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1" r:id="rId1"/>
  </p:sldMasterIdLst>
  <p:notesMasterIdLst>
    <p:notesMasterId r:id="rId33"/>
  </p:notesMasterIdLst>
  <p:handoutMasterIdLst>
    <p:handoutMasterId r:id="rId34"/>
  </p:handoutMasterIdLst>
  <p:sldIdLst>
    <p:sldId id="399" r:id="rId2"/>
    <p:sldId id="337" r:id="rId3"/>
    <p:sldId id="383" r:id="rId4"/>
    <p:sldId id="384" r:id="rId5"/>
    <p:sldId id="419" r:id="rId6"/>
    <p:sldId id="420" r:id="rId7"/>
    <p:sldId id="421" r:id="rId8"/>
    <p:sldId id="422" r:id="rId9"/>
    <p:sldId id="381" r:id="rId10"/>
    <p:sldId id="395" r:id="rId11"/>
    <p:sldId id="423" r:id="rId12"/>
    <p:sldId id="424" r:id="rId13"/>
    <p:sldId id="425" r:id="rId14"/>
    <p:sldId id="426" r:id="rId15"/>
    <p:sldId id="427" r:id="rId16"/>
    <p:sldId id="400" r:id="rId17"/>
    <p:sldId id="428" r:id="rId18"/>
    <p:sldId id="429" r:id="rId19"/>
    <p:sldId id="430" r:id="rId20"/>
    <p:sldId id="431" r:id="rId21"/>
    <p:sldId id="432" r:id="rId22"/>
    <p:sldId id="433" r:id="rId23"/>
    <p:sldId id="434" r:id="rId24"/>
    <p:sldId id="435" r:id="rId25"/>
    <p:sldId id="436" r:id="rId26"/>
    <p:sldId id="418" r:id="rId27"/>
    <p:sldId id="403" r:id="rId28"/>
    <p:sldId id="413" r:id="rId29"/>
    <p:sldId id="404" r:id="rId30"/>
    <p:sldId id="407" r:id="rId31"/>
    <p:sldId id="301" r:id="rId32"/>
  </p:sldIdLst>
  <p:sldSz cx="9144000" cy="6858000" type="screen4x3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66"/>
    <a:srgbClr val="CC0000"/>
    <a:srgbClr val="66FFFF"/>
    <a:srgbClr val="FFFF66"/>
    <a:srgbClr val="FFCCCC"/>
    <a:srgbClr val="FFFFCC"/>
    <a:srgbClr val="CCFF99"/>
    <a:srgbClr val="FF0000"/>
    <a:srgbClr val="99FF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1" autoAdjust="0"/>
    <p:restoredTop sz="94676" autoAdjust="0"/>
  </p:normalViewPr>
  <p:slideViewPr>
    <p:cSldViewPr>
      <p:cViewPr>
        <p:scale>
          <a:sx n="100" d="100"/>
          <a:sy n="100" d="100"/>
        </p:scale>
        <p:origin x="-1944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99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BF74210-5737-42BF-AEAD-7B2E379942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77272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42975" y="746125"/>
            <a:ext cx="4972050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724400"/>
            <a:ext cx="548640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48800"/>
            <a:ext cx="29718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1" tIns="45989" rIns="91981" bIns="459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52C671E-D5C2-4FCC-8162-4F5C4420C9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6954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2C671E-D5C2-4FCC-8162-4F5C4420C947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0DEC20-9EAE-4C0E-A024-C8C3012BAA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9EFCD67-7BFE-44EE-A254-EF503B9062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9A3BA2-D17C-43F0-ACFF-C9D854780C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E51F30-3AC6-4921-904B-87B9EDB2F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6026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6B40ED5-C79F-4600-A2EC-1B5D3BB6C20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E9E8E63-3FFD-4D58-A843-809A6E8179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0E20E57-95D4-4754-98A6-AD3DA9299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D0F570-1E5E-4B5B-92B6-8D680A47F27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3F57CC2-3E90-4552-A659-CD74FE50DA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7E514F2-0DF2-45EA-B153-833F5B31439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ED7A933-35AB-4CBF-A014-08D56C14D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27D5D06-19D6-4BD6-9744-4845405FA2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C2D089AC-D3C9-4678-848B-6B9789AEFD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2" r:id="rId1"/>
    <p:sldLayoutId id="2147484673" r:id="rId2"/>
    <p:sldLayoutId id="2147484674" r:id="rId3"/>
    <p:sldLayoutId id="2147484675" r:id="rId4"/>
    <p:sldLayoutId id="2147484676" r:id="rId5"/>
    <p:sldLayoutId id="2147484677" r:id="rId6"/>
    <p:sldLayoutId id="2147484678" r:id="rId7"/>
    <p:sldLayoutId id="2147484679" r:id="rId8"/>
    <p:sldLayoutId id="2147484680" r:id="rId9"/>
    <p:sldLayoutId id="2147484681" r:id="rId10"/>
    <p:sldLayoutId id="2147484682" r:id="rId11"/>
    <p:sldLayoutId id="2147484683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5.png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.png"/><Relationship Id="rId7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5.png"/><Relationship Id="rId7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emf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emf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e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emf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emf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5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http://semena-arbuza.narod.ru/torpeda_uzbechka2.jpg" TargetMode="External"/><Relationship Id="rId5" Type="http://schemas.openxmlformats.org/officeDocument/2006/relationships/image" Target="../media/image51.jpe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6.pn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86;p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2844" y="214290"/>
            <a:ext cx="2430341" cy="303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43174" y="285728"/>
            <a:ext cx="1306140" cy="55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88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71934" y="214290"/>
            <a:ext cx="2054685" cy="5166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215074" y="142852"/>
            <a:ext cx="2045531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286776" y="142852"/>
            <a:ext cx="696822" cy="588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7950" y="785794"/>
            <a:ext cx="2535338" cy="164331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 flipH="1">
            <a:off x="6643702" y="5857892"/>
            <a:ext cx="2037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</a:pPr>
            <a:r>
              <a:rPr lang="kk-KZ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  <a:sym typeface="Arial"/>
              </a:rPr>
              <a:t>07.09.2022 </a:t>
            </a:r>
            <a:r>
              <a:rPr lang="kk-KZ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</a:t>
            </a:r>
            <a:r>
              <a:rPr lang="kk-KZ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kk-KZ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5572132" y="6215082"/>
            <a:ext cx="300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k-KZ" sz="1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п.  Атакент ТОО”СХОС Х И Б”</a:t>
            </a:r>
            <a:endParaRPr lang="ru-RU" sz="1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Google Shape;85;p1"/>
          <p:cNvSpPr/>
          <p:nvPr/>
        </p:nvSpPr>
        <p:spPr>
          <a:xfrm>
            <a:off x="3357554" y="3357562"/>
            <a:ext cx="5643602" cy="715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0" tIns="49525" rIns="99050" bIns="49525" anchor="t" anchorCtr="0">
            <a:spAutoFit/>
          </a:bodyPr>
          <a:lstStyle/>
          <a:p>
            <a:pPr lvl="0" algn="ctr">
              <a:buSzPts val="3500"/>
            </a:pP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Рекомендация для производства новых сортов бахчевых культур и его сортовая агротехника</a:t>
            </a:r>
            <a:endParaRPr sz="2000" b="1" i="0" u="none" strike="noStrike" cap="none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3500430" y="4214818"/>
            <a:ext cx="529737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tabLst>
                <a:tab pos="622300" algn="l"/>
              </a:tabLst>
            </a:pPr>
            <a:r>
              <a:rPr lang="kk-KZ" sz="1200" b="1" dirty="0" smtClean="0">
                <a:solidFill>
                  <a:srgbClr val="000099"/>
                </a:solidFill>
                <a:cs typeface="Times New Roman" pitchFamily="18" charset="0"/>
              </a:rPr>
              <a:t>ТОО “сельскохозяйственная опытная станция хлопководства и бахчеводства”</a:t>
            </a:r>
            <a:endParaRPr lang="ru-RU" sz="1200" dirty="0">
              <a:solidFill>
                <a:srgbClr val="000099"/>
              </a:solidFill>
            </a:endParaRPr>
          </a:p>
          <a:p>
            <a:pPr>
              <a:tabLst>
                <a:tab pos="622300" algn="l"/>
              </a:tabLst>
            </a:pPr>
            <a:r>
              <a:rPr lang="kk-KZ" sz="1200" b="1" dirty="0" smtClean="0">
                <a:solidFill>
                  <a:srgbClr val="000099"/>
                </a:solidFill>
                <a:cs typeface="Times New Roman" pitchFamily="18" charset="0"/>
              </a:rPr>
              <a:t>Председатель правления                                       </a:t>
            </a:r>
            <a:r>
              <a:rPr lang="ru-RU" sz="1200" dirty="0" smtClean="0">
                <a:solidFill>
                  <a:srgbClr val="000099"/>
                </a:solidFill>
                <a:cs typeface="Times New Roman" pitchFamily="18" charset="0"/>
              </a:rPr>
              <a:t>____________     </a:t>
            </a:r>
            <a:r>
              <a:rPr lang="kk-KZ" sz="1200" b="1" dirty="0" smtClean="0">
                <a:solidFill>
                  <a:srgbClr val="000099"/>
                </a:solidFill>
                <a:cs typeface="Times New Roman" pitchFamily="18" charset="0"/>
              </a:rPr>
              <a:t>Н. </a:t>
            </a:r>
            <a:r>
              <a:rPr lang="kk-KZ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kk-KZ" sz="12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ә</a:t>
            </a:r>
            <a:r>
              <a:rPr lang="kk-KZ" sz="1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уренбек</a:t>
            </a:r>
            <a:endParaRPr lang="ru-RU" sz="12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622300" algn="l"/>
              </a:tabLst>
            </a:pPr>
            <a:r>
              <a:rPr lang="ru-RU" sz="1200" i="1" dirty="0">
                <a:solidFill>
                  <a:srgbClr val="000099"/>
                </a:solidFill>
                <a:cs typeface="Times New Roman" pitchFamily="18" charset="0"/>
              </a:rPr>
              <a:t>                                                               </a:t>
            </a:r>
            <a:r>
              <a:rPr lang="kk-KZ" sz="12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ru-RU" sz="1200" i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kk-KZ" sz="1200" i="1" dirty="0">
                <a:solidFill>
                  <a:srgbClr val="000099"/>
                </a:solidFill>
                <a:cs typeface="Times New Roman" pitchFamily="18" charset="0"/>
              </a:rPr>
              <a:t>      </a:t>
            </a:r>
            <a:r>
              <a:rPr lang="kk-KZ" sz="1200" i="1" dirty="0" smtClean="0">
                <a:solidFill>
                  <a:srgbClr val="000099"/>
                </a:solidFill>
                <a:cs typeface="Times New Roman" pitchFamily="18" charset="0"/>
              </a:rPr>
              <a:t>     подпись, печать</a:t>
            </a:r>
            <a:endParaRPr lang="ru-RU" sz="1200" dirty="0">
              <a:solidFill>
                <a:srgbClr val="000099"/>
              </a:solidFill>
            </a:endParaRPr>
          </a:p>
          <a:p>
            <a:pPr>
              <a:tabLst>
                <a:tab pos="622300" algn="l"/>
              </a:tabLst>
            </a:pPr>
            <a:r>
              <a:rPr lang="kk-KZ" sz="1200" b="1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ru-RU" sz="1200" dirty="0">
              <a:solidFill>
                <a:srgbClr val="000099"/>
              </a:solidFill>
            </a:endParaRPr>
          </a:p>
          <a:p>
            <a:pPr>
              <a:tabLst>
                <a:tab pos="622300" algn="l"/>
              </a:tabLst>
            </a:pPr>
            <a:r>
              <a:rPr lang="kk-KZ" sz="1200" b="1" dirty="0" smtClean="0">
                <a:solidFill>
                  <a:srgbClr val="000099"/>
                </a:solidFill>
                <a:cs typeface="Times New Roman" pitchFamily="18" charset="0"/>
              </a:rPr>
              <a:t>     Эксперт  </a:t>
            </a:r>
            <a:r>
              <a:rPr lang="ru-RU" sz="1200" dirty="0" smtClean="0">
                <a:solidFill>
                  <a:srgbClr val="000099"/>
                </a:solidFill>
                <a:cs typeface="Times New Roman" pitchFamily="18" charset="0"/>
              </a:rPr>
              <a:t>_____________С</a:t>
            </a:r>
            <a:r>
              <a:rPr lang="ru-RU" sz="1200" b="1" dirty="0" smtClean="0">
                <a:solidFill>
                  <a:srgbClr val="000099"/>
                </a:solidFill>
                <a:cs typeface="Times New Roman" pitchFamily="18" charset="0"/>
              </a:rPr>
              <a:t>. Махмаджанов</a:t>
            </a:r>
            <a:endParaRPr lang="ru-RU" sz="1200" b="1" dirty="0">
              <a:solidFill>
                <a:srgbClr val="000099"/>
              </a:solidFill>
            </a:endParaRPr>
          </a:p>
          <a:p>
            <a:pPr>
              <a:tabLst>
                <a:tab pos="622300" algn="l"/>
              </a:tabLst>
            </a:pPr>
            <a:r>
              <a:rPr lang="kk-KZ" sz="1200" b="1" i="1" dirty="0">
                <a:solidFill>
                  <a:srgbClr val="000099"/>
                </a:solidFill>
                <a:cs typeface="Times New Roman" pitchFamily="18" charset="0"/>
              </a:rPr>
              <a:t>                           </a:t>
            </a:r>
            <a:r>
              <a:rPr lang="kk-KZ" sz="1200" b="1" i="1" dirty="0" smtClean="0">
                <a:solidFill>
                  <a:srgbClr val="000099"/>
                </a:solidFill>
                <a:cs typeface="Times New Roman" pitchFamily="18" charset="0"/>
              </a:rPr>
              <a:t>  </a:t>
            </a:r>
            <a:r>
              <a:rPr lang="kk-KZ" sz="1200" i="1" dirty="0" smtClean="0">
                <a:solidFill>
                  <a:srgbClr val="000099"/>
                </a:solidFill>
                <a:cs typeface="Times New Roman" pitchFamily="18" charset="0"/>
              </a:rPr>
              <a:t>подпись</a:t>
            </a:r>
            <a:r>
              <a:rPr lang="kk-KZ" sz="1200" b="1" i="1" dirty="0" smtClean="0">
                <a:solidFill>
                  <a:srgbClr val="000099"/>
                </a:solidFill>
                <a:cs typeface="Times New Roman" pitchFamily="18" charset="0"/>
              </a:rPr>
              <a:t> </a:t>
            </a:r>
            <a:endParaRPr lang="kk-KZ" dirty="0">
              <a:solidFill>
                <a:srgbClr val="000099"/>
              </a:solidFill>
            </a:endParaRPr>
          </a:p>
        </p:txBody>
      </p:sp>
      <p:pic>
        <p:nvPicPr>
          <p:cNvPr id="1026" name="Picture 2" descr="C:\Users\User\Desktop\Новая папка\ААА проекты 2021-2023 год бахча, хлопч, геноф, корм\фото обр дынь 2021 год опыт селекц питомник\лаборанты работают\0abea8d6-e882-4589-ba22-3bb6377b781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2844" y="928670"/>
            <a:ext cx="4188556" cy="2214578"/>
          </a:xfrm>
          <a:prstGeom prst="rect">
            <a:avLst/>
          </a:prstGeom>
          <a:noFill/>
        </p:spPr>
      </p:pic>
      <p:pic>
        <p:nvPicPr>
          <p:cNvPr id="1028" name="Picture 4" descr="C:\Users\User\Desktop\Новая папка\ААА проекты 2021-2023 год бахча, хлопч, геноф, корм\фото обр дынь 2021 год опыт селекц питомник\лаборанты работают\a9f0933c-be8c-4b36-ba0f-fd60a135b9b2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928671"/>
            <a:ext cx="4643470" cy="2214578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\ААА проекты 2021-2023 год бахча, хлопч, геноф, корм\фото обр дынь 2021 год опыт селекц питомник\лаборанты работают\ddadf449-cc94-4f3c-b909-33e8328a1bf5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2844" y="5214950"/>
            <a:ext cx="3214710" cy="1534181"/>
          </a:xfrm>
          <a:prstGeom prst="rect">
            <a:avLst/>
          </a:prstGeom>
          <a:noFill/>
        </p:spPr>
      </p:pic>
      <p:pic>
        <p:nvPicPr>
          <p:cNvPr id="1030" name="Picture 6" descr="C:\Users\User\Desktop\Новая папка\ААА проекты 2021-2023 год бахча, хлопч, геноф, корм\фото обр дынь 2021 год опыт селекц питомник\лаборанты работают\e3b9506c-a077-4d66-8f3f-ea377dd6adf4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42844" y="3214686"/>
            <a:ext cx="3214742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8107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500166" y="500042"/>
            <a:ext cx="575644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0" indent="449263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Морфологические данные сорта дыни  «Кара</a:t>
            </a:r>
            <a:r>
              <a:rPr lang="kk-KZ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қай</a:t>
            </a:r>
            <a:r>
              <a:rPr lang="ru-RU" sz="16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»</a:t>
            </a:r>
            <a:endParaRPr lang="ru-RU" sz="16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10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10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2643182"/>
            <a:ext cx="7929618" cy="378565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Морфологические данные сорта дыни  «Кара</a:t>
            </a:r>
            <a:r>
              <a:rPr kumimoji="0" lang="kk-KZ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қай</a:t>
            </a: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Место выведения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–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СХОСХиБ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ЮКО,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Мактааральский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р-н.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Авторы: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И. Умбетаев, И. Гусейнов, 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Махмаджанов.</a:t>
            </a:r>
            <a:r>
              <a:rPr kumimoji="0" lang="ru-RU" sz="12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История выведения: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гибридизация, испытание потомств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Колхозница 749/753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Гуляби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ранняя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Отобраны наиболее невосприимчивые и устойчивые особи растений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фузариозному увяданию и мучнистой росе.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Прошли станционные и конкурсные сортоиспытания на опытном участке КазНИИ хлопководства.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Урожайность по средним многолетним данным конкурсного испытания 250-270 ц/га.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Агротехника сорта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отзывчив к питанию и поливам,  при ранних посевах и частых междурядных обработках в зоне орошаемого земледелия  достигается повышение урожая на 40-50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/га. 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Описание сорта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относится к группе скороспелых сортов, период от всходов до созревания плодов колеблется  80-85 дней. По выходу товарных плодов 90-95%, выход семян 1%.    Поражение фузариозом в сильной степени составило 1 балл, тогда как стандартный сорт Колхозница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749/753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имел свыше 2 баллов больных растений.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Сорт имеет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короткоплетистую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форму куста, длина плетей к концу вегетационного периода составляет 1,9-2,3 м.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Опушение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стебля незаметное,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высокоустойчив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 увяданию. Количество плодов на одном кусте достигает 5-7 штук. Листья почковидной формы. Окраска созревшего плода оранжевого цвета.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Семена средние, остроконечные, узкоовальной формы,  цвета слоновой кости. Вес 1000 семян 40,0 грамм. 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Предпосевная подготовка посевных семян аналогична принятой для бахчевых культур, оптимальная густота стояния растений на плодородных луговых и сероземных землях, в зависимости от залегания грунтовых вод, составляет 12,0-14,0 тыс.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шт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/га. На малоплодородных и слабозасоленных почвах густоту стояния можно довести до 14,0-16,0 тыс. растений/га. Нежелательны переполивы.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Фото3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857232"/>
            <a:ext cx="2457447" cy="1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" descr="D:\1\Новая папка (3)\фоткикарака достык-10\дыня\Фото39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857232"/>
            <a:ext cx="1357290" cy="1809720"/>
          </a:xfrm>
          <a:prstGeom prst="rect">
            <a:avLst/>
          </a:prstGeom>
          <a:noFill/>
        </p:spPr>
      </p:pic>
      <p:pic>
        <p:nvPicPr>
          <p:cNvPr id="29699" name="Picture 3" descr="C:\Users\User\Desktop\Новая папка\ААА проекты 2021-2023 год бахча, хлопч, геноф, корм\фото обр дынь 2021 год опыт селекц питомник\лаборанты работают\3a0d30db-c21f-4664-a986-73b3371f972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29256" y="928670"/>
            <a:ext cx="3047977" cy="171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571604" y="500042"/>
            <a:ext cx="510062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Морфологические данные сорта арбуза  «</a:t>
            </a:r>
            <a:r>
              <a:rPr lang="ru-RU" sz="1600" b="1" dirty="0" err="1" smtClean="0">
                <a:solidFill>
                  <a:srgbClr val="FF0000"/>
                </a:solidFill>
              </a:rPr>
              <a:t>Досты</a:t>
            </a:r>
            <a:r>
              <a:rPr lang="kk-KZ" sz="1600" b="1" dirty="0" smtClean="0">
                <a:solidFill>
                  <a:srgbClr val="FF0000"/>
                </a:solidFill>
              </a:rPr>
              <a:t>қ</a:t>
            </a:r>
            <a:r>
              <a:rPr lang="ru-RU" sz="1600" b="1" dirty="0" smtClean="0">
                <a:solidFill>
                  <a:srgbClr val="FF0000"/>
                </a:solidFill>
              </a:rPr>
              <a:t>-10»</a:t>
            </a: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11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11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2857496"/>
            <a:ext cx="7929618" cy="36317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400" b="1" dirty="0" smtClean="0"/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выведения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 ТОО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СХОСХиБ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ЮКО,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Мактааральский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Умбетаев, И. Гусейнов,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Махмаджанов.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История выведения: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гибридизация, испытание потомств Астраханский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Мелитопольский 743.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Отобраны наиболее короткоплетистые, устойчивые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фузариозному увяданию и мучнистой росе растения.</a:t>
            </a: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Прошли станционные и конкурсные сортоиспытания на опытном участке КазНИИ хлопководства.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Урожайность по средним многолетним данным конкурсного испытания 410,0-430,0 ц/га.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Агротехника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отзывчив к частым поливам с одновременным внесением минеральных удобрений,  при ранних посевах и частых междурядных обработках в зоне орошаемого земледелия  достигается повышение урожая на 60-70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/га. Поливы ближе к созреванию нежелательны, так как плоды трескаются.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Описание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относится к группе скороспелых сортов, период от всходов до созревания плодов колеблется  85-90 дней. Выход товарных плодов 90-95%. Плети достигают длины 2,0-2,5 м, лист крупный, с широкой, сильнорассеченной пластинкой. Плод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коротко-элипсоидальной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формы, средняя масса плода 12,0-15,0 кг. Кора средняя, плотная и прочная. Мякоть ярко-красная. Семена мелкие, коричневые с черными пятнами. Средняя масса 1000 семян 50 грамм. Поражение фузариозом в сильной степени составило 1 балл.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плодов на одном кусте составляет 4-5 штук.  Предназначен для транспортировки.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Предпосевная подготовка посевных семян аналогична принятой для бахчевых культур, оптимальная густота стояния растений на плодородных луговых и сероземных землях, в зависимости от залегания грунтовых вод, составляет 8,0-12,0 тыс.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/га. На малоплодородных и слабозасоленных почвах густоту стояния можно довести до 12,0-14,0 тыс. растений/га.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49" name="Picture 1" descr="D:\1\Пользователь\Desktop\папка 2020 год\статьи Фейсбук 2020\фото Достык 10 для статьи\b5e1dc17-6961-45a8-a1b1-d64d71e6698f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857232"/>
            <a:ext cx="2547870" cy="1910903"/>
          </a:xfrm>
          <a:prstGeom prst="rect">
            <a:avLst/>
          </a:prstGeom>
          <a:noFill/>
        </p:spPr>
      </p:pic>
      <p:pic>
        <p:nvPicPr>
          <p:cNvPr id="53250" name="Picture 2" descr="D:\1\Пользователь\Desktop\папка 2020 год\статьи Фейсбук 2020\фото Достык 10 для статьи\981d8091-7812-4cb0-8f6d-ba428ef5dcb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785794"/>
            <a:ext cx="1500180" cy="2000240"/>
          </a:xfrm>
          <a:prstGeom prst="rect">
            <a:avLst/>
          </a:prstGeom>
          <a:noFill/>
        </p:spPr>
      </p:pic>
      <p:pic>
        <p:nvPicPr>
          <p:cNvPr id="53251" name="Picture 3" descr="D:\1\Пользователь\Desktop\папка 2020 год\статьи Фейсбук 2020\фото Достык 10 для статьи\5428070f-5051-48f8-8a15-19b6f2cb19c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00694" y="857232"/>
            <a:ext cx="3357554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643042" y="428604"/>
            <a:ext cx="48826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Морфологические данные сорта дыни  «</a:t>
            </a:r>
            <a:r>
              <a:rPr lang="ru-RU" sz="1600" b="1" dirty="0" err="1" smtClean="0">
                <a:solidFill>
                  <a:srgbClr val="FF0000"/>
                </a:solidFill>
              </a:rPr>
              <a:t>Жиеншар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12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71538" y="2643182"/>
            <a:ext cx="7929618" cy="400109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400" b="1" dirty="0" smtClean="0"/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выведения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 ТОО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СХОСХиБ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ЮКО,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Мактааральский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Умбетаев, Т. Айтбаев, И. Гусейнов,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Махмаджанов.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История выведения: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Гибридизация, испытание потомств,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Торлама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Асати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 многократный  отбор по потомству.</a:t>
            </a: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Отобраны наиболее невосприимчивые и устойчивые особи растений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 фузариозному увяданию и мучнистой росе.</a:t>
            </a: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Прошли станционные и конкурсные сортоиспытания на опытном участке КазНИИ хлопководства.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Урожайность по средним многолетним данным конкурсного испытания 350-370 ц/га.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Агротехника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отзывчив к питанию и поливам,  при ранних посевах и частых междурядных обработках в зоне орошаемого земледелия  достигается повышение урожая на 50-70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/га. 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Описание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относится к группе среднепоздних сортов, период от всходов до созревания плодов колеблется  90-100 дней. По выходу товарных плодов - 95%, выход семян – 1,3%. Степень развития фузариозом составило 1,2 балл, тогда как у стандартного сорта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Гуляби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оранжевая оценена свыше 3 баллов.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Сорт имеет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короткоплетистую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форму куста, длина плетей к концу вегетационного периода составляет 2,3-2,5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Опушение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стебля - заметное, устойчив к мучнистой росе. Количество плодов на одном кусте достигает 4-5 штук. Листья почковидной формы, зеленой окраски, слабо выемчатая, среднего размера.  Окраска созревшего плода желтого цвета.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Семена средние, овальные, тупоконечной  формы,  цвета слоновой кости. Вес 1000 семян - 55,0 грамм, масса плода 4,0 кг.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Предпосевная подготовка посевных семян аналогична принятой для бахчевых культур, оптимальная густота стояния растений на плодородных луговых и сероземных землях, в зависимости от залегания грунтовых вод, составляет 10,0-11,0 тыс.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 растений. На малоплодородных и слабозасоленных почвах густоту стояния можно довести до 12,0-13,0 тыс. растений/га. Количество поливов должно составлять 1-2 полива при уровне залегания грунтовых вод 1,5-2,0 м.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2225" name="Picture 1" descr="D:\1\Пользователь\Desktop\папка 2020 год\статьи Фейсбук 2020\фото Достык 10 для статьи\1735b6bd-ec5f-4648-bfb4-5261ea381270.jpg"/>
          <p:cNvPicPr>
            <a:picLocks noChangeAspect="1" noChangeArrowheads="1"/>
          </p:cNvPicPr>
          <p:nvPr/>
        </p:nvPicPr>
        <p:blipFill>
          <a:blip r:embed="rId5" cstate="print"/>
          <a:srcRect t="16299" r="-3610" b="26284"/>
          <a:stretch>
            <a:fillRect/>
          </a:stretch>
        </p:blipFill>
        <p:spPr bwMode="auto">
          <a:xfrm>
            <a:off x="1285852" y="714356"/>
            <a:ext cx="1571636" cy="1885963"/>
          </a:xfrm>
          <a:prstGeom prst="rect">
            <a:avLst/>
          </a:prstGeom>
          <a:noFill/>
        </p:spPr>
      </p:pic>
      <p:pic>
        <p:nvPicPr>
          <p:cNvPr id="52226" name="Picture 2" descr="D:\1\Пользователь\Desktop\папка 2020 год\статьи Фейсбук 2020\фото жиеншар\WhatsApp Image 2020-02-25 at 16.48.23 (1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714356"/>
            <a:ext cx="2381181" cy="1857388"/>
          </a:xfrm>
          <a:prstGeom prst="rect">
            <a:avLst/>
          </a:prstGeom>
          <a:noFill/>
        </p:spPr>
      </p:pic>
      <p:pic>
        <p:nvPicPr>
          <p:cNvPr id="52227" name="Picture 3" descr="D:\1\Пользователь\Desktop\папка 2020 год\статьи Фейсбук 2020\фото жиеншар\WhatsApp Image 2020-02-25 at 16.48.22 (2)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714356"/>
            <a:ext cx="1280302" cy="1883656"/>
          </a:xfrm>
          <a:prstGeom prst="rect">
            <a:avLst/>
          </a:prstGeom>
          <a:noFill/>
        </p:spPr>
      </p:pic>
      <p:pic>
        <p:nvPicPr>
          <p:cNvPr id="52228" name="Picture 4" descr="D:\1\Пользователь\Desktop\папка 2020 год\статьи Фейсбук 2020\фото жиеншар\a6326394-762b-41c7-b9aa-d39f13aac2e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40" y="714357"/>
            <a:ext cx="2166918" cy="1857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571604" y="642918"/>
            <a:ext cx="500765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Морфологические данные сорта дыни  «Южанка 12»</a:t>
            </a: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13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2571744"/>
            <a:ext cx="7929618" cy="403187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400" b="1" dirty="0" smtClean="0"/>
              <a:t> </a:t>
            </a:r>
            <a:endParaRPr lang="ru-RU" sz="1400" dirty="0" smtClean="0"/>
          </a:p>
          <a:p>
            <a:pPr algn="just"/>
            <a:r>
              <a:rPr lang="en-US" sz="14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выведения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 ТОО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СХОСХиБ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ЮКО,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Мактааральский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Умбетаев, Т. Айтбаев, И. Гусейнов,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Махмаджанов.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История выведения: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гибридизация, испытание потомств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Гуляби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сары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Гуляби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оранжевая.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 Отобраны наиболее невосприимчивые и устойчивые особи растений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 фузариозному увяданию и мучнистой росе.</a:t>
            </a: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Прошли станционные и конкурсные сортоиспытания на опытном участке КазНИИ хлопководства.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Урожайность по средним многолетним данным конкурсного испытания 310-325 ц/га.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Агротехника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отзывчив к питанию и поливам,  при ранних посевах и частых междурядных обработках в зоне орошаемого земледелия  достигается повышение урожая на 40-50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/га.  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Описание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относится к группе среднеранних  сортов, период от всходов до созревания плодов колеблется  70-80 дней. По выходу товарных плодов - 90%, выход семян – 1,0%. Степень развития фузариозом составило 0,9 балла, тогда как у стандартного сорта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Гуляби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оранжевая оценена свыше 2,8 баллов.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Сорт имеет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короткоплетистую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форму куста, длина плетей к концу вегетационного периода составляет 2,0-2,1 м.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Опушение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стебля - незаметное,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высокоустойчив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к мучнистой росе. Количество плодов на одном кусте достигает 5-6 штук. Листья почковидной формы. Окраска созревшего плода оранжевого цвета.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Семена средние, овальные, тупоконечной  формы,  цвета слоновой кости. Вес 1000 семян - 45,0 грамм, масса плода 3,5 кг.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Предпосевная подготовка посевных семян аналогична принятой для бахчевых культур, оптимальная густота стояния растений на плодородных луговых и сероземных землях, в зависимости от залегания грунтовых вод, составляет 12,0-13,0 тыс.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 растений/га . На малоплодородных и слабозасоленных почвах густоту стояния можно довести до 14,0-15,0 тыс. растений/га. Нежелательны переполивы.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1" name="Picture 1" descr="D:\1\Пользователь\бахча Сабир 2013 год\фото фот южанка для ГСИ\DSC075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7" y="928670"/>
            <a:ext cx="3499264" cy="1571636"/>
          </a:xfrm>
          <a:prstGeom prst="rect">
            <a:avLst/>
          </a:prstGeom>
          <a:noFill/>
        </p:spPr>
      </p:pic>
      <p:pic>
        <p:nvPicPr>
          <p:cNvPr id="51202" name="Picture 2" descr="D:\1\Новая папка (3)\фото по сортам\фото по сортам\сорт Южанка 12\Фото036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7686" y="1000108"/>
            <a:ext cx="1239437" cy="1652582"/>
          </a:xfrm>
          <a:prstGeom prst="rect">
            <a:avLst/>
          </a:prstGeom>
          <a:noFill/>
        </p:spPr>
      </p:pic>
      <p:pic>
        <p:nvPicPr>
          <p:cNvPr id="51203" name="Picture 3" descr="D:\1\Новая папка (3)\Фото дыня валет 2015 15 июль\Фото045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1000108"/>
            <a:ext cx="1346594" cy="1604957"/>
          </a:xfrm>
          <a:prstGeom prst="rect">
            <a:avLst/>
          </a:prstGeom>
          <a:noFill/>
        </p:spPr>
      </p:pic>
      <p:pic>
        <p:nvPicPr>
          <p:cNvPr id="51204" name="Picture 4" descr="D:\1\Пользователь\Desktop\папка 2020 год\фото из телефона 2019 год бахча , корм, хлопок\WhatsApp Unknown 2020-02-25 at 16.51.29\WhatsApp Image 2020-02-25 at 16.48.24 (5)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15206" y="928670"/>
            <a:ext cx="1428742" cy="19049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643042" y="500042"/>
            <a:ext cx="4857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Морфологические данные сорта дыни  «Валет</a:t>
            </a:r>
            <a:r>
              <a:rPr lang="ru-RU" sz="1600" b="1" dirty="0" smtClean="0">
                <a:solidFill>
                  <a:srgbClr val="FF0000"/>
                </a:solidFill>
              </a:rPr>
              <a:t>»</a:t>
            </a:r>
            <a:r>
              <a:rPr lang="kk-KZ" sz="1600" b="1" dirty="0" smtClean="0">
                <a:solidFill>
                  <a:srgbClr val="FF0000"/>
                </a:solidFill>
              </a:rPr>
              <a:t> 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14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785786" y="2164407"/>
            <a:ext cx="7929618" cy="469359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kk-KZ" sz="1300" b="1" dirty="0" smtClean="0"/>
              <a:t> 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выведения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 ТОО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СХОСХиБ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ЮКО,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Мактааральский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И. Умбетаев, Т. Айтбаев,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Бигараев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Амиров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Б,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Костаков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А,  И. Гусейнов,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Махмаджанов.</a:t>
            </a:r>
            <a:r>
              <a:rPr lang="ru-RU" sz="1100" i="1" u="sng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История выведения: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Гибридизация, испытание потомств,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Кокча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Майская,  многократный  отбор по потомству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Отобраны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наиболее невосприимчивые и устойчивые особи растений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к фузариозному увяданию и мучнистой росе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Прошли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станционные и конкурсные сортоиспытания на опытном участке КазНИИ хлопководства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. Урожайность </a:t>
            </a:r>
            <a:r>
              <a:rPr lang="kk-KZ" sz="1100" dirty="0" smtClean="0">
                <a:latin typeface="Times New Roman" pitchFamily="18" charset="0"/>
                <a:cs typeface="Times New Roman" pitchFamily="18" charset="0"/>
              </a:rPr>
              <a:t>по средним многолетним данным конкурсного испытания 320-340ц/га</a:t>
            </a:r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Агротехника сорта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– количество поливов необходимо доводить до двух раз, внесение азотных удобрений должно составлять 80-100 кг в д.в., внесение фосфорных удобрений 100-120 кг в д.в.  Количество междурядных обработок осуществляется на глубины не менее 25 см. Высаживать на одном и том же месте не более двух лет, хорошими предшественниками являются зерновые и кормовые травы, хлопчатника. При правильном проведении агротехнических мероприятий  в зоне орошаемого земледелия  урожайность повышается на  50-60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/га.  </a:t>
            </a:r>
          </a:p>
          <a:p>
            <a:pPr algn="just"/>
            <a:r>
              <a:rPr lang="ru-RU" sz="1100" b="1" dirty="0" smtClean="0">
                <a:latin typeface="Times New Roman" pitchFamily="18" charset="0"/>
                <a:cs typeface="Times New Roman" pitchFamily="18" charset="0"/>
              </a:rPr>
              <a:t>Описание сорта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- относится к группе среднеспелых сортов, период от всходов до созревания плодов колеблется  80-90 дней, характерная особенность сорта выравненность плодов по форме и размеру. По выходу товарных плодов - 9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%, выход семян – 1,1%. Сорт имеет характерность после созревания долгое время сохранять свою товарность на кусту, дружность созревания, что способствует быстрой уборке, имеет выравненность плодов по размеру и форме. Степень развития фузариозом составило 1 балл, тогда как у стандартного сорта Чемпионка оценена свыше 2 баллов. 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Сорт имеет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короткоплетистую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форму куста, длина плетей к концу вегетационного периода составляет 1,8-2,2 м., что позволяет обходиться без укладки и обрезки плетей при междурядной обработке. Сорт обладает высокой лежкостью и транспортабельностью, устойчив к мучнистой росе и фузариозному увяданию. Количество плодов на одном кусте достигает 5-6 штук. Листья почковидной формы, темно зеленой окраски,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рассеченность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листьев слабая, волнистость листового края средняя.  Окраска перед созреванием плода зеленого цвета. Окраска спелого плода желтого цвета оттенками зеленого.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Семена средние, овальные, тупоконечной  формы,  желтого цвета. Вес 1000 семян – 65-70,0 грамм, масса плода 3,0-3,5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кг.Предпосевная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подготовка посевных семян аналогична принятой для бахчевых культур, боронование, двукратное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чизелевание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посев на глубину 4-5 см, 3-4 междурядных обработок, внесение удобрений  и двукратный полив  поливной нормой 500-600 м</a:t>
            </a:r>
            <a:r>
              <a:rPr lang="ru-RU" sz="1100" baseline="300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/га,  оптимальная густота стояния растений на плодородных луговых и сероземных землях, в зависимости от залегания грунтовых вод, составляет 13,0-14,0 тыс.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/га растений. На малоплодородных и слабозасоленных почвах густоту стояния можно довести до 15,0-16,0 тыс. растений/га.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7" name="Picture 1" descr="D:\1\Пользователь\Desktop\папка 2020 год\фото из телефона 2019 год бахча , корм, хлопок\WhatsApp Unknown 2020-02-25 at 16.51.29\WhatsApp Image 2020-02-25 at 16.48.23 (15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357166"/>
            <a:ext cx="1482306" cy="1857388"/>
          </a:xfrm>
          <a:prstGeom prst="rect">
            <a:avLst/>
          </a:prstGeom>
          <a:noFill/>
        </p:spPr>
      </p:pic>
      <p:pic>
        <p:nvPicPr>
          <p:cNvPr id="50178" name="Picture 2" descr="D:\1\Пользователь\Desktop\папка 2020 год\фото из телефона 2019 год бахча , корм, хлопок\WhatsApp Unknown 2020-02-25 at 16.51.29\WhatsApp Image 2020-02-25 at 16.48.23 (11)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85918" y="857232"/>
            <a:ext cx="1619229" cy="1357322"/>
          </a:xfrm>
          <a:prstGeom prst="rect">
            <a:avLst/>
          </a:prstGeom>
          <a:noFill/>
        </p:spPr>
      </p:pic>
      <p:pic>
        <p:nvPicPr>
          <p:cNvPr id="50182" name="Picture 6" descr="D:\1\Новая папка (3)\Фото дыня валет 2015 15 июль\Фото069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68" y="857232"/>
            <a:ext cx="1866896" cy="1400172"/>
          </a:xfrm>
          <a:prstGeom prst="rect">
            <a:avLst/>
          </a:prstGeom>
          <a:noFill/>
        </p:spPr>
      </p:pic>
      <p:pic>
        <p:nvPicPr>
          <p:cNvPr id="17" name="Рисунок 16" descr="C:\Users\User\Documents\3 фото Валет 2015год для гси\DSC00853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72132" y="785794"/>
            <a:ext cx="3071802" cy="1455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1643042" y="500043"/>
            <a:ext cx="4857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Морфологические данные сорта арбуза  «</a:t>
            </a:r>
            <a:r>
              <a:rPr lang="ru-RU" sz="1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Куздік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sz="1600" b="1" dirty="0" smtClean="0">
                <a:solidFill>
                  <a:srgbClr val="FF0000"/>
                </a:solidFill>
              </a:rPr>
              <a:t> </a:t>
            </a:r>
            <a:endParaRPr lang="ru-RU" sz="1600" dirty="0" smtClean="0">
              <a:solidFill>
                <a:srgbClr val="FF0000"/>
              </a:solidFill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15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857224" y="2857496"/>
            <a:ext cx="7929618" cy="3801041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kk-KZ" sz="1300" b="1" dirty="0" smtClean="0"/>
              <a:t> </a:t>
            </a:r>
            <a:r>
              <a:rPr lang="en-US" sz="13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kk-KZ" sz="1200" b="1" dirty="0" smtClean="0"/>
              <a:t> 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Место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выведения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ТОО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СХОСХиБ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ЮКО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Мактааральский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р-н.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Авторы: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И. Умбетаев, Т. Айтбаев, И. Гусейнов, </a:t>
            </a:r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 Махмаджанов.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                        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История выведения: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Гибридизация, испытание потомств, </a:t>
            </a:r>
            <a:r>
              <a:rPr lang="ru-RU" sz="1200" i="1" u="sng" dirty="0" err="1" smtClean="0">
                <a:latin typeface="Times New Roman" pitchFamily="18" charset="0"/>
                <a:cs typeface="Times New Roman" pitchFamily="18" charset="0"/>
              </a:rPr>
              <a:t>Кузыбай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u="sng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200" i="1" u="sng" dirty="0" smtClean="0">
                <a:latin typeface="Times New Roman" pitchFamily="18" charset="0"/>
                <a:cs typeface="Times New Roman" pitchFamily="18" charset="0"/>
              </a:rPr>
              <a:t> Хаит кара,  многократный  отбор по </a:t>
            </a:r>
            <a:r>
              <a:rPr lang="ru-RU" sz="1200" i="1" u="sng" dirty="0" err="1" smtClean="0">
                <a:latin typeface="Times New Roman" pitchFamily="18" charset="0"/>
                <a:cs typeface="Times New Roman" pitchFamily="18" charset="0"/>
              </a:rPr>
              <a:t>потомству.</a:t>
            </a:r>
            <a:r>
              <a:rPr lang="ru-RU" sz="1200" i="1" dirty="0" err="1" smtClean="0">
                <a:latin typeface="Times New Roman" pitchFamily="18" charset="0"/>
                <a:cs typeface="Times New Roman" pitchFamily="18" charset="0"/>
              </a:rPr>
              <a:t>______________________________________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Отобраны наиболее короткоплетистые, устойчивые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 фузариозному увяданию и мучнистой росе растения.</a:t>
            </a: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Прошли станционные и конкурсные сортоиспытания на опытном участке КазНИИ хлопководства.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kk-KZ" sz="1200" dirty="0" smtClean="0">
                <a:latin typeface="Times New Roman" pitchFamily="18" charset="0"/>
                <a:cs typeface="Times New Roman" pitchFamily="18" charset="0"/>
              </a:rPr>
              <a:t>Урожайность по средним многолетним данным конкурсного испытания 430,0-450,0 ц/га.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Агротехника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отзывчив к частым поливам с одновременным внесением минеральных удобрений,  при ранних посевах и частых междурядных обработках в зоне орошаемого земледелия  достигается повышение урожая на 90-95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/га. Сорт «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Куздік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 отзывчив на поливы, количество поливов должно составлять 3-4 за время вегетации.</a:t>
            </a:r>
          </a:p>
          <a:p>
            <a:pPr algn="just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Описание сорта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- относится к группе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среднепозднеспелых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сортов, период от всходов до созревания плодов колеблется  95-110 дней. Выход товарных плодов 90-94%. Плети достигают длины 2,4-2,8 м, лист крупный, с широкой, сильнорассеченной пластинкой. Плод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коротко-элипсоидальной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формы, средняя масса плода 12,0-15,0 кг. Кора средняя, плотная и прочная. Мякоть ярко-красная. Семена средние черного цвета.  Средняя масса 1000 семян 70 грамм. Поражение фузариозом в сильной степени составило 1 балл.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Количество плодов на одном кусте составляет 4-5 штук.  Предназначен для транспортировки. 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Предпосевная подготовка посевных семян аналогична принятой для бахчевых культур, оптимальная густота стояния растений на плодородных луговых и сероземных землях, в зависимости от залегания грунтовых вод, составляет 10,0-12,0 тыс.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/га. На малоплодородных и слабозасоленных почвах густоту стояния можно довести до 13,0-14,0 тыс. растений/га.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66" name="Picture 14" descr="D:\1\Новая папка (3)\фото по сортам\сорт арб Куздик\DSC0558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8662" y="785794"/>
            <a:ext cx="2693952" cy="2020464"/>
          </a:xfrm>
          <a:prstGeom prst="rect">
            <a:avLst/>
          </a:prstGeom>
          <a:noFill/>
        </p:spPr>
      </p:pic>
      <p:pic>
        <p:nvPicPr>
          <p:cNvPr id="49167" name="Picture 15" descr="D:\1\Новая папка (3)\фото по сортам\сорт арб Куздик\DSC0558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14744" y="785794"/>
            <a:ext cx="2667018" cy="2000264"/>
          </a:xfrm>
          <a:prstGeom prst="rect">
            <a:avLst/>
          </a:prstGeom>
          <a:noFill/>
        </p:spPr>
      </p:pic>
      <p:pic>
        <p:nvPicPr>
          <p:cNvPr id="49168" name="Picture 16" descr="D:\1\Новая папка (3)\фото по сортам\сорт арб Куздик\арб сорт вахшски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785794"/>
            <a:ext cx="2547923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919715" y="486178"/>
            <a:ext cx="25151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Колхозница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749/753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16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Колхозница 749/753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673" name="Picture 1" descr="mel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1000108"/>
            <a:ext cx="2489200" cy="1752600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1142976" y="2857496"/>
            <a:ext cx="6929486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Сорт улучшен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Бирючекутской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опытной станцией и передан производству, в последние годы получивший большое распространение во всей зоне бахчеводства орошаемой зоны юга Казахстана. Сорт среднеспелый: от полных всходов до первого сбора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 Южно-Казахстанской области проходит 75-95 дней.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Плод шаровидный, гладкий, сетка неполная, без рисунка, оранжево-желтого цвета разной интенсивности, массой до 0,5 – 1,5 кг. Мякоть тонкая, белая, иногда с зеленоватой прослойкой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вязкая, плотная, очень сладкая, плоды содержат до 11,3% сахара. При температуре 0° эту дыню можно сохранять 3 – 4 месяца, а «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Гуляби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» – до 5 месяцев. Сорт транспортабельный относительно устойчив к антракнозу и угловатой пятнистости. Урожайность в орошаемой зоне юга Казахстана составляет 18-25 т/га. Сорт устойчив к пониженным температурам и другим неблагоприятным условиям. Семена удлиненные, яйцевидные, белые, слегка кремовые. Плаценты сухие. Масса 1000 семян – 35-40 грамм.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919715" y="486178"/>
            <a:ext cx="169238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Кара </a:t>
            </a:r>
            <a:r>
              <a:rPr lang="ru-RU" sz="2000" b="1" dirty="0" err="1" smtClean="0">
                <a:solidFill>
                  <a:srgbClr val="FF0000"/>
                </a:solidFill>
              </a:rPr>
              <a:t>Гуляби</a:t>
            </a:r>
            <a:r>
              <a:rPr lang="ru-RU" sz="2000" b="1" dirty="0" smtClean="0">
                <a:solidFill>
                  <a:srgbClr val="FF0000"/>
                </a:solidFill>
              </a:rPr>
              <a:t>  </a:t>
            </a:r>
            <a:endParaRPr lang="ru-RU" sz="2000" dirty="0">
              <a:solidFill>
                <a:srgbClr val="FF0000"/>
              </a:solidFill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17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17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Колхозница 749/753</a:t>
            </a: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42976" y="1000108"/>
            <a:ext cx="26543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1071538" y="2928934"/>
            <a:ext cx="778674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76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 крупного размера,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среднеплетистое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Лист почковидной формы, средней величины.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76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Цветки обоеполые и мужские. Плод удлиненно-яйцевидной или эллипсоидальной формы, очень крупного размера. Масса плода 12,0-18,0 кг. Поверхность плода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сегментированно-морщинистая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Окраска фона черно-зеленая.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3657600" algn="ctr"/>
              </a:tabLs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Рисунок – мелкие темно-зеленые пятна, сливающиеся с фоном. Сетка частичная,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среднеячеистая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малосвязанная, грубая. Твердость коры средняя. Мякоть толстая, белая, плотная, слабоволокнистая, сочная, сладкая. Содержание сухих веществ - 10,0%, суммы сахаров -8,4%. Семенная полость среднего размера. Плаценты сухие, занимают больше половины семенной полости. Семена средней величины, овальные, желтого цвета. Сорт позднеспелый, вегетационный период от всходов до созревания 120-125 дней. Урожайность - 38-42 т/га. Транспортабельность хорошая. Пригоден для зимнего хранения и сушки. Местный сорт,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отселектирован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ККНИЗ. Распространен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районирован в Кзыл-ординской, Южно-Казахстанской областях.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919715" y="486178"/>
            <a:ext cx="13722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Кокча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588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18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18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928670"/>
            <a:ext cx="26543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891521"/>
            <a:ext cx="7858180" cy="289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Растение среднего размера,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длинноплетистое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Лист сердцевидной формы, средней величины.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Цветки обоеполые и мужские. Плод веретеновидной формы, средний. Масса плода 3,0-4,0 кг.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Поверхность плода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слабосегментированная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Окраска фона зеленая. Рисунок - серо-зеленые ленточки.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Сетка полная, несвязанная, тонкая. Твердость коры средняя. Мякоть толстая, белая ближе к коре - зеленая, нежная, сладкая. Содержание сухих веществ - 12,5%, суммы сахаров - 9,5%. Семенная полость, среднего размера. Плаценты влажные, заполняют половину семенной полости. Семена крупные, удлиненно-овальные, светло-желтого цвета. Сорт среднеспелый, вегетационный период от всходов до созревания 80-90 дней. Урожайность - 30-35 т/га. Транспортабельность и лежкость плодов плохая. Местный сорт. Распространен в орошаемой зоне юга Казахстана.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919715" y="486178"/>
            <a:ext cx="15488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Сари 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пучак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19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19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643182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Растение среднего размера,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длинноплетистое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Лист сердцевидной формы, средней величины.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Цветки обоеполые и мужские. Плод веретеновидной формы, средний. Масса плода 3,0-4,0 кг.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Поверхность плода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слабосегментированная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Окраска фона зеленая. Рисунок - серо-зеленые ленточки.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Сетка полная, несвязанная, тонкая. Твердость коры средняя. Мякоть толстая, белая ближе к коре - зеленая, нежная, сладкая. Содержание сухих веществ - 12,5%, суммы сахаров - 9,5%. Семенная полость, среднего размера. Плаценты влажные, заполняют половину семенной полости. Семена крупные, удлиненно-овальные, светло-желтого цвета. Сорт среднеспелый, вегетационный период от всходов до созревания 80-90 дней. Урожайность - 30-35 т/га. Транспортабельность и лежкость плодов плохая. Местный сорт. Распространен в орошаемой зоне юга Казахстана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92867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17" y="811128"/>
            <a:ext cx="8186766" cy="1046236"/>
          </a:xfrm>
          <a:prstGeom prst="snip2DiagRect">
            <a:avLst>
              <a:gd name="adj1" fmla="val 27274"/>
              <a:gd name="adj2" fmla="val 24849"/>
            </a:avLst>
          </a:prstGeom>
          <a:solidFill>
            <a:srgbClr val="FFCC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6600"/>
                </a:solidFill>
                <a:latin typeface="+mn-lt"/>
              </a:rPr>
              <a:t>Подбор сортов в зависимости от зональности</a:t>
            </a:r>
            <a:endParaRPr lang="ru-RU" sz="3600" b="1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4714908"/>
          </a:xfrm>
          <a:prstGeom prst="snip2Diag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Структура почвы, легкий, тяжелый механический состав 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Залегание грунтовых вод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Засоленность почвы градация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Влажность почвы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Влажность воздуха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Среднесуточные температуры воздуха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Ночные температуры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Скорость ветра , частые ветра</a:t>
            </a:r>
            <a:endParaRPr lang="ru-RU" sz="20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7" y="603067"/>
            <a:ext cx="2300285" cy="149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857488" y="571480"/>
            <a:ext cx="3692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/>
              <a:t> </a:t>
            </a:r>
            <a:r>
              <a:rPr lang="ru-RU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Ич-кзыл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крупноплодная 1233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20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786058"/>
            <a:ext cx="785818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Растение среднего размера,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длинноплетистое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Лист почковидной формы, средней величины. Цветки обоеполые и мужские. Плод эллипсоидальной формы, крупный. Масса плода 3,9-5,0 кг.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Поверхность плода гладкая. Окраска фона желтовато-зеленая. Рисунок - узкие темно-зеленые полосы. Сетка полная, крупноячеистая,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среднегрубая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Твердость коры средняя, твердая. Мякоть толстая, светло-оранжевая, средневолокнистая, хрустящая, нежная, сладкая, сочная. Содержание  сухих веществ - 12,9-14,5%, суммы сахаров - 10,5-12,5%. Семенная полость среднего размера.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Плаценты полужидкие, рыхлые. Семена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широко-овальные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среднего размера, желтого цвета.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Сорт среднеранний, вегетационный период от всходов до созревания 85-94 дня.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Пораженность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 фузариозному увяданию и мучнистой росе - средняя. Урожайность – 28-32 т/га. Транспортабельность плодов - хорошая. Лежкость плодов - средняя. Сорт селекции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УзНИИОБКиК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Выведен Хакимовым А.С. Районирован в Южно-Казахстанской области.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1071546"/>
            <a:ext cx="27432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857488" y="571480"/>
            <a:ext cx="22525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dirty="0" err="1" smtClean="0">
                <a:solidFill>
                  <a:srgbClr val="FF0000"/>
                </a:solidFill>
              </a:rPr>
              <a:t>Гуляби</a:t>
            </a:r>
            <a:r>
              <a:rPr lang="ru-RU" sz="2000" dirty="0" smtClean="0">
                <a:solidFill>
                  <a:srgbClr val="FF0000"/>
                </a:solidFill>
              </a:rPr>
              <a:t> оранжевая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21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909169"/>
            <a:ext cx="78581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Растение среднего размера,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длинноплетистое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Лист округло-сердцевидной формы, средней величины. Цветки обоеполые и мужские. Плод коротко-яйцевидной формы, средний. Масса плода 4,0-5,0 кг. Поверхность плода гладкая или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слабосегментированная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 плодоножки.  Окраска фона желто-оранжевая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Рисунок отсутствует. Сетка частичная, крупноячеистая, малосвязанная до середины плода. Кора твердая. Мякоть толстая, белая,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недозревающая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плотная, после лежки сладкая, с привкусом груши. Содержание сухих веществ - 8,9-10,3%, суммы сахаров - 7,9-8,3%.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Семенная полость маленького размера. Плаценты сухие, открытые. Семена крупного размера, ланцетовидные, желтого цвета. Сорт позднеспелый, вегетационный период от полных всходов до созревания 100-115 дней. Поражается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фузариозным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увяданием в средней степени. Урожайность - 25-28 т/га. Транспортабельность хорошая. Пригоден для зимнего хранения. Сорт селекции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УзНИИР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Распространен в Южно-Казахстанской,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Кзыл-Ординской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областях.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071546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857488" y="571480"/>
            <a:ext cx="171059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err="1" smtClean="0">
                <a:solidFill>
                  <a:srgbClr val="FF0000"/>
                </a:solidFill>
              </a:rPr>
              <a:t>Ассате</a:t>
            </a:r>
            <a:r>
              <a:rPr lang="en-US" sz="2000" b="1" dirty="0" smtClean="0">
                <a:solidFill>
                  <a:srgbClr val="FF0000"/>
                </a:solidFill>
              </a:rPr>
              <a:t> 3806 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22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863004"/>
            <a:ext cx="785818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Растение среднего размера,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среднеплетистое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Лист сердцевидной формы, среднего размера.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Цветки обоеполые и мужские. Плод яйцевидной формы, средней величины. Масса плода 3,5-4,0 кг. Поверхность плода гладкая. Окраска фона беловато-желтая. Рисунок - оранжевые пятна в виде нечетких полос.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Сетка полная,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среднеячеистая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нежная. Кора мягкая. Мякоть толстая, белая, волокнистая, очень сочная, сладкая, с грушевым ароматом. Содержание сухих веществ – 8,4-10,8%, суммы сахаров – 7,3-8,9%. Семенная полость среднего размера. Плаценты открытые, влажные. Семена крупные, овальные, кремового цвета. Сорт среднеспелый, вегетационный период от всходов до созревания 81-97 дней.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Фузариозным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увяданием и мучнистой росой поражается в средней степени.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Урожайность – 25-30 т/га. Транспортабельность средняя. Пригоден для сушки. Сорт селекции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УзНИИР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Выведен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Пангало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К.И.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Гольдгаузен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М.К. Районирован в орошаемой зоне юга Казахстана.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1071546"/>
            <a:ext cx="27305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857488" y="571480"/>
            <a:ext cx="149874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err="1" smtClean="0">
                <a:solidFill>
                  <a:srgbClr val="FF0000"/>
                </a:solidFill>
              </a:rPr>
              <a:t>Мирзачуль</a:t>
            </a:r>
            <a:endParaRPr lang="ru-RU" sz="2000" dirty="0" smtClean="0">
              <a:solidFill>
                <a:srgbClr val="FF0000"/>
              </a:solidFill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23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863004"/>
            <a:ext cx="7858180" cy="363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Растение среднего размера,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среднеплетистое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Лист сердцевидной формы, среднего размера.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Цветки обоеполые и мужские. Плод яйцевидной формы, средней величины. Масса плода 3,5-4,0 кг. Поверхность плода гладкая. Окраска фона беловато-желтая. Рисунок - оранжевые пятна в виде нечетких полос.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Сетка полная,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среднеячеистая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нежная. Кора мягкая. Мякоть толстая, белая, волокнистая, очень сочная, сладкая, с грушевым ароматом. Содержание сухих веществ – 8,4-10,8%, суммы сахаров – 7,3-8,9%. Семенная полость среднего размера. Плаценты открытые, влажные. Семена крупные, овальные, кремового цвета. Сорт среднеспелый, вегетационный период от всходов до созревания 81-97 дней.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Фузариозным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увяданием и мучнистой росой поражается в средней степени.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Урожайность – 25-30 т/га. Транспортабельность средняя. Пригоден для сушки. Сорт селекции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УзНИИР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Выведен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Пангало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К.И. и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Гольдгаузен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М.К. Районирован в орошаемой зоне юга Казахстана.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0418" name="Picture 2" descr="http://semena-arbuza.narod.ru/torpeda_uzbechka2.jpg"/>
          <p:cNvPicPr>
            <a:picLocks noChangeArrowheads="1"/>
          </p:cNvPicPr>
          <p:nvPr/>
        </p:nvPicPr>
        <p:blipFill>
          <a:blip r:embed="rId5" r:link="rId6">
            <a:lum bright="16000" contrast="6000"/>
          </a:blip>
          <a:srcRect/>
          <a:stretch>
            <a:fillRect/>
          </a:stretch>
        </p:blipFill>
        <p:spPr bwMode="auto">
          <a:xfrm>
            <a:off x="1571604" y="1071546"/>
            <a:ext cx="2627312" cy="173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15"/>
          <p:cNvPicPr>
            <a:picLocks noChangeArrowheads="1"/>
          </p:cNvPicPr>
          <p:nvPr/>
        </p:nvPicPr>
        <p:blipFill>
          <a:blip r:embed="rId7"/>
          <a:srcRect b="9317"/>
          <a:stretch>
            <a:fillRect/>
          </a:stretch>
        </p:blipFill>
        <p:spPr bwMode="auto">
          <a:xfrm>
            <a:off x="4770416" y="1047733"/>
            <a:ext cx="2544763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2500298" y="500042"/>
            <a:ext cx="414639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Сорт арбуза Мелитопольский 142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24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2970725"/>
            <a:ext cx="785818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Сорт селекции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Быковской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опытной станции. Растения этого сорта образуют крупные плоды весом около 6 кг и более. Форма плода шаровидная, слегка вытянутая. Поверхность плода слабо сегментированная. Окраска плода зеленая с широкими синевато-зелеными шиповатыми полосами. Мякоть соч­ная, вкусная, розово-красная. Семена среднего размера, красноватого цвета. Плоды толстокорые, транспорта­бельные, пригодны для хранения. Сорт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средне-позднеспелый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Дает высокие урожаи в орошаемых условиях. Бахчевые культуры (арбузы и дыни) являются цен­ными продуктами пищевого и кормового значения, а также прекрасным сырьем для консервной промышлен­ности.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Плоды арбуза содержат до 12%, а дыни до 18% сахара. Кроме сахара, в плодах содержится много по­лезных для организма человека минеральных веществ и витаминов, в частности витамина С, а также витаминизирующие ферменты, превращающие нерастворимый бе­лок в растворимый, что имеет особенно большое значе­ние при болезнях почек.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Как кормовой продукт арбузы имеют особое значе­ние для молочного животноводства. При скармливании до резко увеличиваются удой молока. Большое количество арбузов вместе с другими культурами можно использовать для приготовления силоса. При этом силос поддается наилучшего качества и охотно поедается все­ми видами животных.</a:t>
            </a:r>
          </a:p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кормовых целей целесообразно применять не только кормовой, но и столовый арбуз, ибо в столовых сортах арбуза содержится в 2—3 раза больше питатель­ных веществ, чем у кормовых сортов, поэтому даже при получении пониженного урожая плодов столового арбуза их выгодно использовать для скармливания скоту. Сорт районирован на юге Казахстана.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42" name="Picture 2" descr="кримсон свит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928670"/>
            <a:ext cx="27305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1" name="TextBox 3"/>
          <p:cNvSpPr txBox="1">
            <a:spLocks noChangeArrowheads="1"/>
          </p:cNvSpPr>
          <p:nvPr/>
        </p:nvSpPr>
        <p:spPr bwMode="auto">
          <a:xfrm>
            <a:off x="3071802" y="500042"/>
            <a:ext cx="33564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Сорт арбуза </a:t>
            </a:r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Астраханский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09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EB7D8-4A18-42A6-928B-05B0A90C3D1E}" type="slidenum">
              <a:rPr lang="ru-RU" altLang="ru-RU" smtClean="0">
                <a:latin typeface="Arial" pitchFamily="34" charset="0"/>
              </a:rPr>
              <a:pPr/>
              <a:t>25</a:t>
            </a:fld>
            <a:endParaRPr lang="ru-RU" altLang="ru-RU" smtClean="0">
              <a:latin typeface="Arial" pitchFamily="34" charset="0"/>
            </a:endParaRPr>
          </a:p>
        </p:txBody>
      </p:sp>
      <p:sp>
        <p:nvSpPr>
          <p:cNvPr id="8" name="Номер слайда 10"/>
          <p:cNvSpPr txBox="1">
            <a:spLocks/>
          </p:cNvSpPr>
          <p:nvPr/>
        </p:nvSpPr>
        <p:spPr>
          <a:xfrm>
            <a:off x="7010400" y="6286500"/>
            <a:ext cx="2133600" cy="365125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B7C46E3-E0BE-4D10-9D0E-A408525BCAA1}" type="slidenum">
              <a:rPr lang="ru-RU" b="1">
                <a:solidFill>
                  <a:srgbClr val="FFFF00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ru-RU" b="1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9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14313" y="-1644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1824" y="700350"/>
            <a:ext cx="2535338" cy="164331"/>
          </a:xfrm>
          <a:prstGeom prst="rect">
            <a:avLst/>
          </a:prstGeom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2214546" y="3143248"/>
            <a:ext cx="327525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5304" name="Rectangle 8"/>
          <p:cNvSpPr>
            <a:spLocks noChangeArrowheads="1"/>
          </p:cNvSpPr>
          <p:nvPr/>
        </p:nvSpPr>
        <p:spPr bwMode="auto">
          <a:xfrm rot="10800000" flipV="1">
            <a:off x="1000100" y="3032281"/>
            <a:ext cx="785818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Астраханский – сорт К.Е.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Дютина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ведущего селекционера Астраханского ВНИИ овощеводства и бахчеводства (ВНИИОБ). Требователен к теплу в течение всей вегетации. Растение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длинноплетистое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средней мощности. Плод шаровидный, несколько сплюснутый от плодоножки к цветковому концу, слегка сегментированный, иногда бугристый, массой 3,4–5,1 кг. Фон светло-зеленый и зеленый, рисунок – шиповатые темноокрашенные полосы средней ширины. </a:t>
            </a: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Кора толстая – до 2 см, упругая, плотная. Мякоть густо-розовая, крупнозернистая, сочная, сладкая. У крупных плодов иногда образуются пустоты, но это не влияет на вкусовые качества. Семена широкие, коричневые, массой до 40 г от одного плода. Содержит сухого вещества – 8,2-11,4%, сахаров – 7-9%, витамина С – 6,6-8,7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мг%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; вкус – 4-4,8 балла. От полных всходов до первого сбора проходит 86–93 дня. Сорт поражается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фузариозным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увяданием и мучнистой росой в средней, антракнозом – в слабой степени.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6" name="Picture 2" descr="foto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14" y="857232"/>
            <a:ext cx="2139948" cy="2139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636588" y="823913"/>
            <a:ext cx="7793037" cy="1462087"/>
          </a:xfrm>
        </p:spPr>
        <p:txBody>
          <a:bodyPr/>
          <a:lstStyle/>
          <a:p>
            <a:r>
              <a:rPr lang="kk-KZ" sz="2400" b="1" dirty="0" smtClean="0">
                <a:solidFill>
                  <a:srgbClr val="006600"/>
                </a:solidFill>
                <a:latin typeface="Arial" charset="0"/>
              </a:rPr>
              <a:t>Семипольный севооборот на бахчевых культурах (3:2:1:1)</a:t>
            </a:r>
            <a:r>
              <a:rPr lang="ru-RU" sz="2400" dirty="0" smtClean="0">
                <a:solidFill>
                  <a:srgbClr val="006600"/>
                </a:solidFill>
                <a:latin typeface="Arial" charset="0"/>
              </a:rPr>
              <a:t/>
            </a:r>
            <a:br>
              <a:rPr lang="ru-RU" sz="2400" dirty="0" smtClean="0">
                <a:solidFill>
                  <a:srgbClr val="006600"/>
                </a:solidFill>
                <a:latin typeface="Arial" charset="0"/>
              </a:rPr>
            </a:br>
            <a:endParaRPr lang="ru-RU" sz="2400" dirty="0" smtClean="0">
              <a:solidFill>
                <a:srgbClr val="006600"/>
              </a:solidFill>
              <a:latin typeface="Arial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sz="half" idx="2"/>
          </p:nvPr>
        </p:nvGraphicFramePr>
        <p:xfrm>
          <a:off x="285750" y="1928813"/>
          <a:ext cx="8455056" cy="4235218"/>
        </p:xfrm>
        <a:graphic>
          <a:graphicData uri="http://schemas.openxmlformats.org/drawingml/2006/table">
            <a:tbl>
              <a:tblPr/>
              <a:tblGrid>
                <a:gridCol w="10568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688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7208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Участок №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смена сельскохозяйственных культур по годам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605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1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400" b="1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1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2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3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 smtClean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 smtClean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4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k-KZ" sz="1400" dirty="0" smtClean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 smtClean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6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60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7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бахча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хлопок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dirty="0" smtClean="0">
                          <a:solidFill>
                            <a:srgbClr val="000099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кукуруза</a:t>
                      </a:r>
                      <a:endParaRPr lang="ru-RU" sz="1400" dirty="0">
                        <a:solidFill>
                          <a:srgbClr val="000099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31208" marR="3120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6A326-1F49-4C99-B492-55D033B7BEA0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5750" y="1124744"/>
            <a:ext cx="8713787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09400"/>
            <a:ext cx="2339752" cy="151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>
            <a:off x="66411" y="1038214"/>
            <a:ext cx="9132105" cy="879486"/>
          </a:xfrm>
          <a:prstGeom prst="homePlate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/>
              <a:t>Подготовка семян к посеву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0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 dirty="0">
                <a:solidFill>
                  <a:srgbClr val="000066"/>
                </a:solidFill>
              </a:rPr>
              <a:t>Сроки созревания – 122-124 </a:t>
            </a:r>
            <a:r>
              <a:rPr lang="ru-RU" sz="2600" i="1" dirty="0" err="1">
                <a:solidFill>
                  <a:srgbClr val="000066"/>
                </a:solidFill>
              </a:rPr>
              <a:t>күн</a:t>
            </a:r>
            <a:endParaRPr lang="ru-RU" sz="2600" i="1" dirty="0">
              <a:solidFill>
                <a:srgbClr val="000066"/>
              </a:solidFill>
            </a:endParaRPr>
          </a:p>
          <a:p>
            <a:pPr algn="ctr" defTabSz="4745038" eaLnBrk="0" hangingPunct="0"/>
            <a:r>
              <a:rPr lang="ru-RU" sz="2600" i="1" dirty="0" err="1" smtClean="0">
                <a:solidFill>
                  <a:srgbClr val="000066"/>
                </a:solidFill>
              </a:rPr>
              <a:t>Талшыұ </a:t>
            </a:r>
            <a:r>
              <a:rPr lang="ru-RU" sz="2600" i="1" dirty="0" err="1">
                <a:solidFill>
                  <a:srgbClr val="000066"/>
                </a:solidFill>
              </a:rPr>
              <a:t>ұзындығы </a:t>
            </a:r>
            <a:r>
              <a:rPr lang="ru-RU" sz="2600" i="1" dirty="0">
                <a:solidFill>
                  <a:srgbClr val="000066"/>
                </a:solidFill>
              </a:rPr>
              <a:t>- 32,9 мм</a:t>
            </a:r>
          </a:p>
          <a:p>
            <a:pPr algn="ctr" defTabSz="4745038" eaLnBrk="0" hangingPunct="0"/>
            <a:r>
              <a:rPr lang="ru-RU" sz="2600" i="1" dirty="0" err="1">
                <a:solidFill>
                  <a:srgbClr val="000066"/>
                </a:solidFill>
              </a:rPr>
              <a:t>Талшық шығымы, </a:t>
            </a:r>
            <a:r>
              <a:rPr lang="ru-RU" sz="2600" i="1" dirty="0">
                <a:solidFill>
                  <a:srgbClr val="000066"/>
                </a:solidFill>
              </a:rPr>
              <a:t>- 37,0 %</a:t>
            </a:r>
          </a:p>
          <a:p>
            <a:pPr algn="ctr" defTabSz="4745038" eaLnBrk="0" hangingPunct="0"/>
            <a:r>
              <a:rPr lang="ru-RU" sz="2600" i="1" dirty="0" err="1">
                <a:solidFill>
                  <a:srgbClr val="000066"/>
                </a:solidFill>
              </a:rPr>
              <a:t>Микронейр</a:t>
            </a:r>
            <a:r>
              <a:rPr lang="ru-RU" sz="2600" i="1" dirty="0">
                <a:solidFill>
                  <a:srgbClr val="000066"/>
                </a:solidFill>
              </a:rPr>
              <a:t> - 4,6</a:t>
            </a:r>
          </a:p>
        </p:txBody>
      </p:sp>
      <p:pic>
        <p:nvPicPr>
          <p:cNvPr id="7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42274"/>
            <a:ext cx="2304802" cy="14938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285992"/>
            <a:ext cx="900115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Воздушно тепловой обогрев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на солнце в течении 3-5 суток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aseline="0" dirty="0" smtClean="0">
                <a:latin typeface="Arial" pitchFamily="34" charset="0"/>
                <a:cs typeface="Arial" pitchFamily="34" charset="0"/>
              </a:rPr>
              <a:t>Обработка семян против вредителей и болезней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Замочка перед посевом на 1 сутки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0" y="3071810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Протравители семян</a:t>
            </a:r>
          </a:p>
          <a:p>
            <a:r>
              <a:rPr lang="ru-RU" dirty="0" err="1" smtClean="0"/>
              <a:t>Ас-Селектив</a:t>
            </a:r>
            <a:r>
              <a:rPr lang="ru-RU" dirty="0" smtClean="0"/>
              <a:t> Профи (</a:t>
            </a:r>
            <a:r>
              <a:rPr lang="ru-RU" dirty="0" err="1" smtClean="0"/>
              <a:t>Укравит</a:t>
            </a:r>
            <a:r>
              <a:rPr lang="ru-RU" dirty="0" smtClean="0"/>
              <a:t>)</a:t>
            </a:r>
          </a:p>
          <a:p>
            <a:r>
              <a:rPr lang="ru-RU" dirty="0" smtClean="0"/>
              <a:t>Максим 025 </a:t>
            </a:r>
            <a:r>
              <a:rPr lang="en-US" dirty="0" smtClean="0"/>
              <a:t>FS (</a:t>
            </a:r>
            <a:r>
              <a:rPr lang="en-US" dirty="0" err="1" smtClean="0"/>
              <a:t>Syngenta</a:t>
            </a:r>
            <a:r>
              <a:rPr lang="en-US" dirty="0" smtClean="0"/>
              <a:t>)</a:t>
            </a:r>
          </a:p>
          <a:p>
            <a:r>
              <a:rPr lang="ru-RU" dirty="0" err="1" smtClean="0"/>
              <a:t>Тексио</a:t>
            </a:r>
            <a:r>
              <a:rPr lang="ru-RU" dirty="0" smtClean="0"/>
              <a:t> </a:t>
            </a:r>
            <a:r>
              <a:rPr lang="ru-RU" dirty="0" err="1" smtClean="0"/>
              <a:t>Велум</a:t>
            </a:r>
            <a:r>
              <a:rPr lang="ru-RU" dirty="0" smtClean="0"/>
              <a:t> (Престиж 29%) (</a:t>
            </a:r>
            <a:r>
              <a:rPr lang="en-US" dirty="0" smtClean="0"/>
              <a:t>Bayer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ru-RU" dirty="0" err="1" smtClean="0"/>
              <a:t>Селес</a:t>
            </a:r>
            <a:r>
              <a:rPr lang="ru-RU" dirty="0" smtClean="0"/>
              <a:t> Топ (</a:t>
            </a:r>
            <a:r>
              <a:rPr lang="en-US" dirty="0" err="1" smtClean="0"/>
              <a:t>Syngenta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Тирана (С</a:t>
            </a:r>
            <a:r>
              <a:rPr lang="kk-KZ" dirty="0" smtClean="0"/>
              <a:t>і</a:t>
            </a:r>
            <a:r>
              <a:rPr lang="ru-RU" dirty="0" err="1" smtClean="0"/>
              <a:t>мейний</a:t>
            </a:r>
            <a:r>
              <a:rPr lang="ru-RU" dirty="0" smtClean="0"/>
              <a:t> сад)</a:t>
            </a:r>
          </a:p>
          <a:p>
            <a:r>
              <a:rPr lang="ru-RU" dirty="0" err="1" smtClean="0"/>
              <a:t>Эместо</a:t>
            </a:r>
            <a:r>
              <a:rPr lang="ru-RU" dirty="0" smtClean="0"/>
              <a:t> </a:t>
            </a:r>
            <a:r>
              <a:rPr lang="ru-RU" dirty="0" err="1" smtClean="0"/>
              <a:t>Квантум</a:t>
            </a: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>
            <a:off x="11895" y="1071546"/>
            <a:ext cx="9132105" cy="879486"/>
          </a:xfrm>
          <a:prstGeom prst="homePlate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/>
              <a:t>Пространственная изоляция посевов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0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 dirty="0">
                <a:solidFill>
                  <a:srgbClr val="000066"/>
                </a:solidFill>
              </a:rPr>
              <a:t>Сроки созревания – 122-124 </a:t>
            </a:r>
            <a:r>
              <a:rPr lang="ru-RU" sz="2600" i="1" dirty="0" err="1">
                <a:solidFill>
                  <a:srgbClr val="000066"/>
                </a:solidFill>
              </a:rPr>
              <a:t>күн</a:t>
            </a:r>
            <a:endParaRPr lang="ru-RU" sz="2600" i="1" dirty="0">
              <a:solidFill>
                <a:srgbClr val="000066"/>
              </a:solidFill>
            </a:endParaRPr>
          </a:p>
          <a:p>
            <a:pPr algn="ctr" defTabSz="4745038" eaLnBrk="0" hangingPunct="0"/>
            <a:r>
              <a:rPr lang="ru-RU" sz="2600" i="1" dirty="0" err="1" smtClean="0">
                <a:solidFill>
                  <a:srgbClr val="000066"/>
                </a:solidFill>
              </a:rPr>
              <a:t>Талшыұ </a:t>
            </a:r>
            <a:r>
              <a:rPr lang="ru-RU" sz="2600" i="1" dirty="0" err="1">
                <a:solidFill>
                  <a:srgbClr val="000066"/>
                </a:solidFill>
              </a:rPr>
              <a:t>ұзындығы </a:t>
            </a:r>
            <a:r>
              <a:rPr lang="ru-RU" sz="2600" i="1" dirty="0">
                <a:solidFill>
                  <a:srgbClr val="000066"/>
                </a:solidFill>
              </a:rPr>
              <a:t>- 32,9 мм</a:t>
            </a:r>
          </a:p>
          <a:p>
            <a:pPr algn="ctr" defTabSz="4745038" eaLnBrk="0" hangingPunct="0"/>
            <a:r>
              <a:rPr lang="ru-RU" sz="2600" i="1" dirty="0" err="1">
                <a:solidFill>
                  <a:srgbClr val="000066"/>
                </a:solidFill>
              </a:rPr>
              <a:t>Талшық шығымы, </a:t>
            </a:r>
            <a:r>
              <a:rPr lang="ru-RU" sz="2600" i="1" dirty="0">
                <a:solidFill>
                  <a:srgbClr val="000066"/>
                </a:solidFill>
              </a:rPr>
              <a:t>- 37,0 %</a:t>
            </a:r>
          </a:p>
          <a:p>
            <a:pPr algn="ctr" defTabSz="4745038" eaLnBrk="0" hangingPunct="0"/>
            <a:r>
              <a:rPr lang="ru-RU" sz="2600" i="1" dirty="0" err="1">
                <a:solidFill>
                  <a:srgbClr val="000066"/>
                </a:solidFill>
              </a:rPr>
              <a:t>Микронейр</a:t>
            </a:r>
            <a:r>
              <a:rPr lang="ru-RU" sz="2600" i="1" dirty="0">
                <a:solidFill>
                  <a:srgbClr val="000066"/>
                </a:solidFill>
              </a:rPr>
              <a:t> - 4,6</a:t>
            </a:r>
          </a:p>
        </p:txBody>
      </p:sp>
      <p:pic>
        <p:nvPicPr>
          <p:cNvPr id="7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42274"/>
            <a:ext cx="2304802" cy="14938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285992"/>
            <a:ext cx="900115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В открытом месте изоляция 1000 метров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 защищенном месте 500 метров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Столового арбуза от кормового на открытом месте 2000 метров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На защищенном месте 1000 метров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Между посевами одного сорта, но различных категорий пространственная изоляция допускается в половинном размере от установленной для бахчевых культур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Между посевами элиты и первой репродукции того же исходного материала пространственная изоляция не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устанавляивается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Между посевами разных ботанических видов тыквы пространственная изоляция устанавливается в открытом месте 50 м, а </a:t>
            </a:r>
            <a:r>
              <a:rPr kumimoji="0" lang="ru-RU" sz="18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зищенном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30 м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При нарушении пространственной изоляции сортовая оценка снижается на одну категорию</a:t>
            </a:r>
            <a:endParaRPr kumimoji="0" lang="ru-RU" sz="1800" b="0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0244" name="Rectangle 21"/>
          <p:cNvSpPr>
            <a:spLocks noChangeArrowheads="1"/>
          </p:cNvSpPr>
          <p:nvPr/>
        </p:nvSpPr>
        <p:spPr bwMode="auto">
          <a:xfrm>
            <a:off x="66411" y="1038214"/>
            <a:ext cx="9132105" cy="879486"/>
          </a:xfrm>
          <a:prstGeom prst="homePlate">
            <a:avLst/>
          </a:prstGeom>
          <a:solidFill>
            <a:srgbClr val="FFCCCC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dirty="0" smtClean="0"/>
              <a:t>Посев и схема посева для семеноводческих посевов</a:t>
            </a:r>
          </a:p>
          <a:p>
            <a:r>
              <a:rPr lang="ru-RU" sz="2400" dirty="0" smtClean="0"/>
              <a:t> </a:t>
            </a:r>
            <a:endParaRPr lang="ru-RU" sz="2400" dirty="0"/>
          </a:p>
        </p:txBody>
      </p:sp>
      <p:sp>
        <p:nvSpPr>
          <p:cNvPr id="1024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024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07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 dirty="0">
                <a:solidFill>
                  <a:srgbClr val="000066"/>
                </a:solidFill>
              </a:rPr>
              <a:t>Сроки созревания – 122-124 </a:t>
            </a:r>
            <a:r>
              <a:rPr lang="ru-RU" sz="2600" i="1" dirty="0" err="1">
                <a:solidFill>
                  <a:srgbClr val="000066"/>
                </a:solidFill>
              </a:rPr>
              <a:t>күн</a:t>
            </a:r>
            <a:endParaRPr lang="ru-RU" sz="2600" i="1" dirty="0">
              <a:solidFill>
                <a:srgbClr val="000066"/>
              </a:solidFill>
            </a:endParaRPr>
          </a:p>
          <a:p>
            <a:pPr algn="ctr" defTabSz="4745038" eaLnBrk="0" hangingPunct="0"/>
            <a:r>
              <a:rPr lang="ru-RU" sz="2600" i="1" dirty="0" err="1" smtClean="0">
                <a:solidFill>
                  <a:srgbClr val="000066"/>
                </a:solidFill>
              </a:rPr>
              <a:t>Талшыұ </a:t>
            </a:r>
            <a:r>
              <a:rPr lang="ru-RU" sz="2600" i="1" dirty="0" err="1">
                <a:solidFill>
                  <a:srgbClr val="000066"/>
                </a:solidFill>
              </a:rPr>
              <a:t>ұзындығы </a:t>
            </a:r>
            <a:r>
              <a:rPr lang="ru-RU" sz="2600" i="1" dirty="0">
                <a:solidFill>
                  <a:srgbClr val="000066"/>
                </a:solidFill>
              </a:rPr>
              <a:t>- 32,9 мм</a:t>
            </a:r>
          </a:p>
          <a:p>
            <a:pPr algn="ctr" defTabSz="4745038" eaLnBrk="0" hangingPunct="0"/>
            <a:r>
              <a:rPr lang="ru-RU" sz="2600" i="1" dirty="0" err="1">
                <a:solidFill>
                  <a:srgbClr val="000066"/>
                </a:solidFill>
              </a:rPr>
              <a:t>Талшық шығымы, </a:t>
            </a:r>
            <a:r>
              <a:rPr lang="ru-RU" sz="2600" i="1" dirty="0">
                <a:solidFill>
                  <a:srgbClr val="000066"/>
                </a:solidFill>
              </a:rPr>
              <a:t>- 37,0 %</a:t>
            </a:r>
          </a:p>
          <a:p>
            <a:pPr algn="ctr" defTabSz="4745038" eaLnBrk="0" hangingPunct="0"/>
            <a:r>
              <a:rPr lang="ru-RU" sz="2600" i="1" dirty="0" err="1">
                <a:solidFill>
                  <a:srgbClr val="000066"/>
                </a:solidFill>
              </a:rPr>
              <a:t>Микронейр</a:t>
            </a:r>
            <a:r>
              <a:rPr lang="ru-RU" sz="2600" i="1" dirty="0">
                <a:solidFill>
                  <a:srgbClr val="000066"/>
                </a:solidFill>
              </a:rPr>
              <a:t> - 4,6</a:t>
            </a:r>
          </a:p>
        </p:txBody>
      </p:sp>
      <p:pic>
        <p:nvPicPr>
          <p:cNvPr id="7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542274"/>
            <a:ext cx="2304802" cy="149389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2844" y="2285992"/>
            <a:ext cx="80010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Посев на влажную почву,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в зависимости от сроков посева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Максимальная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глубина 7 см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aseline="0" dirty="0" smtClean="0">
                <a:latin typeface="Arial" pitchFamily="34" charset="0"/>
                <a:cs typeface="Arial" pitchFamily="34" charset="0"/>
              </a:rPr>
              <a:t>Одновременное внесение удобрений с посевом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85720" y="3500438"/>
            <a:ext cx="800105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Схема для длиноплетистых сортов 270х1х100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Схема для </a:t>
            </a:r>
            <a:r>
              <a:rPr kumimoji="0" lang="ru-RU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среднеплетистых</a:t>
            </a:r>
            <a:r>
              <a:rPr kumimoji="0" lang="ru-RU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сортов 240х0,7х100</a:t>
            </a:r>
          </a:p>
          <a:p>
            <a:pPr marL="0" marR="0" lvl="0" indent="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lang="ru-RU" baseline="0" dirty="0" smtClean="0">
                <a:latin typeface="Arial" pitchFamily="34" charset="0"/>
                <a:cs typeface="Arial" pitchFamily="34" charset="0"/>
              </a:rPr>
              <a:t>Схема для </a:t>
            </a:r>
            <a:r>
              <a:rPr lang="ru-RU" baseline="0" dirty="0" err="1" smtClean="0">
                <a:latin typeface="Arial" pitchFamily="34" charset="0"/>
                <a:cs typeface="Arial" pitchFamily="34" charset="0"/>
              </a:rPr>
              <a:t>короткоплетистых</a:t>
            </a:r>
            <a:r>
              <a:rPr lang="ru-RU" baseline="0" dirty="0" smtClean="0">
                <a:latin typeface="Arial" pitchFamily="34" charset="0"/>
                <a:cs typeface="Arial" pitchFamily="34" charset="0"/>
              </a:rPr>
              <a:t> сортов 220х0,5х100</a:t>
            </a:r>
          </a:p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lvl="0"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Сев проводят сеялкой СПЧ-6, СУПН-12,СБУ2-4А, СБНЗ, СУПН-8. При посеве сеялкой точного высева (Клен), посевная норма уменьшается вдвое. Норма высева1,5-2,0 кг/га.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17" y="764703"/>
            <a:ext cx="8186766" cy="695289"/>
          </a:xfrm>
          <a:prstGeom prst="snip2DiagRect">
            <a:avLst>
              <a:gd name="adj1" fmla="val 27274"/>
              <a:gd name="adj2" fmla="val 24849"/>
            </a:avLst>
          </a:prstGeom>
          <a:solidFill>
            <a:srgbClr val="FFCCCC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Новые высокопродуктивные сорта дыни и арбуза для Туркестанской области</a:t>
            </a:r>
            <a:endParaRPr lang="ru-RU" sz="24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71612"/>
            <a:ext cx="9144000" cy="5072098"/>
          </a:xfrm>
          <a:prstGeom prst="snip2DiagRect">
            <a:avLst/>
          </a:prstGeom>
          <a:solidFill>
            <a:srgbClr val="FFCCCC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/>
            <a:r>
              <a:rPr lang="kk-KZ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В Республике Казахстан посевные площади бахчевых культур в 2022 году составили 96,0 тыс. гектаров, из них в Туркестанской области было засеяно более 63,0 тыс. гектаров или 65,6% от общей посевной площади  бахчевых культур дынь и арбузов.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Практический 60% плодов дынь и арбуза, которые вывозятся на экспорт, по праву приходятся на сорта селекции ТОО «СХО хлопководства и 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бахчеводство». </a:t>
            </a:r>
            <a:endParaRPr lang="ru-RU" sz="18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Новыми сортами дыни и арбуза селекции ТОО «СХОС хлопководства и бахчеводства» являются сорта дыни: </a:t>
            </a:r>
            <a:r>
              <a:rPr lang="ru-RU" sz="1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Каракай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Жиеншар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Южанка-12, Валет.</a:t>
            </a:r>
          </a:p>
          <a:p>
            <a:pPr algn="just"/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Сорта арбуза: Достык-10, </a:t>
            </a:r>
            <a:r>
              <a:rPr lang="kk-KZ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Қуздік</a:t>
            </a:r>
          </a:p>
          <a:p>
            <a:pPr algn="just"/>
            <a:r>
              <a:rPr lang="kk-KZ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На все сорта получены патенты</a:t>
            </a:r>
          </a:p>
          <a:p>
            <a:pPr algn="just"/>
            <a:r>
              <a:rPr lang="kk-KZ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Сорта дыни Жиеншар, Южанка-12 и </a:t>
            </a:r>
            <a:r>
              <a:rPr lang="kk-KZ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арбуз </a:t>
            </a:r>
            <a:r>
              <a:rPr lang="kk-KZ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Қуздік внесены Госреестр селекционных достижений</a:t>
            </a:r>
            <a:r>
              <a:rPr lang="ru-RU" sz="1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57158" y="1928802"/>
          <a:ext cx="8358248" cy="3786213"/>
        </p:xfrm>
        <a:graphic>
          <a:graphicData uri="http://schemas.openxmlformats.org/drawingml/2006/table">
            <a:tbl>
              <a:tblPr/>
              <a:tblGrid>
                <a:gridCol w="1571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286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013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869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544060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12121"/>
                          </a:solidFill>
                        </a:rPr>
                        <a:t>междурядья, </a:t>
                      </a:r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м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212121"/>
                          </a:solidFill>
                        </a:rPr>
                        <a:t>Расстояние растений в ряду, м</a:t>
                      </a:r>
                      <a:endParaRPr lang="ru-RU" sz="1400" b="1" dirty="0">
                        <a:solidFill>
                          <a:srgbClr val="212121"/>
                        </a:solidFill>
                      </a:endParaRP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0,5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0,6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0,7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0,8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1,0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1,1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1,4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053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1,4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10 204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5 102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1,8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9 259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5 051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2,1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9 524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4 762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3 401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4406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3,0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66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4 167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>
                          <a:solidFill>
                            <a:srgbClr val="212121"/>
                          </a:solidFill>
                        </a:rPr>
                        <a:t>3 030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rgbClr val="212121"/>
                          </a:solidFill>
                        </a:rPr>
                        <a:t> </a:t>
                      </a:r>
                    </a:p>
                  </a:txBody>
                  <a:tcPr marL="53502" marR="53502" marT="80253" marB="80253" anchor="ctr">
                    <a:lnL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FC1C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325" name="Прямоугольник 5"/>
          <p:cNvSpPr>
            <a:spLocks noChangeArrowheads="1"/>
          </p:cNvSpPr>
          <p:nvPr/>
        </p:nvSpPr>
        <p:spPr bwMode="auto">
          <a:xfrm>
            <a:off x="500063" y="1143000"/>
            <a:ext cx="82153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Густота стояния в зависимости от схемы посева</a:t>
            </a:r>
            <a:endParaRPr lang="ru-RU" sz="24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3213"/>
            <a:ext cx="2349624" cy="152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2"/>
          <p:cNvSpPr txBox="1">
            <a:spLocks/>
          </p:cNvSpPr>
          <p:nvPr/>
        </p:nvSpPr>
        <p:spPr bwMode="auto">
          <a:xfrm>
            <a:off x="519113" y="220503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09600" indent="-609600" algn="ctr" eaLnBrk="0" hangingPunct="0">
              <a:lnSpc>
                <a:spcPct val="90000"/>
              </a:lnSpc>
            </a:pPr>
            <a:r>
              <a:rPr lang="ru-RU" sz="5500" b="1" dirty="0">
                <a:solidFill>
                  <a:srgbClr val="0066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en-US" sz="5500" b="1" dirty="0">
              <a:solidFill>
                <a:srgbClr val="0066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eaLnBrk="0" hangingPunct="0">
              <a:lnSpc>
                <a:spcPct val="90000"/>
              </a:lnSpc>
            </a:pPr>
            <a:endParaRPr lang="ru-RU" sz="2800" b="1" dirty="0">
              <a:solidFill>
                <a:srgbClr val="006600"/>
              </a:solidFill>
            </a:endParaRPr>
          </a:p>
          <a:p>
            <a:pPr marL="609600" indent="-609600" algn="r" eaLnBrk="0" hangingPunct="0">
              <a:lnSpc>
                <a:spcPct val="90000"/>
              </a:lnSpc>
            </a:pPr>
            <a:endParaRPr lang="ru-RU" sz="2800" b="1" dirty="0">
              <a:solidFill>
                <a:srgbClr val="006600"/>
              </a:solidFill>
            </a:endParaRPr>
          </a:p>
          <a:p>
            <a:pPr marL="609600" indent="-609600" algn="r" eaLnBrk="0" hangingPunct="0">
              <a:lnSpc>
                <a:spcPct val="90000"/>
              </a:lnSpc>
            </a:pPr>
            <a:r>
              <a:rPr lang="ru-RU" sz="32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С. </a:t>
            </a:r>
            <a:r>
              <a:rPr lang="ru-RU" sz="3200" b="1" i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Махмаджанов</a:t>
            </a:r>
            <a:endParaRPr lang="en-US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r" eaLnBrk="0" hangingPunct="0">
              <a:lnSpc>
                <a:spcPct val="90000"/>
              </a:lnSpc>
            </a:pPr>
            <a:endParaRPr lang="ru-RU" sz="2800" b="1" dirty="0">
              <a:solidFill>
                <a:srgbClr val="006600"/>
              </a:solidFill>
            </a:endParaRPr>
          </a:p>
          <a:p>
            <a:pPr marL="609600" indent="-609600" algn="r" eaLnBrk="0" hangingPunct="0">
              <a:lnSpc>
                <a:spcPct val="90000"/>
              </a:lnSpc>
            </a:pPr>
            <a:endParaRPr lang="ru-RU" sz="2800" b="1" dirty="0">
              <a:solidFill>
                <a:srgbClr val="0033CC"/>
              </a:solidFill>
            </a:endParaRPr>
          </a:p>
          <a:p>
            <a:pPr marL="609600" indent="-609600" algn="ctr" eaLnBrk="0" hangingPunct="0">
              <a:lnSpc>
                <a:spcPct val="90000"/>
              </a:lnSpc>
            </a:pPr>
            <a:r>
              <a:rPr lang="en-US" sz="2800" b="1" dirty="0" err="1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tel</a:t>
            </a:r>
            <a:r>
              <a:rPr lang="kk-KZ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. 8 /72541/ 3-37-09</a:t>
            </a:r>
            <a:endParaRPr lang="en-US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0" hangingPunct="0">
              <a:lnSpc>
                <a:spcPct val="90000"/>
              </a:lnSpc>
            </a:pP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>
                <a:solidFill>
                  <a:srgbClr val="003300"/>
                </a:solidFill>
                <a:latin typeface="Times New Roman" pitchFamily="18" charset="0"/>
                <a:cs typeface="Times New Roman" pitchFamily="18" charset="0"/>
              </a:rPr>
              <a:t>kazcotton1150@mail.ru</a:t>
            </a:r>
            <a:endParaRPr lang="ru-RU" sz="2800" b="1" dirty="0">
              <a:solidFill>
                <a:srgbClr val="00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428625" y="4294188"/>
            <a:ext cx="871537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/>
            <a:endParaRPr lang="ru-RU" b="1"/>
          </a:p>
          <a:p>
            <a:pPr marL="342900" indent="-342900"/>
            <a:endParaRPr lang="ru-RU"/>
          </a:p>
          <a:p>
            <a:pPr marL="342900" indent="-342900">
              <a:buFont typeface="Arial" charset="0"/>
              <a:buChar char="•"/>
            </a:pPr>
            <a:endParaRPr lang="ru-RU"/>
          </a:p>
        </p:txBody>
      </p:sp>
      <p:pic>
        <p:nvPicPr>
          <p:cNvPr id="4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04248" y="621046"/>
            <a:ext cx="2316088" cy="1501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503470" y="708151"/>
            <a:ext cx="8429684" cy="799698"/>
          </a:xfrm>
          <a:prstGeom prst="round2DiagRect">
            <a:avLst>
              <a:gd name="adj1" fmla="val 41127"/>
              <a:gd name="adj2" fmla="val 302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Основные задачи поставленные при выведении сортов дыни и арбуза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2127250" y="216471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2559050" y="220789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2990850" y="225107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70" name="Rectangle 21"/>
          <p:cNvSpPr>
            <a:spLocks noChangeArrowheads="1"/>
          </p:cNvSpPr>
          <p:nvPr/>
        </p:nvSpPr>
        <p:spPr bwMode="auto">
          <a:xfrm>
            <a:off x="785754" y="2071678"/>
            <a:ext cx="8358246" cy="3786214"/>
          </a:xfrm>
          <a:prstGeom prst="round2DiagRect">
            <a:avLst>
              <a:gd name="adj1" fmla="val 16667"/>
              <a:gd name="adj2" fmla="val 11498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just"/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en-US" sz="24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en-US" sz="24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en-US" sz="24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en-US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400" b="1" dirty="0">
              <a:solidFill>
                <a:srgbClr val="000066"/>
              </a:solidFill>
              <a:latin typeface="Tahoma" pitchFamily="34" charset="0"/>
            </a:endParaRPr>
          </a:p>
          <a:p>
            <a:pPr algn="just">
              <a:buFont typeface="Wingdings" pitchFamily="2" charset="2"/>
              <a:buChar char="v"/>
            </a:pPr>
            <a:endParaRPr lang="en-US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000066"/>
              </a:solidFill>
              <a:latin typeface="Tahoma" pitchFamily="34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b="1" dirty="0" err="1" smtClean="0">
                <a:solidFill>
                  <a:srgbClr val="FF0000"/>
                </a:solidFill>
                <a:latin typeface="Tahoma" pitchFamily="34" charset="0"/>
              </a:rPr>
              <a:t>Высокоурожайность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 В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кусовые качества плода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Содержание сухих веществ, сахаров, витаминов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Внешний вид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Устойчивость к засолению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Устойчивость к болезням как мучнистая роса, </a:t>
            </a:r>
            <a:r>
              <a:rPr lang="ru-RU" b="1" dirty="0" err="1" smtClean="0">
                <a:solidFill>
                  <a:srgbClr val="FF0000"/>
                </a:solidFill>
                <a:latin typeface="Tahoma" pitchFamily="34" charset="0"/>
              </a:rPr>
              <a:t>фузариозное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 увядание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Толерантность к вредителям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Разные сроки созревания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В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ысокотранспортабельность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rgbClr val="FF0000"/>
                </a:solidFill>
                <a:latin typeface="Tahoma" pitchFamily="34" charset="0"/>
              </a:rPr>
              <a:t>Лежкость</a:t>
            </a:r>
            <a:endParaRPr lang="ru-RU" b="1" dirty="0" smtClean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0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49" y="77521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503470" y="708151"/>
            <a:ext cx="8429684" cy="799698"/>
          </a:xfrm>
          <a:prstGeom prst="round2DiagRect">
            <a:avLst>
              <a:gd name="adj1" fmla="val 41127"/>
              <a:gd name="adj2" fmla="val 302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just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Внедрено в производство отечественные сорта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2127250" y="216471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2559050" y="220789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2990850" y="225107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pic>
        <p:nvPicPr>
          <p:cNvPr id="10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49" y="77521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  <p:sp>
        <p:nvSpPr>
          <p:cNvPr id="14" name="TextBox 17"/>
          <p:cNvSpPr txBox="1">
            <a:spLocks noChangeArrowheads="1"/>
          </p:cNvSpPr>
          <p:nvPr/>
        </p:nvSpPr>
        <p:spPr bwMode="auto">
          <a:xfrm>
            <a:off x="1357290" y="2000240"/>
            <a:ext cx="692948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kk-KZ" sz="2000" b="1" dirty="0">
                <a:solidFill>
                  <a:srgbClr val="C00000"/>
                </a:solidFill>
                <a:latin typeface="Tahoma" pitchFamily="34" charset="0"/>
                <a:cs typeface="Aharoni" pitchFamily="2" charset="-79"/>
              </a:rPr>
              <a:t>Внедрение в производство в </a:t>
            </a:r>
            <a:r>
              <a:rPr lang="kk-KZ" sz="2000" b="1" dirty="0" smtClean="0">
                <a:solidFill>
                  <a:srgbClr val="C00000"/>
                </a:solidFill>
                <a:latin typeface="Tahoma" pitchFamily="34" charset="0"/>
                <a:cs typeface="Aharoni" pitchFamily="2" charset="-79"/>
              </a:rPr>
              <a:t>2022 </a:t>
            </a:r>
            <a:r>
              <a:rPr lang="kk-KZ" sz="2000" b="1" dirty="0">
                <a:solidFill>
                  <a:srgbClr val="C00000"/>
                </a:solidFill>
                <a:latin typeface="Tahoma" pitchFamily="34" charset="0"/>
                <a:cs typeface="Aharoni" pitchFamily="2" charset="-79"/>
              </a:rPr>
              <a:t>году </a:t>
            </a:r>
          </a:p>
          <a:p>
            <a:endParaRPr lang="kk-KZ" sz="2000" b="1" i="1" dirty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kk-KZ" sz="2000" b="1" i="1" dirty="0">
                <a:solidFill>
                  <a:srgbClr val="003300"/>
                </a:solidFill>
                <a:latin typeface="Tahoma" pitchFamily="34" charset="0"/>
                <a:cs typeface="Tahoma" pitchFamily="34" charset="0"/>
              </a:rPr>
              <a:t>Бахчевые культуры</a:t>
            </a:r>
          </a:p>
          <a:p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“Жиеншар” – 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6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100 </a:t>
            </a:r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га</a:t>
            </a:r>
          </a:p>
          <a:p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“Қарақай” – 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4800 </a:t>
            </a:r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га</a:t>
            </a:r>
          </a:p>
          <a:p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“Достық-10” – 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2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00 </a:t>
            </a:r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га</a:t>
            </a:r>
          </a:p>
          <a:p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Южанка-12” </a:t>
            </a:r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3000 </a:t>
            </a:r>
            <a:r>
              <a:rPr lang="kk-KZ" sz="2000" b="1" dirty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га </a:t>
            </a:r>
            <a:endParaRPr lang="kk-KZ" sz="2000" b="1" i="1" dirty="0" smtClean="0">
              <a:solidFill>
                <a:srgbClr val="0000A2"/>
              </a:solidFill>
              <a:latin typeface="Tahoma" pitchFamily="34" charset="0"/>
              <a:cs typeface="Tahoma" pitchFamily="34" charset="0"/>
            </a:endParaRPr>
          </a:p>
          <a:p>
            <a:r>
              <a:rPr lang="kk-KZ" sz="2000" b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“Валет” – 5000 га</a:t>
            </a:r>
          </a:p>
          <a:p>
            <a:r>
              <a:rPr lang="kk-KZ" sz="2000" b="1" i="1" dirty="0" smtClean="0">
                <a:solidFill>
                  <a:srgbClr val="0000A2"/>
                </a:solidFill>
                <a:latin typeface="Tahoma" pitchFamily="34" charset="0"/>
                <a:cs typeface="Tahoma" pitchFamily="34" charset="0"/>
              </a:rPr>
              <a:t>“Қуздік”-250 га</a:t>
            </a:r>
            <a:endParaRPr lang="kk-KZ" sz="2000" b="1" i="1" dirty="0" smtClean="0">
              <a:solidFill>
                <a:srgbClr val="0000A2"/>
              </a:solidFill>
              <a:latin typeface="Tahoma" pitchFamily="34" charset="0"/>
              <a:cs typeface="Tahoma" pitchFamily="34" charset="0"/>
            </a:endParaRPr>
          </a:p>
          <a:p>
            <a:endParaRPr lang="kk-KZ" sz="2000" b="1" i="1" dirty="0">
              <a:solidFill>
                <a:srgbClr val="0033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285720" y="714356"/>
            <a:ext cx="8429684" cy="799698"/>
          </a:xfrm>
          <a:prstGeom prst="round2DiagRect">
            <a:avLst>
              <a:gd name="adj1" fmla="val 41127"/>
              <a:gd name="adj2" fmla="val 302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Патенты на полученные сорта 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2127250" y="216471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2559050" y="220789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2990850" y="225107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pic>
        <p:nvPicPr>
          <p:cNvPr id="10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49" y="77521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  <p:pic>
        <p:nvPicPr>
          <p:cNvPr id="2050" name="Picture 2" descr="C:\Users\User\патенты скан 2016год\патент Южанка 12\№802.jpg"/>
          <p:cNvPicPr>
            <a:picLocks noChangeAspect="1" noChangeArrowheads="1"/>
          </p:cNvPicPr>
          <p:nvPr/>
        </p:nvPicPr>
        <p:blipFill>
          <a:blip r:embed="rId5" cstate="print"/>
          <a:srcRect l="8642" t="5209" r="4210" b="3125"/>
          <a:stretch>
            <a:fillRect/>
          </a:stretch>
        </p:blipFill>
        <p:spPr bwMode="auto">
          <a:xfrm>
            <a:off x="1000099" y="1571612"/>
            <a:ext cx="3643339" cy="5143536"/>
          </a:xfrm>
          <a:prstGeom prst="rect">
            <a:avLst/>
          </a:prstGeom>
          <a:noFill/>
        </p:spPr>
      </p:pic>
      <p:pic>
        <p:nvPicPr>
          <p:cNvPr id="2051" name="Picture 3" descr="D:\1\Пользователь\патенты скан 2016год\патент Жиеншар\№801.jpg"/>
          <p:cNvPicPr>
            <a:picLocks noChangeAspect="1" noChangeArrowheads="1"/>
          </p:cNvPicPr>
          <p:nvPr/>
        </p:nvPicPr>
        <p:blipFill>
          <a:blip r:embed="rId6" cstate="print"/>
          <a:srcRect l="9243" t="4093" r="1885"/>
          <a:stretch>
            <a:fillRect/>
          </a:stretch>
        </p:blipFill>
        <p:spPr bwMode="auto">
          <a:xfrm>
            <a:off x="4714876" y="1571612"/>
            <a:ext cx="3600176" cy="5143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285720" y="714356"/>
            <a:ext cx="8429684" cy="799698"/>
          </a:xfrm>
          <a:prstGeom prst="round2DiagRect">
            <a:avLst>
              <a:gd name="adj1" fmla="val 41127"/>
              <a:gd name="adj2" fmla="val 302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Патенты на полученные сорта 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2127250" y="216471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2559050" y="220789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2990850" y="225107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pic>
        <p:nvPicPr>
          <p:cNvPr id="10" name="Google Shape;114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38149" y="77521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  <p:pic>
        <p:nvPicPr>
          <p:cNvPr id="3077" name="Picture 5" descr="C:\Users\User\Desktop\каракай патент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571612"/>
            <a:ext cx="3583850" cy="4929198"/>
          </a:xfrm>
          <a:prstGeom prst="rect">
            <a:avLst/>
          </a:prstGeom>
          <a:noFill/>
        </p:spPr>
      </p:pic>
      <p:pic>
        <p:nvPicPr>
          <p:cNvPr id="3078" name="Picture 6" descr="D:\1\Пользователь\Desktop\папка 2019год\патент Валет\валет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43050"/>
            <a:ext cx="3929090" cy="48577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5364" name="Rectangle 21"/>
          <p:cNvSpPr>
            <a:spLocks noChangeArrowheads="1"/>
          </p:cNvSpPr>
          <p:nvPr/>
        </p:nvSpPr>
        <p:spPr bwMode="auto">
          <a:xfrm>
            <a:off x="285720" y="714356"/>
            <a:ext cx="8429684" cy="799698"/>
          </a:xfrm>
          <a:prstGeom prst="round2DiagRect">
            <a:avLst>
              <a:gd name="adj1" fmla="val 41127"/>
              <a:gd name="adj2" fmla="val 30223"/>
            </a:avLst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b"/>
          <a:lstStyle/>
          <a:p>
            <a:pPr algn="ctr"/>
            <a:r>
              <a:rPr lang="ru-RU" sz="24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Патенты на полученные сорта </a:t>
            </a:r>
            <a:endParaRPr lang="ru-RU" sz="24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5" name="Rectangle 22"/>
          <p:cNvSpPr>
            <a:spLocks noChangeArrowheads="1"/>
          </p:cNvSpPr>
          <p:nvPr/>
        </p:nvSpPr>
        <p:spPr bwMode="auto">
          <a:xfrm>
            <a:off x="2127250" y="216471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6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7" name="Rectangle 24"/>
          <p:cNvSpPr>
            <a:spLocks noChangeArrowheads="1"/>
          </p:cNvSpPr>
          <p:nvPr/>
        </p:nvSpPr>
        <p:spPr bwMode="auto">
          <a:xfrm>
            <a:off x="2559050" y="220789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8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5369" name="Rectangle 28"/>
          <p:cNvSpPr>
            <a:spLocks noChangeArrowheads="1"/>
          </p:cNvSpPr>
          <p:nvPr/>
        </p:nvSpPr>
        <p:spPr bwMode="auto">
          <a:xfrm>
            <a:off x="2990850" y="225107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Сроки созревания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pic>
        <p:nvPicPr>
          <p:cNvPr id="10" name="Google Shape;11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49" y="77521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  <p:pic>
        <p:nvPicPr>
          <p:cNvPr id="4098" name="Picture 2" descr="C:\Users\User\Desktop\Достык патент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500149"/>
            <a:ext cx="3895751" cy="5357851"/>
          </a:xfrm>
          <a:prstGeom prst="rect">
            <a:avLst/>
          </a:prstGeom>
          <a:noFill/>
        </p:spPr>
      </p:pic>
      <p:pic>
        <p:nvPicPr>
          <p:cNvPr id="4099" name="Picture 3" descr="D:\1\Пользователь\патенты скан 2016год\патент Куздик\№803.jpg"/>
          <p:cNvPicPr>
            <a:picLocks noChangeAspect="1" noChangeArrowheads="1"/>
          </p:cNvPicPr>
          <p:nvPr/>
        </p:nvPicPr>
        <p:blipFill>
          <a:blip r:embed="rId7" cstate="print"/>
          <a:srcRect l="12411" t="3625" r="621"/>
          <a:stretch>
            <a:fillRect/>
          </a:stretch>
        </p:blipFill>
        <p:spPr bwMode="auto">
          <a:xfrm>
            <a:off x="5000628" y="1571612"/>
            <a:ext cx="3714776" cy="507209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905000" y="80963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8436" name="Rectangle 22"/>
          <p:cNvSpPr>
            <a:spLocks noChangeArrowheads="1"/>
          </p:cNvSpPr>
          <p:nvPr/>
        </p:nvSpPr>
        <p:spPr bwMode="auto">
          <a:xfrm>
            <a:off x="2127250" y="216471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Пісіп жетілу мерзімі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8437" name="Rectangle 23"/>
          <p:cNvSpPr>
            <a:spLocks noChangeArrowheads="1"/>
          </p:cNvSpPr>
          <p:nvPr/>
        </p:nvSpPr>
        <p:spPr bwMode="auto">
          <a:xfrm>
            <a:off x="2343150" y="218630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Пісіп жетілу мерзімі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8438" name="Rectangle 24"/>
          <p:cNvSpPr>
            <a:spLocks noChangeArrowheads="1"/>
          </p:cNvSpPr>
          <p:nvPr/>
        </p:nvSpPr>
        <p:spPr bwMode="auto">
          <a:xfrm>
            <a:off x="2559050" y="220789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Пісіп жетілу мерзімі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8439" name="Rectangle 25"/>
          <p:cNvSpPr>
            <a:spLocks noChangeArrowheads="1"/>
          </p:cNvSpPr>
          <p:nvPr/>
        </p:nvSpPr>
        <p:spPr bwMode="auto">
          <a:xfrm>
            <a:off x="2774950" y="222948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Пісіп жетілу мерзімі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sp>
        <p:nvSpPr>
          <p:cNvPr id="18440" name="Rectangle 28"/>
          <p:cNvSpPr>
            <a:spLocks noChangeArrowheads="1"/>
          </p:cNvSpPr>
          <p:nvPr/>
        </p:nvSpPr>
        <p:spPr bwMode="auto">
          <a:xfrm>
            <a:off x="2990850" y="22510750"/>
            <a:ext cx="6403975" cy="246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74734" tIns="237370" rIns="474734" bIns="237370">
            <a:spAutoFit/>
          </a:bodyPr>
          <a:lstStyle/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Пісіп жетілу мерзімі – 122-124 күн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Өнімділігі - 39,0-43,0 ц/га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Талшыұ ұзындығы - 32,9 мм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Талшық шығымы, - 37,0 %</a:t>
            </a:r>
          </a:p>
          <a:p>
            <a:pPr algn="ctr" defTabSz="4745038" eaLnBrk="0" hangingPunct="0"/>
            <a:r>
              <a:rPr lang="ru-RU" sz="2600" i="1">
                <a:solidFill>
                  <a:srgbClr val="000066"/>
                </a:solidFill>
              </a:rPr>
              <a:t>Микронейр - 4,6</a:t>
            </a:r>
          </a:p>
        </p:txBody>
      </p:sp>
      <p:pic>
        <p:nvPicPr>
          <p:cNvPr id="18442" name="Picture 2" descr="Изображение 110"/>
          <p:cNvPicPr>
            <a:picLocks noChangeAspect="1" noChangeArrowheads="1"/>
          </p:cNvPicPr>
          <p:nvPr/>
        </p:nvPicPr>
        <p:blipFill>
          <a:blip r:embed="rId2" cstate="print"/>
          <a:srcRect l="6839" t="24651" r="12540" b="12555"/>
          <a:stretch>
            <a:fillRect/>
          </a:stretch>
        </p:blipFill>
        <p:spPr bwMode="auto">
          <a:xfrm>
            <a:off x="214313" y="1214438"/>
            <a:ext cx="165100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" descr="DSCN98834"/>
          <p:cNvPicPr>
            <a:picLocks noChangeAspect="1" noChangeArrowheads="1"/>
          </p:cNvPicPr>
          <p:nvPr/>
        </p:nvPicPr>
        <p:blipFill>
          <a:blip r:embed="rId3" cstate="print"/>
          <a:srcRect b="3653"/>
          <a:stretch>
            <a:fillRect/>
          </a:stretch>
        </p:blipFill>
        <p:spPr bwMode="auto">
          <a:xfrm>
            <a:off x="2143125" y="1214438"/>
            <a:ext cx="1571625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8" descr="C:\Users\Алия\Desktop\Отобранные сорта 2014\Фото0332.jpg"/>
          <p:cNvPicPr>
            <a:picLocks noChangeAspect="1" noChangeArrowheads="1"/>
          </p:cNvPicPr>
          <p:nvPr/>
        </p:nvPicPr>
        <p:blipFill>
          <a:blip r:embed="rId4" cstate="print"/>
          <a:srcRect t="33301" b="13963"/>
          <a:stretch>
            <a:fillRect/>
          </a:stretch>
        </p:blipFill>
        <p:spPr bwMode="auto">
          <a:xfrm>
            <a:off x="4000500" y="1214438"/>
            <a:ext cx="1473200" cy="1071562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45" name="Picture 19" descr="C:\Users\Алия\Desktop\Отобранные сорта 2014\Жиеншар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1214438"/>
            <a:ext cx="1473200" cy="10715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8446" name="Picture 21" descr="C:\Users\Алия\Desktop\Отобранные сорта 2014\КУЗД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00" y="1214438"/>
            <a:ext cx="1428750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>
            <a:off x="430213" y="1071563"/>
            <a:ext cx="8713787" cy="0"/>
          </a:xfrm>
          <a:prstGeom prst="line">
            <a:avLst/>
          </a:prstGeom>
          <a:ln w="38100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B1C435-2F23-43D1-B6AE-C7E7A8C269FD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18449" name="Прямоугольник 34"/>
          <p:cNvSpPr>
            <a:spLocks noChangeArrowheads="1"/>
          </p:cNvSpPr>
          <p:nvPr/>
        </p:nvSpPr>
        <p:spPr bwMode="auto">
          <a:xfrm>
            <a:off x="5429250" y="5786438"/>
            <a:ext cx="23018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sz="1200" b="1" i="1">
                <a:solidFill>
                  <a:srgbClr val="000060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ru-RU" sz="1200" b="1">
              <a:solidFill>
                <a:srgbClr val="000060"/>
              </a:solidFill>
            </a:endParaRPr>
          </a:p>
        </p:txBody>
      </p:sp>
      <p:sp>
        <p:nvSpPr>
          <p:cNvPr id="18450" name="Rectangle 21"/>
          <p:cNvSpPr>
            <a:spLocks noChangeArrowheads="1"/>
          </p:cNvSpPr>
          <p:nvPr/>
        </p:nvSpPr>
        <p:spPr bwMode="auto">
          <a:xfrm>
            <a:off x="428595" y="571500"/>
            <a:ext cx="8215371" cy="523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kk-KZ" b="1" dirty="0">
                <a:solidFill>
                  <a:srgbClr val="006600"/>
                </a:solidFill>
                <a:latin typeface="Tahoma" pitchFamily="34" charset="0"/>
              </a:rPr>
              <a:t>Конкурентоспособные сорта </a:t>
            </a:r>
            <a:r>
              <a:rPr lang="kk-KZ" b="1" dirty="0" smtClean="0">
                <a:solidFill>
                  <a:srgbClr val="006600"/>
                </a:solidFill>
                <a:latin typeface="Tahoma" pitchFamily="34" charset="0"/>
              </a:rPr>
              <a:t>дыни </a:t>
            </a:r>
            <a:r>
              <a:rPr lang="kk-KZ" b="1" dirty="0">
                <a:solidFill>
                  <a:srgbClr val="006600"/>
                </a:solidFill>
                <a:latin typeface="Tahoma" pitchFamily="34" charset="0"/>
              </a:rPr>
              <a:t>и </a:t>
            </a:r>
            <a:r>
              <a:rPr lang="kk-KZ" b="1" dirty="0" smtClean="0">
                <a:solidFill>
                  <a:srgbClr val="006600"/>
                </a:solidFill>
                <a:latin typeface="Tahoma" pitchFamily="34" charset="0"/>
              </a:rPr>
              <a:t>арбуза отечественной селекции</a:t>
            </a:r>
            <a:endParaRPr lang="ru-RU" b="1" dirty="0">
              <a:solidFill>
                <a:srgbClr val="006600"/>
              </a:solidFill>
              <a:latin typeface="Tahoma" pitchFamily="34" charset="0"/>
            </a:endParaRPr>
          </a:p>
        </p:txBody>
      </p:sp>
      <p:sp>
        <p:nvSpPr>
          <p:cNvPr id="18453" name="TextBox 18"/>
          <p:cNvSpPr txBox="1">
            <a:spLocks noChangeArrowheads="1"/>
          </p:cNvSpPr>
          <p:nvPr/>
        </p:nvSpPr>
        <p:spPr bwMode="auto">
          <a:xfrm>
            <a:off x="0" y="2286000"/>
            <a:ext cx="2071688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Сорт дыни “Қарақай”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Сроки созревания– 75-80 дней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Урожайность – 250-270 ц/га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Сахарность – 13-15</a:t>
            </a:r>
            <a:r>
              <a:rPr lang="en-US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kk-KZ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Транспортабельный</a:t>
            </a:r>
            <a:endParaRPr lang="ru-RU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54" name="TextBox 17"/>
          <p:cNvSpPr txBox="1">
            <a:spLocks noChangeArrowheads="1"/>
          </p:cNvSpPr>
          <p:nvPr/>
        </p:nvSpPr>
        <p:spPr bwMode="auto">
          <a:xfrm>
            <a:off x="1928813" y="2286000"/>
            <a:ext cx="2028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Сорт арбуза “Достық-10”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Сроки созревания– 75-85 дней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Урожайность – 400-450 ц/га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Сахарность – 12-13</a:t>
            </a:r>
            <a:r>
              <a:rPr lang="en-US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kk-KZ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ru-RU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Транспортабельный</a:t>
            </a:r>
          </a:p>
        </p:txBody>
      </p:sp>
      <p:sp>
        <p:nvSpPr>
          <p:cNvPr id="18455" name="TextBox 18"/>
          <p:cNvSpPr txBox="1">
            <a:spLocks noChangeArrowheads="1"/>
          </p:cNvSpPr>
          <p:nvPr/>
        </p:nvSpPr>
        <p:spPr bwMode="auto">
          <a:xfrm>
            <a:off x="3714750" y="2286000"/>
            <a:ext cx="2214563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Сорт дыни “Южанка”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Сроки созревания – 80-85 дней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Урожайность – 310-325 ц/га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Вес -3,5-4,0 кг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Транспортабельный</a:t>
            </a:r>
            <a:endParaRPr lang="ru-RU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56" name="TextBox 18"/>
          <p:cNvSpPr txBox="1">
            <a:spLocks noChangeArrowheads="1"/>
          </p:cNvSpPr>
          <p:nvPr/>
        </p:nvSpPr>
        <p:spPr bwMode="auto">
          <a:xfrm>
            <a:off x="5357813" y="2286000"/>
            <a:ext cx="2286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Сорт дыни “Жиеншар”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Сроки созревания – 80-85 дней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Урожайность –330-350 ц/га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Вес – 3,5-4,0 кг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Транспортабельный</a:t>
            </a:r>
            <a:endParaRPr lang="ru-RU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8457" name="TextBox 17"/>
          <p:cNvSpPr txBox="1">
            <a:spLocks noChangeArrowheads="1"/>
          </p:cNvSpPr>
          <p:nvPr/>
        </p:nvSpPr>
        <p:spPr bwMode="auto">
          <a:xfrm>
            <a:off x="7115175" y="2357430"/>
            <a:ext cx="2028825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Сорт арбуза “Күздік”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Сроки созревания– 95-110 дней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Урожайность – 430-450 ц/га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Вес – 5,0-6,0 кг</a:t>
            </a:r>
          </a:p>
          <a:p>
            <a:pPr algn="ctr"/>
            <a:r>
              <a:rPr lang="ru-RU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Транспортабельный</a:t>
            </a:r>
          </a:p>
        </p:txBody>
      </p:sp>
      <p:pic>
        <p:nvPicPr>
          <p:cNvPr id="18460" name="Рисунок 29" descr="C:\Users\User\Documents\3 фото Валет 2015год для гси\DSC00853.JPG"/>
          <p:cNvPicPr>
            <a:picLocks noChangeAspect="1" noChangeArrowheads="1"/>
          </p:cNvPicPr>
          <p:nvPr/>
        </p:nvPicPr>
        <p:blipFill>
          <a:blip r:embed="rId7" cstate="print"/>
          <a:srcRect l="23445" t="21429" r="11473" b="5711"/>
          <a:stretch>
            <a:fillRect/>
          </a:stretch>
        </p:blipFill>
        <p:spPr bwMode="auto">
          <a:xfrm>
            <a:off x="285750" y="3143250"/>
            <a:ext cx="1571625" cy="1143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8461" name="TextBox 18"/>
          <p:cNvSpPr txBox="1">
            <a:spLocks noChangeArrowheads="1"/>
          </p:cNvSpPr>
          <p:nvPr/>
        </p:nvSpPr>
        <p:spPr bwMode="auto">
          <a:xfrm>
            <a:off x="0" y="4357688"/>
            <a:ext cx="207168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10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Сорт дыни “Валет”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Сроки созревания– </a:t>
            </a:r>
            <a:r>
              <a:rPr lang="kk-KZ" sz="800" i="1" dirty="0" smtClean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80-90 </a:t>
            </a:r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дней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Урожайность –  320-340 ц/га</a:t>
            </a: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Сахарность – 14,5</a:t>
            </a:r>
            <a:r>
              <a:rPr lang="en-US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%</a:t>
            </a:r>
            <a:endParaRPr lang="kk-KZ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  <a:p>
            <a:pPr algn="ctr"/>
            <a:r>
              <a:rPr lang="kk-KZ" sz="800" i="1" dirty="0">
                <a:solidFill>
                  <a:srgbClr val="000066"/>
                </a:solidFill>
                <a:latin typeface="Tahoma" pitchFamily="34" charset="0"/>
                <a:cs typeface="Tahoma" pitchFamily="34" charset="0"/>
              </a:rPr>
              <a:t>Транспортабельный</a:t>
            </a:r>
            <a:endParaRPr lang="ru-RU" sz="800" i="1" dirty="0">
              <a:solidFill>
                <a:srgbClr val="000066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9" name="Google Shape;114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37643" y="95813"/>
            <a:ext cx="2105001" cy="42439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412228" y="11180"/>
            <a:ext cx="696822" cy="588446"/>
          </a:xfrm>
          <a:prstGeom prst="rect">
            <a:avLst/>
          </a:prstGeom>
        </p:spPr>
      </p:pic>
      <p:sp>
        <p:nvSpPr>
          <p:cNvPr id="31" name="Прямоугольник 30"/>
          <p:cNvSpPr/>
          <p:nvPr/>
        </p:nvSpPr>
        <p:spPr>
          <a:xfrm>
            <a:off x="6667285" y="-27562"/>
            <a:ext cx="1998098" cy="838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kk-KZ" sz="9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Мақта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және </a:t>
            </a:r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бақша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ауыл шаруашылығы</a:t>
            </a:r>
          </a:p>
          <a:p>
            <a:pPr lvl="0"/>
            <a:r>
              <a:rPr lang="kk-KZ" sz="105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тәжірибе станциясы  </a:t>
            </a:r>
            <a:r>
              <a:rPr lang="kk-KZ" sz="1050" b="1" dirty="0">
                <a:solidFill>
                  <a:srgbClr val="0070C0"/>
                </a:solidFill>
                <a:cs typeface="Times New Roman" panose="02020603050405020304" pitchFamily="18" charset="0"/>
              </a:rPr>
              <a:t>ЖШС</a:t>
            </a:r>
            <a:r>
              <a:rPr lang="en-US" sz="900" b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endParaRPr lang="ru-RU" sz="9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  <a:p>
            <a:endParaRPr lang="ru-RU" sz="900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sz="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444208" y="560291"/>
            <a:ext cx="2535338" cy="16433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7323</TotalTime>
  <Words>3950</Words>
  <Application>Microsoft Office PowerPoint</Application>
  <PresentationFormat>Экран (4:3)</PresentationFormat>
  <Paragraphs>1120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Солнцестояние</vt:lpstr>
      <vt:lpstr>Слайд 1</vt:lpstr>
      <vt:lpstr>Подбор сортов в зависимости от зональности</vt:lpstr>
      <vt:lpstr>Новые высокопродуктивные сорта дыни и арбуза для Туркестанской области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Семипольный севооборот на бахчевых культурах (3:2:1:1) </vt:lpstr>
      <vt:lpstr>Слайд 27</vt:lpstr>
      <vt:lpstr>Слайд 28</vt:lpstr>
      <vt:lpstr>Слайд 29</vt:lpstr>
      <vt:lpstr>Слайд 30</vt:lpstr>
      <vt:lpstr>Слайд 31</vt:lpstr>
    </vt:vector>
  </TitlesOfParts>
  <Company>КазНИИХ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Алия</dc:creator>
  <cp:lastModifiedBy>Пользователь</cp:lastModifiedBy>
  <cp:revision>512</cp:revision>
  <cp:lastPrinted>2018-05-10T10:37:16Z</cp:lastPrinted>
  <dcterms:created xsi:type="dcterms:W3CDTF">2009-07-31T08:55:58Z</dcterms:created>
  <dcterms:modified xsi:type="dcterms:W3CDTF">2022-09-06T11:57:06Z</dcterms:modified>
</cp:coreProperties>
</file>