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5" r:id="rId2"/>
    <p:sldId id="259" r:id="rId3"/>
    <p:sldId id="260" r:id="rId4"/>
    <p:sldId id="261" r:id="rId5"/>
    <p:sldId id="262" r:id="rId6"/>
    <p:sldId id="263" r:id="rId7"/>
    <p:sldId id="264" r:id="rId8"/>
    <p:sldId id="286" r:id="rId9"/>
    <p:sldId id="265" r:id="rId10"/>
    <p:sldId id="266" r:id="rId11"/>
    <p:sldId id="267" r:id="rId12"/>
    <p:sldId id="287" r:id="rId13"/>
    <p:sldId id="283" r:id="rId14"/>
    <p:sldId id="293" r:id="rId15"/>
    <p:sldId id="284" r:id="rId16"/>
    <p:sldId id="268" r:id="rId17"/>
    <p:sldId id="288" r:id="rId18"/>
    <p:sldId id="290" r:id="rId19"/>
    <p:sldId id="291" r:id="rId20"/>
    <p:sldId id="292" r:id="rId21"/>
    <p:sldId id="270" r:id="rId22"/>
    <p:sldId id="271" r:id="rId23"/>
    <p:sldId id="272" r:id="rId24"/>
    <p:sldId id="273" r:id="rId25"/>
    <p:sldId id="274" r:id="rId26"/>
    <p:sldId id="277" r:id="rId27"/>
    <p:sldId id="278" r:id="rId28"/>
    <p:sldId id="281" r:id="rId29"/>
    <p:sldId id="28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5" autoAdjust="0"/>
    <p:restoredTop sz="94660"/>
  </p:normalViewPr>
  <p:slideViewPr>
    <p:cSldViewPr snapToGrid="0">
      <p:cViewPr>
        <p:scale>
          <a:sx n="50" d="100"/>
          <a:sy n="50" d="100"/>
        </p:scale>
        <p:origin x="1181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737031214911296E-2"/>
          <c:w val="0.95244785474981086"/>
          <c:h val="0.837353566824807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Лист1!$D$13</c:f>
              <c:strCache>
                <c:ptCount val="1"/>
                <c:pt idx="0">
                  <c:v>Площадь, га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5555555555555558E-3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779E-3"/>
                  <c:y val="-1.388888888888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3.7037037037037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0925337632079971E-17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3.2407407407407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185067526415994E-16"/>
                  <c:y val="1.3888888888888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Лист1!$E$12:$O$12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Лист1!$E$13:$O$13</c:f>
              <c:numCache>
                <c:formatCode>General</c:formatCode>
                <c:ptCount val="11"/>
                <c:pt idx="0">
                  <c:v>134862</c:v>
                </c:pt>
                <c:pt idx="1">
                  <c:v>133562</c:v>
                </c:pt>
                <c:pt idx="2">
                  <c:v>196215</c:v>
                </c:pt>
                <c:pt idx="3">
                  <c:v>291203</c:v>
                </c:pt>
                <c:pt idx="4">
                  <c:v>291203</c:v>
                </c:pt>
                <c:pt idx="5">
                  <c:v>291203</c:v>
                </c:pt>
                <c:pt idx="6">
                  <c:v>303381</c:v>
                </c:pt>
                <c:pt idx="7">
                  <c:v>303381</c:v>
                </c:pt>
                <c:pt idx="8">
                  <c:v>277145</c:v>
                </c:pt>
                <c:pt idx="9">
                  <c:v>192134</c:v>
                </c:pt>
                <c:pt idx="10">
                  <c:v>294289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18077536"/>
        <c:axId val="418077928"/>
      </c:barChart>
      <c:catAx>
        <c:axId val="41807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8077928"/>
        <c:crosses val="autoZero"/>
        <c:auto val="1"/>
        <c:lblAlgn val="ctr"/>
        <c:lblOffset val="100"/>
        <c:noMultiLvlLbl val="0"/>
      </c:catAx>
      <c:valAx>
        <c:axId val="418077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807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92CD3-DFE4-451C-AABE-D38E6CA3F364}" type="datetimeFigureOut">
              <a:rPr lang="ru-RU" smtClean="0"/>
              <a:t>31.07.2022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E681E-160E-4B74-A935-080E9ADBA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532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3A6E99-59A4-4161-9939-317252CF1CAB}" type="slidenum">
              <a:rPr lang="ru-RU" altLang="ru-RU"/>
              <a:pPr eaLnBrk="1" hangingPunct="1"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444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A345-5ECF-4D10-880F-26AAF2C5D5E5}" type="datetimeFigureOut">
              <a:rPr lang="ru-RU" smtClean="0"/>
              <a:t>31.07.2022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B125-5C77-4B8E-B794-6BB844E49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71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A345-5ECF-4D10-880F-26AAF2C5D5E5}" type="datetimeFigureOut">
              <a:rPr lang="ru-RU" smtClean="0"/>
              <a:t>31.07.2022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B125-5C77-4B8E-B794-6BB844E49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5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A345-5ECF-4D10-880F-26AAF2C5D5E5}" type="datetimeFigureOut">
              <a:rPr lang="ru-RU" smtClean="0"/>
              <a:t>31.07.2022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B125-5C77-4B8E-B794-6BB844E49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7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A345-5ECF-4D10-880F-26AAF2C5D5E5}" type="datetimeFigureOut">
              <a:rPr lang="ru-RU" smtClean="0"/>
              <a:t>31.07.2022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B125-5C77-4B8E-B794-6BB844E49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9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A345-5ECF-4D10-880F-26AAF2C5D5E5}" type="datetimeFigureOut">
              <a:rPr lang="ru-RU" smtClean="0"/>
              <a:t>31.07.2022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B125-5C77-4B8E-B794-6BB844E49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A345-5ECF-4D10-880F-26AAF2C5D5E5}" type="datetimeFigureOut">
              <a:rPr lang="ru-RU" smtClean="0"/>
              <a:t>31.07.2022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B125-5C77-4B8E-B794-6BB844E49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3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A345-5ECF-4D10-880F-26AAF2C5D5E5}" type="datetimeFigureOut">
              <a:rPr lang="ru-RU" smtClean="0"/>
              <a:t>31.07.2022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B125-5C77-4B8E-B794-6BB844E49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89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A345-5ECF-4D10-880F-26AAF2C5D5E5}" type="datetimeFigureOut">
              <a:rPr lang="ru-RU" smtClean="0"/>
              <a:t>31.07.2022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B125-5C77-4B8E-B794-6BB844E49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38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A345-5ECF-4D10-880F-26AAF2C5D5E5}" type="datetimeFigureOut">
              <a:rPr lang="ru-RU" smtClean="0"/>
              <a:t>31.07.2022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B125-5C77-4B8E-B794-6BB844E49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6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A345-5ECF-4D10-880F-26AAF2C5D5E5}" type="datetimeFigureOut">
              <a:rPr lang="ru-RU" smtClean="0"/>
              <a:t>31.07.2022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B125-5C77-4B8E-B794-6BB844E49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39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A345-5ECF-4D10-880F-26AAF2C5D5E5}" type="datetimeFigureOut">
              <a:rPr lang="ru-RU" smtClean="0"/>
              <a:t>31.07.2022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B125-5C77-4B8E-B794-6BB844E49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2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7A345-5ECF-4D10-880F-26AAF2C5D5E5}" type="datetimeFigureOut">
              <a:rPr lang="ru-RU" smtClean="0"/>
              <a:t>31.07.2022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2B125-5C77-4B8E-B794-6BB844E49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05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organicproducts.narod.ru/labels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6780" y="-1388"/>
            <a:ext cx="9902220" cy="68593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685800" y="1006026"/>
            <a:ext cx="10652760" cy="139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algn="ctr">
              <a:buClr>
                <a:srgbClr val="000000"/>
              </a:buClr>
              <a:buSzPts val="3500"/>
            </a:pPr>
            <a:r>
              <a:rPr lang="ru-RU" sz="2800" b="1">
                <a:solidFill>
                  <a:srgbClr val="096327"/>
                </a:solidFill>
                <a:latin typeface="Calibri"/>
                <a:ea typeface="Calibri"/>
                <a:cs typeface="Calibri"/>
                <a:sym typeface="Calibri"/>
              </a:rPr>
              <a:t>ТЕМА </a:t>
            </a:r>
            <a:r>
              <a:rPr lang="ru-RU" sz="2800" b="1">
                <a:solidFill>
                  <a:srgbClr val="096327"/>
                </a:solidFill>
                <a:ea typeface="Calibri"/>
                <a:cs typeface="Calibri"/>
                <a:sym typeface="Calibri"/>
              </a:rPr>
              <a:t>ВЕБИНАРА: Аккредитация, стандартизация и сертификация органической продукции (растениеводство, животноводство</a:t>
            </a:r>
            <a:r>
              <a:rPr lang="ru-RU" sz="2800" b="1">
                <a:solidFill>
                  <a:srgbClr val="096327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ru-RU" sz="2800" b="1" smtClean="0">
                <a:solidFill>
                  <a:srgbClr val="096327"/>
                </a:solidFill>
                <a:ea typeface="Calibri"/>
                <a:cs typeface="Calibri"/>
                <a:sym typeface="Calibri"/>
              </a:rPr>
              <a:t>переработка).</a:t>
            </a: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7109" y="279400"/>
            <a:ext cx="1985814" cy="40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6842" y="286574"/>
            <a:ext cx="816866" cy="393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28428" y="295845"/>
            <a:ext cx="1688595" cy="38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00476" y="5276280"/>
            <a:ext cx="1572746" cy="12362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9429750" y="5268614"/>
            <a:ext cx="1572745" cy="40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algn="ctr">
              <a:buClr>
                <a:srgbClr val="000000"/>
              </a:buClr>
              <a:buSzPts val="4000"/>
            </a:pPr>
            <a:r>
              <a:rPr lang="ru-RU" sz="2000">
                <a:solidFill>
                  <a:srgbClr val="096327"/>
                </a:solidFill>
                <a:latin typeface="Calibri"/>
                <a:ea typeface="Calibri"/>
                <a:cs typeface="Calibri"/>
                <a:sym typeface="Calibri"/>
              </a:rPr>
              <a:t>12 августа</a:t>
            </a:r>
            <a:endParaRPr sz="20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9439275" y="5693076"/>
            <a:ext cx="1572745" cy="60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algn="ctr">
              <a:buClr>
                <a:srgbClr val="000000"/>
              </a:buClr>
              <a:buSzPts val="4000"/>
            </a:pPr>
            <a:r>
              <a:rPr lang="ru-RU" sz="3300">
                <a:solidFill>
                  <a:srgbClr val="096327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 sz="3300" dirty="0">
              <a:solidFill>
                <a:srgbClr val="0963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9429750" y="6172292"/>
            <a:ext cx="1448922" cy="407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algn="ctr">
              <a:buClr>
                <a:srgbClr val="000000"/>
              </a:buClr>
              <a:buSzPts val="2000"/>
            </a:pPr>
            <a:r>
              <a:rPr lang="ru-RU" sz="2000">
                <a:solidFill>
                  <a:srgbClr val="096327"/>
                </a:solidFill>
                <a:latin typeface="Calibri"/>
                <a:ea typeface="Calibri"/>
                <a:cs typeface="Calibri"/>
                <a:sym typeface="Calibri"/>
              </a:rPr>
              <a:t>Алматы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" name="Google Shape;93;p1"/>
          <p:cNvCxnSpPr/>
          <p:nvPr/>
        </p:nvCxnSpPr>
        <p:spPr>
          <a:xfrm>
            <a:off x="9446419" y="5495925"/>
            <a:ext cx="0" cy="100965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84872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71" y="0"/>
            <a:ext cx="10394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>
          <a:xfrm>
            <a:off x="1605536" y="133723"/>
            <a:ext cx="8229600" cy="795338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АККРЕДИТАЦИЯ </a:t>
            </a:r>
            <a:r>
              <a:rPr lang="ru-RU" altLang="ru-RU" sz="2400" b="1" dirty="0" smtClean="0"/>
              <a:t/>
            </a:r>
            <a:br>
              <a:rPr lang="ru-RU" altLang="ru-RU" sz="2400" b="1" dirty="0" smtClean="0"/>
            </a:br>
            <a:endParaRPr lang="ru-RU" alt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172" y="808038"/>
            <a:ext cx="11214957" cy="4525962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ru-RU" sz="2200" dirty="0" smtClean="0"/>
              <a:t>Аккредитация </a:t>
            </a:r>
            <a:r>
              <a:rPr lang="ru-RU" sz="2200" dirty="0"/>
              <a:t>– это процедура, в результате которой уполномоченный орган проводит оценку и дает официальное признание того, что данная конкретная программа сертификации соответствует стандартам определенного органа. 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2200" b="1" dirty="0"/>
              <a:t>Кто аккредитует? </a:t>
            </a:r>
            <a:r>
              <a:rPr lang="ru-RU" sz="2200" dirty="0"/>
              <a:t>Аккредитуют национальные органы по аккредитации, а также Международная служба органической аккредитации (</a:t>
            </a:r>
            <a:r>
              <a:rPr lang="en-US" sz="2200" dirty="0"/>
              <a:t>IOAS). </a:t>
            </a:r>
            <a:r>
              <a:rPr lang="ru-RU" sz="2200" dirty="0"/>
              <a:t>В Казахстане – Национальный центр аккредитации.</a:t>
            </a:r>
            <a:endParaRPr lang="en-US" sz="2200" dirty="0"/>
          </a:p>
          <a:p>
            <a:pPr>
              <a:buFont typeface="Arial" charset="0"/>
              <a:buChar char="•"/>
              <a:defRPr/>
            </a:pPr>
            <a:endParaRPr lang="ru-RU" sz="2200" dirty="0"/>
          </a:p>
          <a:p>
            <a:pPr marL="0" indent="0">
              <a:buNone/>
              <a:defRPr/>
            </a:pPr>
            <a:endParaRPr lang="ru-RU" sz="22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176025" y="3071019"/>
            <a:ext cx="7811528" cy="2038350"/>
          </a:xfrm>
          <a:prstGeom prst="rect">
            <a:avLst/>
          </a:prstGeom>
          <a:noFill/>
          <a:ln>
            <a:noFill/>
          </a:ln>
          <a:extLst/>
        </p:spPr>
        <p:txBody>
          <a:bodyPr lIns="91426" tIns="45713" rIns="91426" bIns="45713"/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23" indent="-228566" algn="l" defTabSz="9142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54" indent="-228566" algn="l" defTabSz="9142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85" indent="-228566" algn="l" defTabSz="9142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17" indent="-228566" algn="l" defTabSz="9142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2200" dirty="0"/>
              <a:t>При обращении в орган по сертификации важно знать, кем он аккредитован и на какие стандарты или правила.  К примеру, если планируется экспорт продукции</a:t>
            </a:r>
            <a:r>
              <a:rPr lang="en-US" sz="2200" dirty="0"/>
              <a:t> </a:t>
            </a:r>
            <a:r>
              <a:rPr lang="ru-RU" sz="2200" dirty="0"/>
              <a:t>в Китай, то сертифицирующий орган должен быть </a:t>
            </a:r>
            <a:r>
              <a:rPr lang="ru-RU" sz="2200" dirty="0" smtClean="0"/>
              <a:t>аккредитован </a:t>
            </a:r>
            <a:r>
              <a:rPr lang="ru-RU" sz="2200" dirty="0"/>
              <a:t>Китайским центром аккредитации.</a:t>
            </a:r>
          </a:p>
          <a:p>
            <a:pPr marL="0" indent="0">
              <a:buNone/>
              <a:defRPr/>
            </a:pPr>
            <a:endParaRPr lang="ru-RU" sz="2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9172" y="634129"/>
            <a:ext cx="10822329" cy="0"/>
          </a:xfrm>
          <a:prstGeom prst="line">
            <a:avLst/>
          </a:prstGeom>
          <a:ln w="47625" cmpd="thinThick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Национальный центр аккредитации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Нет описания фото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700" y="2772662"/>
            <a:ext cx="36195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5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2" descr="3d rendering of a rubber stamp with CERTIFIED in red 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421" y="3429000"/>
            <a:ext cx="2634861" cy="262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1806962" y="219511"/>
            <a:ext cx="8229600" cy="723900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КАК ВЫБРАТЬ ОРГАН ПО СЕРТИФИКАЦИИ?</a:t>
            </a:r>
            <a:endParaRPr lang="ru-RU" altLang="ru-RU" sz="2400" b="1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79875" name="Объект 2"/>
          <p:cNvSpPr>
            <a:spLocks noGrp="1"/>
          </p:cNvSpPr>
          <p:nvPr>
            <p:ph idx="1"/>
          </p:nvPr>
        </p:nvSpPr>
        <p:spPr>
          <a:xfrm>
            <a:off x="389965" y="1495339"/>
            <a:ext cx="9646597" cy="3923826"/>
          </a:xfrm>
        </p:spPr>
        <p:txBody>
          <a:bodyPr>
            <a:normAutofit/>
          </a:bodyPr>
          <a:lstStyle/>
          <a:p>
            <a:pPr algn="just"/>
            <a:r>
              <a:rPr lang="ru-RU" altLang="ru-RU" sz="2200" dirty="0"/>
              <a:t>Если есть потенциальный покупатель, то узнать о его пожеланиях к выбору органа по сертификации. Часто покупатели имеют определенные  предпочтения.</a:t>
            </a:r>
          </a:p>
          <a:p>
            <a:pPr algn="just"/>
            <a:r>
              <a:rPr lang="ru-RU" altLang="ru-RU" sz="2200" dirty="0"/>
              <a:t>Если такого покупателя нет, то решить, на какой рынок будет реализовываться продукция и по каким стандартам необходима сертификация.</a:t>
            </a:r>
          </a:p>
          <a:p>
            <a:pPr algn="just"/>
            <a:r>
              <a:rPr lang="ru-RU" altLang="ru-RU" sz="2200" dirty="0"/>
              <a:t>Изучите историю сертификационного органа и отзывы о нём. Ответьте на вопрос: достаточно ли авторитетный это орган?</a:t>
            </a:r>
          </a:p>
          <a:p>
            <a:pPr algn="just"/>
            <a:r>
              <a:rPr lang="ru-RU" altLang="ru-RU" sz="2200" dirty="0"/>
              <a:t>Запросите у органа по сертификации документы, подтверждающие необходимую аккредитацию</a:t>
            </a:r>
            <a:r>
              <a:rPr lang="en-US" altLang="ru-RU" sz="2200" dirty="0"/>
              <a:t>.</a:t>
            </a:r>
            <a:r>
              <a:rPr lang="ru-RU" altLang="ru-RU" sz="2200" dirty="0"/>
              <a:t>  </a:t>
            </a:r>
          </a:p>
          <a:p>
            <a:pPr algn="just"/>
            <a:endParaRPr lang="ru-RU" altLang="ru-RU" sz="2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1937" y="943411"/>
            <a:ext cx="10822329" cy="0"/>
          </a:xfrm>
          <a:prstGeom prst="line">
            <a:avLst/>
          </a:prstGeom>
          <a:ln w="47625" cmpd="thinThick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57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0847" y="1519317"/>
            <a:ext cx="4456343" cy="48270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Для получения международной сертификации казахстанские сельхозпроизводители и перерабатывающие предприятия обращаются к сертифицирующим организациям с просьбой о сертификации. Сертифицируются они в зависимости от целевого рынка: по условиям постановления ЕС 834/07 для экспорта продукции на европейский рынок или по условиям NOP для экспорта продукции на североамериканский рынок. Сертификат позволяет производителям маркировать свою продукцию за рубежом как «органический продукт».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2830" y="212510"/>
            <a:ext cx="4503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Международная органическая сертификация казахстанских продуктов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190" y="677332"/>
            <a:ext cx="6876402" cy="470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Площадь сертифицированные органических земель в Казахстане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(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по Регламентам ЕС), га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04860886"/>
              </p:ext>
            </p:extLst>
          </p:nvPr>
        </p:nvGraphicFramePr>
        <p:xfrm>
          <a:off x="533400" y="1478280"/>
          <a:ext cx="841248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326880" y="2699008"/>
            <a:ext cx="2590800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11684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Bioinspecta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11684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Letis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S.A.,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11684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CCPB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,,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11684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Ecocert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11684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Ekoagros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11684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Organic Standard.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46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8736" y="-18802"/>
            <a:ext cx="10363200" cy="5762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СЕРТИФИКАЦИЯ И МАРКИРОВКА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1269" name="Rectangle 16"/>
          <p:cNvSpPr>
            <a:spLocks noChangeArrowheads="1"/>
          </p:cNvSpPr>
          <p:nvPr/>
        </p:nvSpPr>
        <p:spPr bwMode="auto">
          <a:xfrm>
            <a:off x="74084" y="3589329"/>
            <a:ext cx="18473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11270" name="Picture 6" descr="Фото А.Мазуров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8" y="3962400"/>
            <a:ext cx="12037252" cy="269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8"/>
          <p:cNvSpPr>
            <a:spLocks noChangeArrowheads="1"/>
          </p:cNvSpPr>
          <p:nvPr/>
        </p:nvSpPr>
        <p:spPr bwMode="auto">
          <a:xfrm>
            <a:off x="624418" y="1434343"/>
            <a:ext cx="710226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dirty="0"/>
              <a:t>   Выделяет органические продукты специальная маркировка  на упаковке. Может встречаться на продукте и несколько знаков, что говорит о сертификации сразу несколькими организациями.</a:t>
            </a:r>
          </a:p>
          <a:p>
            <a:pPr algn="ctr"/>
            <a:r>
              <a:rPr lang="ru-RU" b="1" dirty="0" smtClean="0"/>
              <a:t>.</a:t>
            </a:r>
            <a:endParaRPr lang="ru-RU" b="1" dirty="0"/>
          </a:p>
          <a:p>
            <a:endParaRPr lang="ru-RU" dirty="0"/>
          </a:p>
        </p:txBody>
      </p:sp>
      <p:pic>
        <p:nvPicPr>
          <p:cNvPr id="8" name="Picture 10" descr="http://agreenliving.org/wp-content/uploads/2010/02/7d5a91af98euro-leaf-eu-organic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61421" y="1312466"/>
            <a:ext cx="3245949" cy="197159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09172" y="634129"/>
            <a:ext cx="10822329" cy="0"/>
          </a:xfrm>
          <a:prstGeom prst="line">
            <a:avLst/>
          </a:prstGeom>
          <a:ln w="47625" cmpd="thinThick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1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Картинки по запросу сертифицирова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11" y="3677958"/>
            <a:ext cx="19177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Заголовок 1"/>
          <p:cNvSpPr>
            <a:spLocks noGrp="1"/>
          </p:cNvSpPr>
          <p:nvPr>
            <p:ph type="title"/>
          </p:nvPr>
        </p:nvSpPr>
        <p:spPr>
          <a:xfrm>
            <a:off x="1349188" y="-12699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СЕРТИФИКАЦИЯ</a:t>
            </a:r>
            <a:endParaRPr lang="ru-RU" altLang="ru-RU" sz="2400" b="1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78852" name="Объект 2"/>
          <p:cNvSpPr>
            <a:spLocks noGrp="1"/>
          </p:cNvSpPr>
          <p:nvPr>
            <p:ph idx="1"/>
          </p:nvPr>
        </p:nvSpPr>
        <p:spPr>
          <a:xfrm>
            <a:off x="510989" y="1016001"/>
            <a:ext cx="10851776" cy="2443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dirty="0"/>
              <a:t>Органические стандарты устанавливают определенные требования, а сертификация и инспекция </a:t>
            </a:r>
            <a:r>
              <a:rPr lang="ru-RU" altLang="ru-RU" dirty="0" smtClean="0"/>
              <a:t>обеспечивают </a:t>
            </a:r>
            <a:r>
              <a:rPr lang="ru-RU" altLang="ru-RU" dirty="0"/>
              <a:t>соблюдение данных требований.</a:t>
            </a:r>
          </a:p>
          <a:p>
            <a:pPr marL="0" indent="0" algn="ctr">
              <a:buNone/>
            </a:pPr>
            <a:r>
              <a:rPr lang="ru-RU" altLang="ru-RU" dirty="0"/>
              <a:t>Органической сертификации подлежит весь </a:t>
            </a:r>
            <a:r>
              <a:rPr lang="ru-RU" altLang="ru-RU" dirty="0" smtClean="0"/>
              <a:t>жизненный </a:t>
            </a:r>
            <a:r>
              <a:rPr lang="ru-RU" altLang="ru-RU" dirty="0"/>
              <a:t>цикл продукта – </a:t>
            </a:r>
            <a:r>
              <a:rPr lang="ru-RU" altLang="ru-RU" b="1" dirty="0"/>
              <a:t>«от поля до стола».</a:t>
            </a:r>
          </a:p>
          <a:p>
            <a:pPr marL="0" indent="0" algn="just">
              <a:buNone/>
            </a:pPr>
            <a:endParaRPr lang="ru-RU" altLang="ru-RU" dirty="0"/>
          </a:p>
          <a:p>
            <a:pPr marL="0" indent="0">
              <a:buNone/>
            </a:pPr>
            <a:endParaRPr lang="ru-RU" alt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10989" y="795494"/>
            <a:ext cx="10822329" cy="0"/>
          </a:xfrm>
          <a:prstGeom prst="line">
            <a:avLst/>
          </a:prstGeom>
          <a:ln w="47625" cmpd="thinThick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51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6335" y="1241326"/>
            <a:ext cx="5088875" cy="472157"/>
          </a:xfrm>
        </p:spPr>
        <p:txBody>
          <a:bodyPr>
            <a:noAutofit/>
          </a:bodyPr>
          <a:lstStyle/>
          <a:p>
            <a:r>
              <a:rPr lang="ru-RU" sz="3000" b="1" dirty="0">
                <a:latin typeface="+mn-lt"/>
              </a:rPr>
              <a:t>Зачем нужна сертификация?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97429" y="1822173"/>
            <a:ext cx="10080172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200" b="1" dirty="0">
                <a:solidFill>
                  <a:srgbClr val="003100"/>
                </a:solidFill>
              </a:rPr>
              <a:t>СЕРТИФИКАЦИЯ СОЗДАЕТ И УСИЛИВАЕТ ДОВЕРИЕ МЕЖДУ СТОРОНАМИ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54528" y="2873830"/>
            <a:ext cx="2113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</a:rPr>
              <a:t>Потребитель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2755833"/>
            <a:ext cx="3748536" cy="23278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64860" y="4529712"/>
            <a:ext cx="2766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</a:rPr>
              <a:t>Производитель</a:t>
            </a:r>
            <a:endParaRPr lang="ru-RU" sz="2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331" y="3265718"/>
            <a:ext cx="1211267" cy="152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41371" y="689155"/>
            <a:ext cx="3309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СЕРТИФИКАЦИЯ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2579536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502" y="1191590"/>
            <a:ext cx="9176656" cy="509606"/>
          </a:xfrm>
        </p:spPr>
        <p:txBody>
          <a:bodyPr>
            <a:noAutofit/>
          </a:bodyPr>
          <a:lstStyle/>
          <a:p>
            <a:r>
              <a:rPr lang="ru-RU" b="1" cap="all" dirty="0">
                <a:solidFill>
                  <a:schemeClr val="tx1"/>
                </a:solidFill>
              </a:rPr>
              <a:t>Что такое органическая сертификация</a:t>
            </a:r>
            <a:r>
              <a:rPr lang="ru-RU" b="1" dirty="0">
                <a:solidFill>
                  <a:schemeClr val="tx1"/>
                </a:solidFill>
              </a:rPr>
              <a:t>?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32247"/>
              </p:ext>
            </p:extLst>
          </p:nvPr>
        </p:nvGraphicFramePr>
        <p:xfrm>
          <a:off x="441960" y="1643050"/>
          <a:ext cx="1092707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2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84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003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ru-RU" sz="2800" dirty="0">
                          <a:solidFill>
                            <a:schemeClr val="tx1"/>
                          </a:solidFill>
                          <a:latin typeface="+mn-lt"/>
                        </a:rPr>
                        <a:t>Процедура сертификации органического производства –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это процесс сбора информации о деятельности Оператора, ее оценка. </a:t>
                      </a:r>
                    </a:p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Проверка и контроль,</a:t>
                      </a:r>
                      <a:r>
                        <a:rPr lang="ru-RU" sz="28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результатом которых является получение Оператором подтверждения соответствия требованиям стандартов органического производства.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Рисунок 5" descr="http://goppt.ru/assets/cache/images/assets/files/2494/532x399-slajd1.f5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" t="5147" r="49722" b="29412"/>
          <a:stretch/>
        </p:blipFill>
        <p:spPr bwMode="auto">
          <a:xfrm>
            <a:off x="676962" y="2353079"/>
            <a:ext cx="2075079" cy="21601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5313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961951"/>
            <a:ext cx="9144000" cy="511156"/>
          </a:xfrm>
        </p:spPr>
        <p:txBody>
          <a:bodyPr>
            <a:noAutofit/>
          </a:bodyPr>
          <a:lstStyle/>
          <a:p>
            <a:r>
              <a:rPr lang="ru-RU" sz="3200" b="1" cap="all" dirty="0">
                <a:latin typeface="+mn-lt"/>
              </a:rPr>
              <a:t>Участники сертификационного процесса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11779" y="1603833"/>
          <a:ext cx="8179281" cy="3781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73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837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81701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4811"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all" baseline="0" dirty="0"/>
                        <a:t>Оператор</a:t>
                      </a:r>
                    </a:p>
                    <a:p>
                      <a:pPr algn="ctr"/>
                      <a:r>
                        <a:rPr lang="ru-RU" dirty="0"/>
                        <a:t>• • • • • •</a:t>
                      </a:r>
                    </a:p>
                    <a:p>
                      <a:pPr algn="ctr"/>
                      <a:r>
                        <a:rPr lang="ru-RU" sz="2000" dirty="0"/>
                        <a:t>Физическое или юридическое лицо,</a:t>
                      </a:r>
                      <a:r>
                        <a:rPr lang="ru-RU" sz="2000" baseline="0" dirty="0"/>
                        <a:t> которое является субъектом сертификации и занимается органическим производством и/или торговлей органической продукци</a:t>
                      </a:r>
                      <a:r>
                        <a:rPr lang="ru-RU" baseline="0" dirty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all" baseline="0" dirty="0"/>
                        <a:t>Орган  сертификации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• • • • • •</a:t>
                      </a:r>
                    </a:p>
                    <a:p>
                      <a:pPr algn="ctr"/>
                      <a:r>
                        <a:rPr lang="ru-RU" sz="2000" dirty="0"/>
                        <a:t>Аккредитованное юридическое лицо, которое осуществляет оценку соответствия Оператора требованиям стандартов органического производства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6" t="60322" r="21803" b="31097"/>
          <a:stretch/>
        </p:blipFill>
        <p:spPr bwMode="auto">
          <a:xfrm>
            <a:off x="7772401" y="1643053"/>
            <a:ext cx="857264" cy="9695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8" t="60724" r="61202" b="30294"/>
          <a:stretch/>
        </p:blipFill>
        <p:spPr bwMode="auto">
          <a:xfrm>
            <a:off x="3341916" y="1675709"/>
            <a:ext cx="892629" cy="9695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909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882570" y="253251"/>
            <a:ext cx="10515600" cy="720799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СИСТЕМА ГАРАНТИЙ В ОРГАНИЧЕСКОМ СЕЛЬСКОМ ХОЗЯЙСТВЕ</a:t>
            </a:r>
          </a:p>
        </p:txBody>
      </p:sp>
      <p:pic>
        <p:nvPicPr>
          <p:cNvPr id="72707" name="Схема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8" r="-1280"/>
          <a:stretch>
            <a:fillRect/>
          </a:stretch>
        </p:blipFill>
        <p:spPr bwMode="auto">
          <a:xfrm>
            <a:off x="2167557" y="997199"/>
            <a:ext cx="727233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0" y="5544272"/>
            <a:ext cx="12192000" cy="1336877"/>
            <a:chOff x="0" y="5544272"/>
            <a:chExt cx="12192000" cy="1336877"/>
          </a:xfrm>
        </p:grpSpPr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2432582"/>
                </p:ext>
              </p:extLst>
            </p:nvPr>
          </p:nvGraphicFramePr>
          <p:xfrm>
            <a:off x="0" y="5544272"/>
            <a:ext cx="12192000" cy="1336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name="CorelDRAW" r:id="rId4" imgW="9501781" imgH="2875873" progId="CorelDraw.Graphic.21">
                    <p:embed/>
                  </p:oleObj>
                </mc:Choice>
                <mc:Fallback>
                  <p:oleObj name="CorelDRAW" r:id="rId4" imgW="9501781" imgH="2875873" progId="CorelDraw.Graphic.2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0" y="5544272"/>
                          <a:ext cx="12192000" cy="13368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7382467"/>
                </p:ext>
              </p:extLst>
            </p:nvPr>
          </p:nvGraphicFramePr>
          <p:xfrm>
            <a:off x="0" y="5899902"/>
            <a:ext cx="7095281" cy="9580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" name="CorelDRAW" r:id="rId6" imgW="8405778" imgH="1134775" progId="CorelDraw.Graphic.21">
                    <p:embed/>
                  </p:oleObj>
                </mc:Choice>
                <mc:Fallback>
                  <p:oleObj name="CorelDRAW" r:id="rId6" imgW="8405778" imgH="1134775" progId="CorelDraw.Graphic.2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0" y="5899902"/>
                          <a:ext cx="7095281" cy="9580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2" name="Прямая соединительная линия 11"/>
          <p:cNvCxnSpPr/>
          <p:nvPr/>
        </p:nvCxnSpPr>
        <p:spPr>
          <a:xfrm>
            <a:off x="729206" y="997199"/>
            <a:ext cx="10822329" cy="0"/>
          </a:xfrm>
          <a:prstGeom prst="line">
            <a:avLst/>
          </a:prstGeom>
          <a:ln w="47625" cmpd="thinThick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8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9057" y="844098"/>
            <a:ext cx="8610600" cy="5928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Значение сертификации для ПРОИЗВОДИТЕЛЯ</a:t>
            </a:r>
            <a:endParaRPr lang="ru-RU" sz="32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5784" y="1361783"/>
            <a:ext cx="820043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100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определяет статус производителей как органических;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подтверждает то, что все стадии производства прошли контроль;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дает право производителю маркировать продукцию как органическую;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открывает производителю доступ в отдельный сектор рынка с премиальной ценой;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защищает потребителя от обмана и фальсификации товара на рынке. </a:t>
            </a:r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71999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http://test.org.ua/uploads/2010/BIO%20cop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66" y="1842447"/>
            <a:ext cx="1457287" cy="1149542"/>
          </a:xfrm>
          <a:prstGeom prst="rect">
            <a:avLst/>
          </a:prstGeom>
          <a:noFill/>
        </p:spPr>
      </p:pic>
      <p:sp>
        <p:nvSpPr>
          <p:cNvPr id="4" name="Выноска со стрелкой вправо 3"/>
          <p:cNvSpPr>
            <a:spLocks noChangeArrowheads="1"/>
          </p:cNvSpPr>
          <p:nvPr/>
        </p:nvSpPr>
        <p:spPr bwMode="auto">
          <a:xfrm rot="5400000">
            <a:off x="80665" y="502720"/>
            <a:ext cx="1325462" cy="1486792"/>
          </a:xfrm>
          <a:prstGeom prst="rightArrowCallout">
            <a:avLst>
              <a:gd name="adj1" fmla="val 39852"/>
              <a:gd name="adj2" fmla="val 36986"/>
              <a:gd name="adj3" fmla="val 22078"/>
              <a:gd name="adj4" fmla="val 76514"/>
            </a:avLst>
          </a:prstGeom>
          <a:solidFill>
            <a:srgbClr val="FFFFFF"/>
          </a:solidFill>
          <a:ln w="222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Times New Roman"/>
                <a:ea typeface="Calibri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Times New Roman"/>
                <a:ea typeface="Calibri"/>
              </a:rPr>
              <a:t>Страна</a:t>
            </a:r>
          </a:p>
        </p:txBody>
      </p:sp>
      <p:sp>
        <p:nvSpPr>
          <p:cNvPr id="5" name="Выноска со стрелкой вниз 4"/>
          <p:cNvSpPr>
            <a:spLocks noChangeArrowheads="1"/>
          </p:cNvSpPr>
          <p:nvPr/>
        </p:nvSpPr>
        <p:spPr bwMode="auto">
          <a:xfrm>
            <a:off x="1486793" y="587934"/>
            <a:ext cx="1975056" cy="1295457"/>
          </a:xfrm>
          <a:prstGeom prst="downArrowCallout">
            <a:avLst>
              <a:gd name="adj1" fmla="val 49557"/>
              <a:gd name="adj2" fmla="val 42395"/>
              <a:gd name="adj3" fmla="val 18639"/>
              <a:gd name="adj4" fmla="val 77412"/>
            </a:avLst>
          </a:prstGeom>
          <a:solidFill>
            <a:srgbClr val="FFFFFF"/>
          </a:solidFill>
          <a:ln w="222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Times New Roman"/>
                <a:ea typeface="Calibri"/>
              </a:rPr>
              <a:t>Национальный логотип (маркировка)</a:t>
            </a:r>
          </a:p>
        </p:txBody>
      </p:sp>
      <p:sp>
        <p:nvSpPr>
          <p:cNvPr id="6" name="Табличка 5"/>
          <p:cNvSpPr>
            <a:spLocks noChangeArrowheads="1"/>
          </p:cNvSpPr>
          <p:nvPr/>
        </p:nvSpPr>
        <p:spPr bwMode="auto">
          <a:xfrm>
            <a:off x="5324655" y="551122"/>
            <a:ext cx="6867345" cy="1032681"/>
          </a:xfrm>
          <a:prstGeom prst="plaque">
            <a:avLst>
              <a:gd name="adj" fmla="val 16667"/>
            </a:avLst>
          </a:prstGeom>
          <a:solidFill>
            <a:srgbClr val="FFFFFF"/>
          </a:solidFill>
          <a:ln w="222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Times New Roman"/>
                <a:ea typeface="Calibri"/>
              </a:rPr>
              <a:t>Количество сертификационных органов, особенности сертификации</a:t>
            </a:r>
          </a:p>
        </p:txBody>
      </p:sp>
      <p:sp>
        <p:nvSpPr>
          <p:cNvPr id="7" name="Выноска со стрелкой вправо 6"/>
          <p:cNvSpPr>
            <a:spLocks noChangeArrowheads="1"/>
          </p:cNvSpPr>
          <p:nvPr/>
        </p:nvSpPr>
        <p:spPr bwMode="auto">
          <a:xfrm rot="5400000">
            <a:off x="3730521" y="314715"/>
            <a:ext cx="1325462" cy="1862805"/>
          </a:xfrm>
          <a:prstGeom prst="rightArrowCallout">
            <a:avLst>
              <a:gd name="adj1" fmla="val 39852"/>
              <a:gd name="adj2" fmla="val 33736"/>
              <a:gd name="adj3" fmla="val 20071"/>
              <a:gd name="adj4" fmla="val 76514"/>
            </a:avLst>
          </a:prstGeom>
          <a:solidFill>
            <a:srgbClr val="FFFFFF"/>
          </a:solidFill>
          <a:ln w="222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Times New Roman"/>
                <a:ea typeface="Calibri"/>
              </a:rPr>
              <a:t>Тип </a:t>
            </a:r>
            <a:r>
              <a:rPr lang="ru-RU" sz="2000" b="1" dirty="0" smtClean="0">
                <a:effectLst/>
                <a:latin typeface="Times New Roman"/>
                <a:ea typeface="Calibri"/>
              </a:rPr>
              <a:t>системы сертификации</a:t>
            </a:r>
            <a:endParaRPr lang="ru-RU" sz="2000" b="1" dirty="0">
              <a:effectLst/>
              <a:latin typeface="Times New Roman"/>
              <a:ea typeface="Calibri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316622" y="2048491"/>
            <a:ext cx="2181144" cy="64589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Calibri"/>
              </a:rPr>
              <a:t>Тип </a:t>
            </a:r>
            <a:r>
              <a:rPr lang="ru-RU" dirty="0" smtClean="0">
                <a:effectLst/>
                <a:latin typeface="Times New Roman"/>
                <a:ea typeface="Calibri"/>
              </a:rPr>
              <a:t>А</a:t>
            </a:r>
            <a:endParaRPr lang="ru-RU" dirty="0">
              <a:effectLst/>
              <a:latin typeface="Times New Roman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</a:rPr>
              <a:t>частный</a:t>
            </a:r>
            <a:endParaRPr lang="ru-RU" dirty="0">
              <a:effectLst/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Calibri"/>
              </a:rPr>
              <a:t> </a:t>
            </a:r>
          </a:p>
        </p:txBody>
      </p:sp>
      <p:sp>
        <p:nvSpPr>
          <p:cNvPr id="14" name="Левая фигурная скобка 13"/>
          <p:cNvSpPr>
            <a:spLocks/>
          </p:cNvSpPr>
          <p:nvPr/>
        </p:nvSpPr>
        <p:spPr bwMode="auto">
          <a:xfrm>
            <a:off x="5258688" y="1746937"/>
            <a:ext cx="224855" cy="947446"/>
          </a:xfrm>
          <a:prstGeom prst="leftBrace">
            <a:avLst>
              <a:gd name="adj1" fmla="val 70833"/>
              <a:gd name="adj2" fmla="val 50000"/>
            </a:avLst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Calibri"/>
            </a:endParaRPr>
          </a:p>
        </p:txBody>
      </p:sp>
      <p:sp>
        <p:nvSpPr>
          <p:cNvPr id="17" name="Штриховая стрелка вправо 16"/>
          <p:cNvSpPr>
            <a:spLocks noChangeArrowheads="1"/>
          </p:cNvSpPr>
          <p:nvPr/>
        </p:nvSpPr>
        <p:spPr bwMode="auto">
          <a:xfrm>
            <a:off x="3311638" y="2080002"/>
            <a:ext cx="582874" cy="375285"/>
          </a:xfrm>
          <a:prstGeom prst="stripedRightArrow">
            <a:avLst>
              <a:gd name="adj1" fmla="val 50000"/>
              <a:gd name="adj2" fmla="val 29703"/>
            </a:avLst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2158" y="3198688"/>
            <a:ext cx="1049655" cy="361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effectLst/>
                <a:latin typeface="Times New Roman"/>
                <a:ea typeface="Calibri"/>
              </a:rPr>
              <a:t>США</a:t>
            </a:r>
          </a:p>
        </p:txBody>
      </p:sp>
      <p:pic>
        <p:nvPicPr>
          <p:cNvPr id="19" name="Рисунок 18" descr="http://test.org.ua/uploads/2010/USDA%20cop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801" y="3007786"/>
            <a:ext cx="1059648" cy="1045602"/>
          </a:xfrm>
          <a:prstGeom prst="rect">
            <a:avLst/>
          </a:prstGeom>
          <a:noFill/>
        </p:spPr>
      </p:pic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5555132" y="2968151"/>
            <a:ext cx="6523138" cy="1230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21590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</a:rPr>
              <a:t>Требования </a:t>
            </a:r>
            <a:r>
              <a:rPr lang="ru-RU" dirty="0">
                <a:effectLst/>
                <a:latin typeface="Times New Roman"/>
                <a:ea typeface="Calibri"/>
              </a:rPr>
              <a:t>к маркировке от NOP распространяются на сырые, свежие переработанные продукты, содержащих органические сельскохозяйственные ингредиенты. 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272439" y="3128707"/>
            <a:ext cx="2263031" cy="108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</a:rPr>
              <a:t>Тип В</a:t>
            </a:r>
            <a:endParaRPr lang="ru-RU" dirty="0">
              <a:effectLst/>
              <a:latin typeface="Times New Roman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Calibri"/>
              </a:rPr>
              <a:t>комбинированный</a:t>
            </a:r>
          </a:p>
        </p:txBody>
      </p:sp>
      <p:sp>
        <p:nvSpPr>
          <p:cNvPr id="25" name="Штриховая стрелка вправо 24"/>
          <p:cNvSpPr>
            <a:spLocks noChangeArrowheads="1"/>
          </p:cNvSpPr>
          <p:nvPr/>
        </p:nvSpPr>
        <p:spPr bwMode="auto">
          <a:xfrm>
            <a:off x="1154411" y="3280887"/>
            <a:ext cx="582874" cy="375285"/>
          </a:xfrm>
          <a:prstGeom prst="stripedRightArrow">
            <a:avLst>
              <a:gd name="adj1" fmla="val 50000"/>
              <a:gd name="adj2" fmla="val 29703"/>
            </a:avLst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6" name="Штриховая стрелка вправо 25"/>
          <p:cNvSpPr>
            <a:spLocks noChangeArrowheads="1"/>
          </p:cNvSpPr>
          <p:nvPr/>
        </p:nvSpPr>
        <p:spPr bwMode="auto">
          <a:xfrm>
            <a:off x="3366312" y="3232837"/>
            <a:ext cx="582874" cy="375285"/>
          </a:xfrm>
          <a:prstGeom prst="stripedRightArrow">
            <a:avLst>
              <a:gd name="adj1" fmla="val 50000"/>
              <a:gd name="adj2" fmla="val 29703"/>
            </a:avLst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154411" y="57375"/>
            <a:ext cx="10368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ОСОБЕННОСТИ СИСТЕМ СЕРТИФИКАЦИИ В ОТДЕЛЬНЫХ СТРАНАХ МИРА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3357243" y="4245054"/>
            <a:ext cx="2225184" cy="72374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</a:rPr>
              <a:t>Тип Г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ч</a:t>
            </a:r>
            <a:r>
              <a:rPr lang="ru-RU" dirty="0" smtClean="0">
                <a:effectLst/>
                <a:latin typeface="Times New Roman"/>
                <a:ea typeface="Calibri"/>
              </a:rPr>
              <a:t>астный без национального регулирования</a:t>
            </a:r>
            <a:endParaRPr lang="ru-RU" dirty="0">
              <a:effectLst/>
              <a:latin typeface="Times New Roman"/>
              <a:ea typeface="Calibri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22158" y="2011533"/>
            <a:ext cx="1286401" cy="361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effectLst/>
                <a:latin typeface="Times New Roman"/>
                <a:ea typeface="Calibri"/>
              </a:rPr>
              <a:t>Германия </a:t>
            </a: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5555132" y="1714280"/>
            <a:ext cx="6476044" cy="11448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21590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</a:rPr>
              <a:t>Сертификация </a:t>
            </a:r>
            <a:r>
              <a:rPr lang="ru-RU" dirty="0" smtClean="0">
                <a:latin typeface="Times New Roman"/>
                <a:ea typeface="Calibri"/>
              </a:rPr>
              <a:t>по</a:t>
            </a:r>
            <a:r>
              <a:rPr lang="ru-RU" dirty="0" smtClean="0">
                <a:effectLst/>
                <a:latin typeface="Times New Roman"/>
                <a:ea typeface="Calibri"/>
              </a:rPr>
              <a:t> стандартам </a:t>
            </a:r>
            <a:r>
              <a:rPr lang="ru-RU" dirty="0">
                <a:effectLst/>
                <a:latin typeface="Times New Roman"/>
                <a:ea typeface="Calibri"/>
              </a:rPr>
              <a:t>ЕС и </a:t>
            </a:r>
            <a:r>
              <a:rPr lang="ru-RU" dirty="0" smtClean="0">
                <a:effectLst/>
                <a:latin typeface="Times New Roman"/>
                <a:ea typeface="Calibri"/>
              </a:rPr>
              <a:t>стандартам фермерских ассоциаций. Требования </a:t>
            </a:r>
            <a:r>
              <a:rPr lang="ru-RU" dirty="0">
                <a:effectLst/>
                <a:latin typeface="Times New Roman"/>
                <a:ea typeface="Calibri"/>
              </a:rPr>
              <a:t>к </a:t>
            </a:r>
            <a:r>
              <a:rPr lang="ru-RU" dirty="0" smtClean="0">
                <a:effectLst/>
                <a:latin typeface="Times New Roman"/>
                <a:ea typeface="Calibri"/>
              </a:rPr>
              <a:t>производству </a:t>
            </a:r>
            <a:r>
              <a:rPr lang="ru-RU" dirty="0">
                <a:effectLst/>
                <a:latin typeface="Times New Roman"/>
                <a:ea typeface="Calibri"/>
              </a:rPr>
              <a:t>органического происхождения в Германии выше, чем в ЕС.</a:t>
            </a:r>
          </a:p>
        </p:txBody>
      </p:sp>
      <p:sp>
        <p:nvSpPr>
          <p:cNvPr id="34" name="Левая фигурная скобка 33"/>
          <p:cNvSpPr>
            <a:spLocks/>
          </p:cNvSpPr>
          <p:nvPr/>
        </p:nvSpPr>
        <p:spPr bwMode="auto">
          <a:xfrm>
            <a:off x="5302548" y="4373811"/>
            <a:ext cx="222229" cy="1016161"/>
          </a:xfrm>
          <a:prstGeom prst="leftBrace">
            <a:avLst>
              <a:gd name="adj1" fmla="val 73333"/>
              <a:gd name="adj2" fmla="val 37440"/>
            </a:avLst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5" name="Штриховая стрелка вправо 34"/>
          <p:cNvSpPr>
            <a:spLocks noChangeArrowheads="1"/>
          </p:cNvSpPr>
          <p:nvPr/>
        </p:nvSpPr>
        <p:spPr bwMode="auto">
          <a:xfrm>
            <a:off x="1249947" y="4343855"/>
            <a:ext cx="582874" cy="375285"/>
          </a:xfrm>
          <a:prstGeom prst="stripedRightArrow">
            <a:avLst>
              <a:gd name="adj1" fmla="val 50000"/>
              <a:gd name="adj2" fmla="val 29703"/>
            </a:avLst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6" name="Штриховая стрелка вправо 35"/>
          <p:cNvSpPr>
            <a:spLocks noChangeArrowheads="1"/>
          </p:cNvSpPr>
          <p:nvPr/>
        </p:nvSpPr>
        <p:spPr bwMode="auto">
          <a:xfrm>
            <a:off x="3339016" y="4322211"/>
            <a:ext cx="582874" cy="375285"/>
          </a:xfrm>
          <a:prstGeom prst="stripedRightArrow">
            <a:avLst>
              <a:gd name="adj1" fmla="val 50000"/>
              <a:gd name="adj2" fmla="val 29703"/>
            </a:avLst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dirty="0"/>
          </a:p>
        </p:txBody>
      </p:sp>
      <p:sp>
        <p:nvSpPr>
          <p:cNvPr id="23" name="Левая фигурная скобка 22"/>
          <p:cNvSpPr>
            <a:spLocks/>
          </p:cNvSpPr>
          <p:nvPr/>
        </p:nvSpPr>
        <p:spPr bwMode="auto">
          <a:xfrm>
            <a:off x="5379997" y="2980490"/>
            <a:ext cx="144780" cy="1218489"/>
          </a:xfrm>
          <a:prstGeom prst="leftBrace">
            <a:avLst>
              <a:gd name="adj1" fmla="val 83333"/>
              <a:gd name="adj2" fmla="val 45130"/>
            </a:avLst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 flipV="1">
            <a:off x="133950" y="5742049"/>
            <a:ext cx="1218892" cy="6721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-114300">
              <a:spcAft>
                <a:spcPts val="0"/>
              </a:spcAft>
            </a:pPr>
            <a:r>
              <a:rPr lang="ru-RU" sz="2000" dirty="0">
                <a:effectLst/>
                <a:latin typeface="Times New Roman"/>
                <a:ea typeface="Calibri"/>
              </a:rPr>
              <a:t>Литва </a:t>
            </a:r>
          </a:p>
        </p:txBody>
      </p:sp>
      <p:pic>
        <p:nvPicPr>
          <p:cNvPr id="38" name="Рисунок 37" descr="Viešoji &amp;iogon;staiga „Ekoagros“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0"/>
          <a:stretch>
            <a:fillRect/>
          </a:stretch>
        </p:blipFill>
        <p:spPr bwMode="auto">
          <a:xfrm>
            <a:off x="1742597" y="5409638"/>
            <a:ext cx="1383540" cy="1170865"/>
          </a:xfrm>
          <a:prstGeom prst="rect">
            <a:avLst/>
          </a:prstGeom>
          <a:noFill/>
        </p:spPr>
      </p:pic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3408686" y="5766814"/>
            <a:ext cx="1990536" cy="7010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</a:rPr>
              <a:t>Тип Б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</a:rPr>
              <a:t>государственный</a:t>
            </a:r>
            <a:endParaRPr lang="ru-RU" dirty="0">
              <a:effectLst/>
              <a:latin typeface="Times New Roman"/>
              <a:ea typeface="Calibri"/>
            </a:endParaRP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5602226" y="5534586"/>
            <a:ext cx="6366861" cy="12074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215900" algn="just">
              <a:lnSpc>
                <a:spcPct val="90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Calibri"/>
              </a:rPr>
              <a:t>Работает один сертификационный государственный орган </a:t>
            </a:r>
            <a:r>
              <a:rPr lang="ru-RU" dirty="0" err="1">
                <a:effectLst/>
                <a:latin typeface="Times New Roman"/>
                <a:ea typeface="Calibri"/>
              </a:rPr>
              <a:t>Ekoagros</a:t>
            </a:r>
            <a:r>
              <a:rPr lang="ru-RU" dirty="0">
                <a:effectLst/>
                <a:latin typeface="Times New Roman"/>
                <a:ea typeface="Calibri"/>
              </a:rPr>
              <a:t>, создан в 1997 году и аккредитован Министерством сельского хозяйства Литвы. </a:t>
            </a:r>
          </a:p>
        </p:txBody>
      </p:sp>
      <p:sp>
        <p:nvSpPr>
          <p:cNvPr id="41" name="Левая фигурная скобка 40"/>
          <p:cNvSpPr>
            <a:spLocks/>
          </p:cNvSpPr>
          <p:nvPr/>
        </p:nvSpPr>
        <p:spPr bwMode="auto">
          <a:xfrm>
            <a:off x="5302548" y="5555359"/>
            <a:ext cx="252583" cy="1186635"/>
          </a:xfrm>
          <a:prstGeom prst="leftBrace">
            <a:avLst>
              <a:gd name="adj1" fmla="val 52778"/>
              <a:gd name="adj2" fmla="val 30009"/>
            </a:avLst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42" name="Штриховая стрелка вправо 41"/>
          <p:cNvSpPr>
            <a:spLocks noChangeArrowheads="1"/>
          </p:cNvSpPr>
          <p:nvPr/>
        </p:nvSpPr>
        <p:spPr bwMode="auto">
          <a:xfrm>
            <a:off x="1148766" y="5766814"/>
            <a:ext cx="582874" cy="375285"/>
          </a:xfrm>
          <a:prstGeom prst="stripedRightArrow">
            <a:avLst>
              <a:gd name="adj1" fmla="val 50000"/>
              <a:gd name="adj2" fmla="val 29703"/>
            </a:avLst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43" name="Штриховая стрелка вправо 42"/>
          <p:cNvSpPr>
            <a:spLocks noChangeArrowheads="1"/>
          </p:cNvSpPr>
          <p:nvPr/>
        </p:nvSpPr>
        <p:spPr bwMode="auto">
          <a:xfrm>
            <a:off x="3311870" y="5742049"/>
            <a:ext cx="582874" cy="375285"/>
          </a:xfrm>
          <a:prstGeom prst="stripedRightArrow">
            <a:avLst>
              <a:gd name="adj1" fmla="val 50000"/>
              <a:gd name="adj2" fmla="val 29703"/>
            </a:avLst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dirty="0"/>
          </a:p>
        </p:txBody>
      </p:sp>
      <p:sp>
        <p:nvSpPr>
          <p:cNvPr id="16" name="Штриховая стрелка вправо 15"/>
          <p:cNvSpPr>
            <a:spLocks noChangeArrowheads="1"/>
          </p:cNvSpPr>
          <p:nvPr/>
        </p:nvSpPr>
        <p:spPr bwMode="auto">
          <a:xfrm>
            <a:off x="1195355" y="2093216"/>
            <a:ext cx="582874" cy="375285"/>
          </a:xfrm>
          <a:prstGeom prst="stripedRightArrow">
            <a:avLst>
              <a:gd name="adj1" fmla="val 50000"/>
              <a:gd name="adj2" fmla="val 29703"/>
            </a:avLst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28575" y="4403501"/>
            <a:ext cx="1049655" cy="361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-114300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Calibri"/>
              </a:rPr>
              <a:t>Украина</a:t>
            </a:r>
          </a:p>
        </p:txBody>
      </p:sp>
      <p:pic>
        <p:nvPicPr>
          <p:cNvPr id="47" name="Рисунок 46" descr="&amp;Zcy;&amp;ncy;&amp;acy;&amp;kcy; &amp;vcy;&amp;iukcy;&amp;dcy;&amp;pcy;&amp;ocy;&amp;vcy;&amp;iukcy;&amp;dcy;&amp;ncy;&amp;ocy;&amp;scy;&amp;tcy;&amp;iukcy; &amp;ocy;&amp;rcy;&amp;gcy;&amp;acy;&amp;ncy;&amp;iukcy;&amp;chcy;&amp;ncy;&amp;icy;&amp;mcy; &amp;scy;&amp;tcy;&amp;acy;&amp;ncy;&amp;dcy;&amp;acy;&amp;rcy;&amp;tcy;&amp;acy;&amp;mcy; «&amp;Ocy;&amp;rcy;&amp;gcy;&amp;acy;&amp;ncy;&amp;iukcy;&amp;kcy; &amp;scy;&amp;tcy;&amp;acy;&amp;ncy;&amp;dcy;&amp;acy;&amp;rcy;&amp;tcy;»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03" y="4032156"/>
            <a:ext cx="1224950" cy="1104641"/>
          </a:xfrm>
          <a:prstGeom prst="rect">
            <a:avLst/>
          </a:prstGeom>
          <a:noFill/>
        </p:spPr>
      </p:pic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5555132" y="4309228"/>
            <a:ext cx="6523138" cy="10700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Сертификация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производится в соответствии со стандартами ЕС,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JAS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BIOSUISSE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15900" algn="just">
              <a:spcAft>
                <a:spcPts val="0"/>
              </a:spcAft>
            </a:pP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77336" y="754308"/>
            <a:ext cx="2156977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B w="152400" h="50800" prst="softRound"/>
          </a:sp3d>
        </p:spPr>
        <p:txBody>
          <a:bodyPr wrap="square" rtlCol="0">
            <a:spAutoFit/>
          </a:bodyPr>
          <a:lstStyle/>
          <a:p>
            <a:r>
              <a:rPr lang="ru-RU" cap="all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осударство аккредитует частные контролирующие органы и обеспечивает надзор за ними.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78013" y="1268911"/>
            <a:ext cx="4394521" cy="618770"/>
          </a:xfrm>
          <a:prstGeom prst="rect">
            <a:avLst/>
          </a:prstGeom>
          <a:solidFill>
            <a:srgbClr val="FFFFFF"/>
          </a:solidFill>
          <a:ln w="9525">
            <a:solidFill>
              <a:srgbClr val="339966"/>
            </a:solidFill>
            <a:prstDash val="lgDash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Министерство сельского хозяйства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81675" y="873457"/>
            <a:ext cx="4394521" cy="441978"/>
          </a:xfrm>
          <a:prstGeom prst="rect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Calibri"/>
              </a:rPr>
              <a:t>Уполномоченный орган власти </a:t>
            </a:r>
          </a:p>
        </p:txBody>
      </p:sp>
      <p:sp>
        <p:nvSpPr>
          <p:cNvPr id="6" name="Ромб 5"/>
          <p:cNvSpPr>
            <a:spLocks noChangeArrowheads="1"/>
          </p:cNvSpPr>
          <p:nvPr/>
        </p:nvSpPr>
        <p:spPr bwMode="auto">
          <a:xfrm>
            <a:off x="5991630" y="1698483"/>
            <a:ext cx="6053452" cy="1149144"/>
          </a:xfrm>
          <a:prstGeom prst="diamond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Делегирует осуществление надзора контролирующему органу власти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08433" y="2732481"/>
            <a:ext cx="4464101" cy="618770"/>
          </a:xfrm>
          <a:prstGeom prst="rect">
            <a:avLst/>
          </a:prstGeom>
          <a:solidFill>
            <a:srgbClr val="FFFFFF"/>
          </a:solidFill>
          <a:ln w="9525">
            <a:solidFill>
              <a:srgbClr val="339966"/>
            </a:solidFill>
            <a:prstDash val="lgDash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i="1" dirty="0">
                <a:effectLst/>
                <a:latin typeface="Times New Roman"/>
                <a:ea typeface="Calibri"/>
              </a:rPr>
              <a:t>Государственная </a:t>
            </a:r>
            <a:r>
              <a:rPr lang="ru-RU" dirty="0">
                <a:effectLst/>
                <a:latin typeface="Times New Roman"/>
                <a:ea typeface="Calibri"/>
              </a:rPr>
              <a:t>сельскохозяйственная инспекция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204771" y="2102918"/>
            <a:ext cx="4453114" cy="574572"/>
          </a:xfrm>
          <a:prstGeom prst="rect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Контролирующий орган власти </a:t>
            </a:r>
          </a:p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(государственный)</a:t>
            </a:r>
          </a:p>
        </p:txBody>
      </p:sp>
      <p:sp>
        <p:nvSpPr>
          <p:cNvPr id="9" name="Ромб 8"/>
          <p:cNvSpPr>
            <a:spLocks noChangeArrowheads="1"/>
          </p:cNvSpPr>
          <p:nvPr/>
        </p:nvSpPr>
        <p:spPr bwMode="auto">
          <a:xfrm>
            <a:off x="6061210" y="3027520"/>
            <a:ext cx="6053452" cy="1149144"/>
          </a:xfrm>
          <a:prstGeom prst="diamond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Осуществляет надзор (контроль)</a:t>
            </a:r>
          </a:p>
        </p:txBody>
      </p:sp>
      <p:sp>
        <p:nvSpPr>
          <p:cNvPr id="10" name="Блок-схема: несколько документов 9"/>
          <p:cNvSpPr>
            <a:spLocks noChangeArrowheads="1"/>
          </p:cNvSpPr>
          <p:nvPr/>
        </p:nvSpPr>
        <p:spPr bwMode="auto">
          <a:xfrm>
            <a:off x="2790954" y="3890541"/>
            <a:ext cx="5566393" cy="1193342"/>
          </a:xfrm>
          <a:prstGeom prst="flowChartMultidocument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Частный контролирующий орган</a:t>
            </a:r>
          </a:p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(сертификационная компания)</a:t>
            </a:r>
          </a:p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1, 2, 3, …… </a:t>
            </a:r>
            <a:r>
              <a:rPr lang="en-US">
                <a:effectLst/>
                <a:latin typeface="Times New Roman"/>
                <a:ea typeface="Calibri"/>
              </a:rPr>
              <a:t>n</a:t>
            </a:r>
            <a:endParaRPr lang="ru-RU">
              <a:effectLst/>
              <a:latin typeface="Times New Roman"/>
              <a:ea typeface="Calibri"/>
            </a:endParaRPr>
          </a:p>
        </p:txBody>
      </p:sp>
      <p:sp>
        <p:nvSpPr>
          <p:cNvPr id="11" name="Блок-схема: несколько документов 10"/>
          <p:cNvSpPr>
            <a:spLocks noChangeArrowheads="1"/>
          </p:cNvSpPr>
          <p:nvPr/>
        </p:nvSpPr>
        <p:spPr bwMode="auto">
          <a:xfrm>
            <a:off x="564396" y="5712732"/>
            <a:ext cx="3618155" cy="1060748"/>
          </a:xfrm>
          <a:prstGeom prst="flowChartMultidocument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Производители</a:t>
            </a:r>
          </a:p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1, 2, 3, …… </a:t>
            </a:r>
            <a:r>
              <a:rPr lang="en-US">
                <a:effectLst/>
                <a:latin typeface="Times New Roman"/>
                <a:ea typeface="Calibri"/>
              </a:rPr>
              <a:t>n</a:t>
            </a:r>
            <a:endParaRPr lang="ru-RU">
              <a:effectLst/>
              <a:latin typeface="Times New Roman"/>
              <a:ea typeface="Calibri"/>
            </a:endParaRPr>
          </a:p>
        </p:txBody>
      </p:sp>
      <p:sp>
        <p:nvSpPr>
          <p:cNvPr id="12" name="Блок-схема: несколько документов 11"/>
          <p:cNvSpPr>
            <a:spLocks noChangeArrowheads="1"/>
          </p:cNvSpPr>
          <p:nvPr/>
        </p:nvSpPr>
        <p:spPr bwMode="auto">
          <a:xfrm>
            <a:off x="4391292" y="5712732"/>
            <a:ext cx="3896475" cy="1104946"/>
          </a:xfrm>
          <a:prstGeom prst="flowChartMultidocument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Перерабатывающие предприятия</a:t>
            </a:r>
          </a:p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1, 2, 3, …… </a:t>
            </a:r>
            <a:r>
              <a:rPr lang="en-US">
                <a:effectLst/>
                <a:latin typeface="Times New Roman"/>
                <a:ea typeface="Calibri"/>
              </a:rPr>
              <a:t>n</a:t>
            </a:r>
            <a:endParaRPr lang="ru-RU">
              <a:effectLst/>
              <a:latin typeface="Times New Roman"/>
              <a:ea typeface="Calibri"/>
            </a:endParaRPr>
          </a:p>
        </p:txBody>
      </p:sp>
      <p:sp>
        <p:nvSpPr>
          <p:cNvPr id="13" name="Блок-схема: несколько документов 12"/>
          <p:cNvSpPr>
            <a:spLocks noChangeArrowheads="1"/>
          </p:cNvSpPr>
          <p:nvPr/>
        </p:nvSpPr>
        <p:spPr bwMode="auto">
          <a:xfrm>
            <a:off x="8357347" y="5712732"/>
            <a:ext cx="3478996" cy="972352"/>
          </a:xfrm>
          <a:prstGeom prst="flowChartMultidocument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Трейдеры</a:t>
            </a:r>
          </a:p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1, 2, 3, …… </a:t>
            </a:r>
            <a:r>
              <a:rPr lang="en-US">
                <a:effectLst/>
                <a:latin typeface="Times New Roman"/>
                <a:ea typeface="Calibri"/>
              </a:rPr>
              <a:t>n</a:t>
            </a:r>
            <a:endParaRPr lang="ru-RU">
              <a:effectLst/>
              <a:latin typeface="Times New Roman"/>
              <a:ea typeface="Calibri"/>
            </a:endParaRPr>
          </a:p>
        </p:txBody>
      </p:sp>
      <p:cxnSp>
        <p:nvCxnSpPr>
          <p:cNvPr id="14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7657885" y="1580622"/>
            <a:ext cx="1391598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9049483" y="1580622"/>
            <a:ext cx="3663" cy="117861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Прямая соединительная линия 15"/>
          <p:cNvCxnSpPr>
            <a:cxnSpLocks noChangeShapeType="1"/>
          </p:cNvCxnSpPr>
          <p:nvPr/>
        </p:nvCxnSpPr>
        <p:spPr bwMode="auto">
          <a:xfrm flipH="1">
            <a:off x="9053146" y="2473108"/>
            <a:ext cx="0" cy="176791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Прямая соединительная линия 16"/>
          <p:cNvCxnSpPr>
            <a:cxnSpLocks noChangeShapeType="1"/>
          </p:cNvCxnSpPr>
          <p:nvPr/>
        </p:nvCxnSpPr>
        <p:spPr bwMode="auto">
          <a:xfrm flipH="1">
            <a:off x="7657885" y="2525836"/>
            <a:ext cx="1391598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7734790" y="2931370"/>
            <a:ext cx="1322018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9053146" y="2931370"/>
            <a:ext cx="0" cy="220989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Прямая соединительная линия 19"/>
          <p:cNvCxnSpPr>
            <a:cxnSpLocks noChangeShapeType="1"/>
          </p:cNvCxnSpPr>
          <p:nvPr/>
        </p:nvCxnSpPr>
        <p:spPr bwMode="auto">
          <a:xfrm>
            <a:off x="9122726" y="3802145"/>
            <a:ext cx="0" cy="265187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Прямая соединительная линия 20"/>
          <p:cNvCxnSpPr>
            <a:cxnSpLocks noChangeShapeType="1"/>
          </p:cNvCxnSpPr>
          <p:nvPr/>
        </p:nvCxnSpPr>
        <p:spPr bwMode="auto">
          <a:xfrm flipH="1">
            <a:off x="8357347" y="3942493"/>
            <a:ext cx="765379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8357347" y="4127038"/>
            <a:ext cx="765379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Прямая соединительная линия 22"/>
          <p:cNvCxnSpPr>
            <a:cxnSpLocks noChangeShapeType="1"/>
          </p:cNvCxnSpPr>
          <p:nvPr/>
        </p:nvCxnSpPr>
        <p:spPr bwMode="auto">
          <a:xfrm>
            <a:off x="9122726" y="4127038"/>
            <a:ext cx="0" cy="339625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Ромб 23"/>
          <p:cNvSpPr>
            <a:spLocks noChangeArrowheads="1"/>
          </p:cNvSpPr>
          <p:nvPr/>
        </p:nvSpPr>
        <p:spPr bwMode="auto">
          <a:xfrm>
            <a:off x="6061210" y="4480621"/>
            <a:ext cx="6053452" cy="1193342"/>
          </a:xfrm>
          <a:prstGeom prst="diamond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Осуществляет инспектирование и сертификацию операторов </a:t>
            </a:r>
          </a:p>
        </p:txBody>
      </p:sp>
      <p:cxnSp>
        <p:nvCxnSpPr>
          <p:cNvPr id="25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9122726" y="5174604"/>
            <a:ext cx="0" cy="176791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Прямая соединительная линия 25"/>
          <p:cNvCxnSpPr>
            <a:cxnSpLocks noChangeShapeType="1"/>
          </p:cNvCxnSpPr>
          <p:nvPr/>
        </p:nvCxnSpPr>
        <p:spPr bwMode="auto">
          <a:xfrm flipH="1">
            <a:off x="1886415" y="5351395"/>
            <a:ext cx="8419170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2512634" y="5351395"/>
            <a:ext cx="0" cy="176791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Прямая соединительная линия 27"/>
          <p:cNvCxnSpPr>
            <a:cxnSpLocks noChangeShapeType="1"/>
          </p:cNvCxnSpPr>
          <p:nvPr/>
        </p:nvCxnSpPr>
        <p:spPr bwMode="auto">
          <a:xfrm>
            <a:off x="6335867" y="5351395"/>
            <a:ext cx="0" cy="176791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Прямая соединительная линия 28"/>
          <p:cNvCxnSpPr>
            <a:cxnSpLocks noChangeShapeType="1"/>
          </p:cNvCxnSpPr>
          <p:nvPr/>
        </p:nvCxnSpPr>
        <p:spPr bwMode="auto">
          <a:xfrm>
            <a:off x="10309246" y="5351395"/>
            <a:ext cx="0" cy="176791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Овал 29"/>
          <p:cNvSpPr>
            <a:spLocks noChangeArrowheads="1"/>
          </p:cNvSpPr>
          <p:nvPr/>
        </p:nvSpPr>
        <p:spPr bwMode="auto">
          <a:xfrm>
            <a:off x="2234314" y="5403347"/>
            <a:ext cx="626219" cy="397781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А</a:t>
            </a:r>
          </a:p>
        </p:txBody>
      </p:sp>
      <p:sp>
        <p:nvSpPr>
          <p:cNvPr id="31" name="Овал 30"/>
          <p:cNvSpPr>
            <a:spLocks noChangeArrowheads="1"/>
          </p:cNvSpPr>
          <p:nvPr/>
        </p:nvSpPr>
        <p:spPr bwMode="auto">
          <a:xfrm>
            <a:off x="5991630" y="5403347"/>
            <a:ext cx="626219" cy="397781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Б</a:t>
            </a:r>
          </a:p>
        </p:txBody>
      </p:sp>
      <p:sp>
        <p:nvSpPr>
          <p:cNvPr id="32" name="Овал 31"/>
          <p:cNvSpPr>
            <a:spLocks noChangeArrowheads="1"/>
          </p:cNvSpPr>
          <p:nvPr/>
        </p:nvSpPr>
        <p:spPr bwMode="auto">
          <a:xfrm>
            <a:off x="10027265" y="5403347"/>
            <a:ext cx="626219" cy="397781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В</a:t>
            </a:r>
          </a:p>
        </p:txBody>
      </p:sp>
      <p:sp>
        <p:nvSpPr>
          <p:cNvPr id="33" name="Ромб 32"/>
          <p:cNvSpPr>
            <a:spLocks noChangeArrowheads="1"/>
          </p:cNvSpPr>
          <p:nvPr/>
        </p:nvSpPr>
        <p:spPr bwMode="auto">
          <a:xfrm>
            <a:off x="77337" y="2931370"/>
            <a:ext cx="3687735" cy="1856309"/>
          </a:xfrm>
          <a:prstGeom prst="diamond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Ведение реестра производителей органической продукции </a:t>
            </a:r>
          </a:p>
        </p:txBody>
      </p:sp>
      <p:cxnSp>
        <p:nvCxnSpPr>
          <p:cNvPr id="34" name="Прямая соединительная линия 33"/>
          <p:cNvCxnSpPr>
            <a:cxnSpLocks noChangeShapeType="1"/>
          </p:cNvCxnSpPr>
          <p:nvPr/>
        </p:nvCxnSpPr>
        <p:spPr bwMode="auto">
          <a:xfrm flipH="1">
            <a:off x="1921204" y="1491451"/>
            <a:ext cx="1391598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Прямая соединительная линия 34"/>
          <p:cNvCxnSpPr>
            <a:cxnSpLocks noChangeShapeType="1"/>
            <a:endCxn id="33" idx="0"/>
          </p:cNvCxnSpPr>
          <p:nvPr/>
        </p:nvCxnSpPr>
        <p:spPr bwMode="auto">
          <a:xfrm>
            <a:off x="1886415" y="1464155"/>
            <a:ext cx="34790" cy="1467215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Прямая соединительная линия 35"/>
          <p:cNvCxnSpPr>
            <a:cxnSpLocks noChangeShapeType="1"/>
            <a:stCxn id="33" idx="2"/>
          </p:cNvCxnSpPr>
          <p:nvPr/>
        </p:nvCxnSpPr>
        <p:spPr bwMode="auto">
          <a:xfrm flipH="1">
            <a:off x="1886415" y="4787679"/>
            <a:ext cx="34790" cy="1187914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5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11068" y="87320"/>
            <a:ext cx="4303594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Австрия, Бельгия, Болгария, Великобритания, Венгрия, Германия, Греция, Италия, Ирландия, Кипр, Латвия, Португалия, Румыния, Словения, Франция и Швеция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73418" y="15359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</a:rPr>
              <a:t>ЧАСТНАЯ СИСТЕМА КОНТРОЛЯ И СЕРТИФИКАЦИИ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-Тип 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>
            <a:cxnSpLocks noChangeShapeType="1"/>
          </p:cNvCxnSpPr>
          <p:nvPr/>
        </p:nvCxnSpPr>
        <p:spPr bwMode="auto">
          <a:xfrm flipH="1">
            <a:off x="7160895" y="9378950"/>
            <a:ext cx="723900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Ромб 27"/>
          <p:cNvSpPr>
            <a:spLocks noChangeArrowheads="1"/>
          </p:cNvSpPr>
          <p:nvPr/>
        </p:nvSpPr>
        <p:spPr bwMode="auto">
          <a:xfrm>
            <a:off x="245661" y="2191385"/>
            <a:ext cx="3152632" cy="1285608"/>
          </a:xfrm>
          <a:prstGeom prst="diamond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Times New Roman"/>
                <a:ea typeface="Calibri"/>
              </a:rPr>
              <a:t>Осуществляет надзор (контроль)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854777" y="1688510"/>
            <a:ext cx="3562240" cy="762805"/>
          </a:xfrm>
          <a:prstGeom prst="rect">
            <a:avLst/>
          </a:prstGeom>
          <a:solidFill>
            <a:srgbClr val="FFFFFF"/>
          </a:solidFill>
          <a:ln w="9525">
            <a:solidFill>
              <a:srgbClr val="339966"/>
            </a:solidFill>
            <a:prstDash val="lgDash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Calibri"/>
              </a:rPr>
              <a:t>Министерство сельского хозяйства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7746" y="1201003"/>
            <a:ext cx="3562240" cy="544861"/>
          </a:xfrm>
          <a:prstGeom prst="rect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Уполномоченный орган власти </a:t>
            </a:r>
          </a:p>
        </p:txBody>
      </p:sp>
      <p:sp>
        <p:nvSpPr>
          <p:cNvPr id="6" name="Ромб 5"/>
          <p:cNvSpPr>
            <a:spLocks noChangeArrowheads="1"/>
          </p:cNvSpPr>
          <p:nvPr/>
        </p:nvSpPr>
        <p:spPr bwMode="auto">
          <a:xfrm>
            <a:off x="6350804" y="1846339"/>
            <a:ext cx="4117356" cy="1907014"/>
          </a:xfrm>
          <a:prstGeom prst="diamond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Calibri"/>
              </a:rPr>
              <a:t>Делегирует осуществление инспектирования и сертификации</a:t>
            </a:r>
          </a:p>
        </p:txBody>
      </p:sp>
      <p:sp>
        <p:nvSpPr>
          <p:cNvPr id="7" name="Блок-схема: несколько документов 6"/>
          <p:cNvSpPr>
            <a:spLocks noChangeArrowheads="1"/>
          </p:cNvSpPr>
          <p:nvPr/>
        </p:nvSpPr>
        <p:spPr bwMode="auto">
          <a:xfrm>
            <a:off x="2798375" y="3086031"/>
            <a:ext cx="3609736" cy="1471125"/>
          </a:xfrm>
          <a:prstGeom prst="flowChartMultidocument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Контролирующий орган власти</a:t>
            </a:r>
          </a:p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(государственный)</a:t>
            </a:r>
          </a:p>
        </p:txBody>
      </p:sp>
      <p:sp>
        <p:nvSpPr>
          <p:cNvPr id="8" name="Блок-схема: несколько документов 7"/>
          <p:cNvSpPr>
            <a:spLocks noChangeArrowheads="1"/>
          </p:cNvSpPr>
          <p:nvPr/>
        </p:nvSpPr>
        <p:spPr bwMode="auto">
          <a:xfrm>
            <a:off x="655094" y="5495846"/>
            <a:ext cx="2932911" cy="1307667"/>
          </a:xfrm>
          <a:prstGeom prst="flowChartMultidocument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Производители</a:t>
            </a:r>
          </a:p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1, 2, 3, …… </a:t>
            </a:r>
            <a:r>
              <a:rPr lang="en-US">
                <a:effectLst/>
                <a:latin typeface="Times New Roman"/>
                <a:ea typeface="Calibri"/>
              </a:rPr>
              <a:t>n</a:t>
            </a:r>
            <a:endParaRPr lang="ru-RU">
              <a:effectLst/>
              <a:latin typeface="Times New Roman"/>
              <a:ea typeface="Calibri"/>
            </a:endParaRPr>
          </a:p>
        </p:txBody>
      </p:sp>
      <p:sp>
        <p:nvSpPr>
          <p:cNvPr id="9" name="Блок-схема: несколько документов 8"/>
          <p:cNvSpPr>
            <a:spLocks noChangeArrowheads="1"/>
          </p:cNvSpPr>
          <p:nvPr/>
        </p:nvSpPr>
        <p:spPr bwMode="auto">
          <a:xfrm>
            <a:off x="3757211" y="5495846"/>
            <a:ext cx="3158519" cy="1362153"/>
          </a:xfrm>
          <a:prstGeom prst="flowChartMultidocument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Перерабатывающие предприятия</a:t>
            </a:r>
          </a:p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1, 2, 3, …… </a:t>
            </a:r>
            <a:r>
              <a:rPr lang="en-US">
                <a:effectLst/>
                <a:latin typeface="Times New Roman"/>
                <a:ea typeface="Calibri"/>
              </a:rPr>
              <a:t>n</a:t>
            </a:r>
            <a:endParaRPr lang="ru-RU">
              <a:effectLst/>
              <a:latin typeface="Times New Roman"/>
              <a:ea typeface="Calibri"/>
            </a:endParaRPr>
          </a:p>
        </p:txBody>
      </p:sp>
      <p:sp>
        <p:nvSpPr>
          <p:cNvPr id="10" name="Блок-схема: несколько документов 9"/>
          <p:cNvSpPr>
            <a:spLocks noChangeArrowheads="1"/>
          </p:cNvSpPr>
          <p:nvPr/>
        </p:nvSpPr>
        <p:spPr bwMode="auto">
          <a:xfrm>
            <a:off x="6972133" y="5495846"/>
            <a:ext cx="2820107" cy="1198694"/>
          </a:xfrm>
          <a:prstGeom prst="flowChartMultidocument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Трейдеры</a:t>
            </a:r>
          </a:p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1, 2, 3, …… </a:t>
            </a:r>
            <a:r>
              <a:rPr lang="en-US">
                <a:effectLst/>
                <a:latin typeface="Times New Roman"/>
                <a:ea typeface="Calibri"/>
              </a:rPr>
              <a:t>n</a:t>
            </a:r>
            <a:endParaRPr lang="ru-RU">
              <a:effectLst/>
              <a:latin typeface="Times New Roman"/>
              <a:ea typeface="Calibri"/>
            </a:endParaRPr>
          </a:p>
        </p:txBody>
      </p:sp>
      <p:cxnSp>
        <p:nvCxnSpPr>
          <p:cNvPr id="11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6405143" y="2072781"/>
            <a:ext cx="1128043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единительная линия 11"/>
          <p:cNvCxnSpPr>
            <a:cxnSpLocks noChangeShapeType="1"/>
          </p:cNvCxnSpPr>
          <p:nvPr/>
        </p:nvCxnSpPr>
        <p:spPr bwMode="auto">
          <a:xfrm>
            <a:off x="7506269" y="2088107"/>
            <a:ext cx="29885" cy="12997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Прямая соединительная линия 12"/>
          <p:cNvCxnSpPr>
            <a:cxnSpLocks noChangeShapeType="1"/>
          </p:cNvCxnSpPr>
          <p:nvPr/>
        </p:nvCxnSpPr>
        <p:spPr bwMode="auto">
          <a:xfrm flipH="1">
            <a:off x="7536154" y="3368021"/>
            <a:ext cx="0" cy="217944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Прямая соединительная линия 13"/>
          <p:cNvCxnSpPr>
            <a:cxnSpLocks noChangeShapeType="1"/>
          </p:cNvCxnSpPr>
          <p:nvPr/>
        </p:nvCxnSpPr>
        <p:spPr bwMode="auto">
          <a:xfrm flipH="1">
            <a:off x="6405143" y="3585965"/>
            <a:ext cx="1128043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6408112" y="3694937"/>
            <a:ext cx="1128043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7536154" y="3694937"/>
            <a:ext cx="0" cy="418683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Ромб 16" descr="Светлый диагональный 2"/>
          <p:cNvSpPr>
            <a:spLocks noChangeArrowheads="1"/>
          </p:cNvSpPr>
          <p:nvPr/>
        </p:nvSpPr>
        <p:spPr bwMode="auto">
          <a:xfrm>
            <a:off x="5110862" y="3976927"/>
            <a:ext cx="4906986" cy="1710099"/>
          </a:xfrm>
          <a:prstGeom prst="diamond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Осуществляет инспектирование и сертификацию операторов </a:t>
            </a:r>
          </a:p>
        </p:txBody>
      </p:sp>
      <p:cxnSp>
        <p:nvCxnSpPr>
          <p:cNvPr id="18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7592556" y="4986353"/>
            <a:ext cx="0" cy="217944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Прямая соединительная линия 18"/>
          <p:cNvCxnSpPr>
            <a:cxnSpLocks noChangeShapeType="1"/>
          </p:cNvCxnSpPr>
          <p:nvPr/>
        </p:nvCxnSpPr>
        <p:spPr bwMode="auto">
          <a:xfrm flipH="1">
            <a:off x="2234354" y="5050399"/>
            <a:ext cx="6317039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Прямая соединительная линия 19"/>
          <p:cNvCxnSpPr>
            <a:cxnSpLocks noChangeShapeType="1"/>
          </p:cNvCxnSpPr>
          <p:nvPr/>
        </p:nvCxnSpPr>
        <p:spPr bwMode="auto">
          <a:xfrm>
            <a:off x="2234354" y="5050399"/>
            <a:ext cx="0" cy="217944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Прямая соединительная линия 20"/>
          <p:cNvCxnSpPr>
            <a:cxnSpLocks noChangeShapeType="1"/>
          </p:cNvCxnSpPr>
          <p:nvPr/>
        </p:nvCxnSpPr>
        <p:spPr bwMode="auto">
          <a:xfrm>
            <a:off x="5333502" y="5050399"/>
            <a:ext cx="0" cy="217944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8554361" y="5050399"/>
            <a:ext cx="0" cy="217944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Овал 22"/>
          <p:cNvSpPr>
            <a:spLocks noChangeArrowheads="1"/>
          </p:cNvSpPr>
          <p:nvPr/>
        </p:nvSpPr>
        <p:spPr bwMode="auto">
          <a:xfrm>
            <a:off x="2008745" y="5268343"/>
            <a:ext cx="507619" cy="490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А</a:t>
            </a:r>
          </a:p>
        </p:txBody>
      </p:sp>
      <p:sp>
        <p:nvSpPr>
          <p:cNvPr id="24" name="Овал 23"/>
          <p:cNvSpPr>
            <a:spLocks noChangeArrowheads="1"/>
          </p:cNvSpPr>
          <p:nvPr/>
        </p:nvSpPr>
        <p:spPr bwMode="auto">
          <a:xfrm>
            <a:off x="5054460" y="5268343"/>
            <a:ext cx="507619" cy="490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Б</a:t>
            </a:r>
          </a:p>
        </p:txBody>
      </p:sp>
      <p:sp>
        <p:nvSpPr>
          <p:cNvPr id="25" name="Овал 24"/>
          <p:cNvSpPr>
            <a:spLocks noChangeArrowheads="1"/>
          </p:cNvSpPr>
          <p:nvPr/>
        </p:nvSpPr>
        <p:spPr bwMode="auto">
          <a:xfrm>
            <a:off x="8325784" y="5268343"/>
            <a:ext cx="507619" cy="490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В</a:t>
            </a:r>
          </a:p>
        </p:txBody>
      </p:sp>
      <p:cxnSp>
        <p:nvCxnSpPr>
          <p:cNvPr id="27" name="Прямая соединительная линия 26"/>
          <p:cNvCxnSpPr>
            <a:cxnSpLocks noChangeShapeType="1"/>
            <a:stCxn id="28" idx="2"/>
          </p:cNvCxnSpPr>
          <p:nvPr/>
        </p:nvCxnSpPr>
        <p:spPr bwMode="auto">
          <a:xfrm flipH="1">
            <a:off x="1726735" y="3476993"/>
            <a:ext cx="95242" cy="108972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Прямая соединительная линия 28"/>
          <p:cNvCxnSpPr>
            <a:cxnSpLocks noChangeShapeType="1"/>
            <a:endCxn id="28" idx="0"/>
          </p:cNvCxnSpPr>
          <p:nvPr/>
        </p:nvCxnSpPr>
        <p:spPr bwMode="auto">
          <a:xfrm>
            <a:off x="1726735" y="1955438"/>
            <a:ext cx="95242" cy="235947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Прямая соединительная линия 29"/>
          <p:cNvCxnSpPr>
            <a:cxnSpLocks noChangeShapeType="1"/>
          </p:cNvCxnSpPr>
          <p:nvPr/>
        </p:nvCxnSpPr>
        <p:spPr bwMode="auto">
          <a:xfrm>
            <a:off x="1726735" y="3585965"/>
            <a:ext cx="1071641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41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7" name="Прямая соединительная линия 76"/>
          <p:cNvCxnSpPr>
            <a:cxnSpLocks noChangeShapeType="1"/>
          </p:cNvCxnSpPr>
          <p:nvPr/>
        </p:nvCxnSpPr>
        <p:spPr bwMode="auto">
          <a:xfrm>
            <a:off x="1726735" y="1955438"/>
            <a:ext cx="1071641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564396" y="275586"/>
            <a:ext cx="9227844" cy="51699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ГОСУДАРСТВЕННАЯ СИСТЕМА КОНТРОЛЯ И СЕРТИФИКАЦИИ -Тип Б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745496" y="638815"/>
            <a:ext cx="454470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Уполномоченный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 (государство) делегирует свои контролирующие функции одному или нескольким контролирующим органам (государственным учреждениям) </a:t>
            </a:r>
          </a:p>
        </p:txBody>
      </p:sp>
      <p:sp>
        <p:nvSpPr>
          <p:cNvPr id="83" name="TextBox 82"/>
          <p:cNvSpPr txBox="1"/>
          <p:nvPr/>
        </p:nvSpPr>
        <p:spPr>
          <a:xfrm rot="10800000" flipH="1" flipV="1">
            <a:off x="10276764" y="3368021"/>
            <a:ext cx="1870136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Дания, Литва, Нидерланды, Финляндия и Эстония </a:t>
            </a:r>
          </a:p>
        </p:txBody>
      </p:sp>
    </p:spTree>
    <p:extLst>
      <p:ext uri="{BB962C8B-B14F-4D97-AF65-F5344CB8AC3E}">
        <p14:creationId xmlns:p14="http://schemas.microsoft.com/office/powerpoint/2010/main" val="14768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453282" y="1313853"/>
            <a:ext cx="4345819" cy="568385"/>
          </a:xfrm>
          <a:prstGeom prst="rect">
            <a:avLst/>
          </a:prstGeom>
          <a:solidFill>
            <a:srgbClr val="FFFFFF"/>
          </a:solidFill>
          <a:ln w="9525">
            <a:solidFill>
              <a:srgbClr val="339966"/>
            </a:solidFill>
            <a:prstDash val="lgDash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Calibri"/>
              </a:rPr>
              <a:t>Министерство сельского хозяйства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456903" y="900752"/>
            <a:ext cx="4345819" cy="423502"/>
          </a:xfrm>
          <a:prstGeom prst="rect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Уполномоченный орган власти </a:t>
            </a:r>
          </a:p>
        </p:txBody>
      </p:sp>
      <p:sp>
        <p:nvSpPr>
          <p:cNvPr id="6" name="Ромб 5" descr="Светлый диагональный 2"/>
          <p:cNvSpPr>
            <a:spLocks noChangeArrowheads="1"/>
          </p:cNvSpPr>
          <p:nvPr/>
        </p:nvSpPr>
        <p:spPr bwMode="auto">
          <a:xfrm>
            <a:off x="6477247" y="1454768"/>
            <a:ext cx="6391820" cy="1482259"/>
          </a:xfrm>
          <a:prstGeom prst="diamond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Calibri"/>
              </a:rPr>
              <a:t>Делегирует осуществление надзора и </a:t>
            </a:r>
            <a:r>
              <a:rPr lang="ru-RU" sz="1600" dirty="0">
                <a:effectLst/>
                <a:latin typeface="Times New Roman"/>
                <a:ea typeface="Calibri"/>
              </a:rPr>
              <a:t>инспекции</a:t>
            </a:r>
            <a:r>
              <a:rPr lang="ru-RU" dirty="0">
                <a:effectLst/>
                <a:latin typeface="Times New Roman"/>
                <a:ea typeface="Calibri"/>
              </a:rPr>
              <a:t> контролирующему органу власти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384473" y="2618538"/>
            <a:ext cx="4483436" cy="592903"/>
          </a:xfrm>
          <a:prstGeom prst="rect">
            <a:avLst/>
          </a:prstGeom>
          <a:solidFill>
            <a:srgbClr val="FFFFFF"/>
          </a:solidFill>
          <a:ln w="9525">
            <a:solidFill>
              <a:srgbClr val="339966"/>
            </a:solidFill>
            <a:prstDash val="lgDash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i="1">
                <a:effectLst/>
                <a:latin typeface="Times New Roman"/>
                <a:ea typeface="Calibri"/>
              </a:rPr>
              <a:t>Госагенство или государственная </a:t>
            </a:r>
            <a:r>
              <a:rPr lang="ru-RU">
                <a:effectLst/>
                <a:latin typeface="Times New Roman"/>
                <a:ea typeface="Calibri"/>
              </a:rPr>
              <a:t>сельхоз инспекция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384473" y="2306483"/>
            <a:ext cx="4472572" cy="550553"/>
          </a:xfrm>
          <a:prstGeom prst="rect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Calibri"/>
              </a:rPr>
              <a:t>Контролирующий орган власти 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Calibri"/>
              </a:rPr>
              <a:t>(государственный)</a:t>
            </a:r>
          </a:p>
        </p:txBody>
      </p:sp>
      <p:sp>
        <p:nvSpPr>
          <p:cNvPr id="9" name="Ромб 8"/>
          <p:cNvSpPr>
            <a:spLocks noChangeArrowheads="1"/>
          </p:cNvSpPr>
          <p:nvPr/>
        </p:nvSpPr>
        <p:spPr bwMode="auto">
          <a:xfrm>
            <a:off x="6205634" y="2964769"/>
            <a:ext cx="5986365" cy="1101106"/>
          </a:xfrm>
          <a:prstGeom prst="diamond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Осуществляет надзор (контроль)</a:t>
            </a:r>
          </a:p>
        </p:txBody>
      </p:sp>
      <p:sp>
        <p:nvSpPr>
          <p:cNvPr id="10" name="Блок-схема: несколько документов 9"/>
          <p:cNvSpPr>
            <a:spLocks noChangeArrowheads="1"/>
          </p:cNvSpPr>
          <p:nvPr/>
        </p:nvSpPr>
        <p:spPr bwMode="auto">
          <a:xfrm>
            <a:off x="2971620" y="3790971"/>
            <a:ext cx="5504704" cy="1143457"/>
          </a:xfrm>
          <a:prstGeom prst="flowChartMultidocument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Частный контролирующий орган</a:t>
            </a:r>
          </a:p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(сертификационная компания)</a:t>
            </a:r>
          </a:p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1, 2, 3, …… </a:t>
            </a:r>
            <a:r>
              <a:rPr lang="en-US">
                <a:effectLst/>
                <a:latin typeface="Times New Roman"/>
                <a:ea typeface="Calibri"/>
              </a:rPr>
              <a:t>n</a:t>
            </a:r>
            <a:endParaRPr lang="ru-RU">
              <a:effectLst/>
              <a:latin typeface="Times New Roman"/>
              <a:ea typeface="Calibri"/>
            </a:endParaRPr>
          </a:p>
        </p:txBody>
      </p:sp>
      <p:sp>
        <p:nvSpPr>
          <p:cNvPr id="11" name="Блок-схема: несколько документов 10"/>
          <p:cNvSpPr>
            <a:spLocks noChangeArrowheads="1"/>
          </p:cNvSpPr>
          <p:nvPr/>
        </p:nvSpPr>
        <p:spPr bwMode="auto">
          <a:xfrm>
            <a:off x="769739" y="5536990"/>
            <a:ext cx="3578057" cy="1016406"/>
          </a:xfrm>
          <a:prstGeom prst="flowChartMultidocument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Производители</a:t>
            </a:r>
          </a:p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1, 2, 3, …… </a:t>
            </a:r>
            <a:r>
              <a:rPr lang="en-US">
                <a:effectLst/>
                <a:latin typeface="Times New Roman"/>
                <a:ea typeface="Calibri"/>
              </a:rPr>
              <a:t>n</a:t>
            </a:r>
            <a:endParaRPr lang="ru-RU">
              <a:effectLst/>
              <a:latin typeface="Times New Roman"/>
              <a:ea typeface="Calibri"/>
            </a:endParaRPr>
          </a:p>
        </p:txBody>
      </p:sp>
      <p:sp>
        <p:nvSpPr>
          <p:cNvPr id="12" name="Блок-схема: несколько документов 11"/>
          <p:cNvSpPr>
            <a:spLocks noChangeArrowheads="1"/>
          </p:cNvSpPr>
          <p:nvPr/>
        </p:nvSpPr>
        <p:spPr bwMode="auto">
          <a:xfrm>
            <a:off x="4554223" y="5536990"/>
            <a:ext cx="3853293" cy="1058756"/>
          </a:xfrm>
          <a:prstGeom prst="flowChartMultidocument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Перерабатывающие предприятия</a:t>
            </a:r>
          </a:p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1, 2, 3, …… </a:t>
            </a:r>
            <a:r>
              <a:rPr lang="en-US">
                <a:effectLst/>
                <a:latin typeface="Times New Roman"/>
                <a:ea typeface="Calibri"/>
              </a:rPr>
              <a:t>n</a:t>
            </a:r>
            <a:endParaRPr lang="ru-RU">
              <a:effectLst/>
              <a:latin typeface="Times New Roman"/>
              <a:ea typeface="Calibri"/>
            </a:endParaRPr>
          </a:p>
        </p:txBody>
      </p:sp>
      <p:sp>
        <p:nvSpPr>
          <p:cNvPr id="13" name="Блок-схема: несколько документов 12"/>
          <p:cNvSpPr>
            <a:spLocks noChangeArrowheads="1"/>
          </p:cNvSpPr>
          <p:nvPr/>
        </p:nvSpPr>
        <p:spPr bwMode="auto">
          <a:xfrm>
            <a:off x="8476324" y="5536990"/>
            <a:ext cx="3440440" cy="931705"/>
          </a:xfrm>
          <a:prstGeom prst="flowChartMultidocument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Трейдеры</a:t>
            </a:r>
          </a:p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1, 2, 3, …… </a:t>
            </a:r>
            <a:r>
              <a:rPr lang="en-US">
                <a:effectLst/>
                <a:latin typeface="Times New Roman"/>
                <a:ea typeface="Calibri"/>
              </a:rPr>
              <a:t>n</a:t>
            </a:r>
            <a:endParaRPr lang="ru-RU">
              <a:effectLst/>
              <a:latin typeface="Times New Roman"/>
              <a:ea typeface="Calibri"/>
            </a:endParaRPr>
          </a:p>
        </p:txBody>
      </p:sp>
      <p:cxnSp>
        <p:nvCxnSpPr>
          <p:cNvPr id="14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7784615" y="1458735"/>
            <a:ext cx="1376176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9164412" y="1458735"/>
            <a:ext cx="0" cy="127051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Прямая соединительная линия 15"/>
          <p:cNvCxnSpPr>
            <a:cxnSpLocks noChangeShapeType="1"/>
          </p:cNvCxnSpPr>
          <p:nvPr/>
        </p:nvCxnSpPr>
        <p:spPr bwMode="auto">
          <a:xfrm flipH="1">
            <a:off x="9164412" y="2469940"/>
            <a:ext cx="0" cy="8470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Прямая соединительная линия 16"/>
          <p:cNvCxnSpPr>
            <a:cxnSpLocks noChangeShapeType="1"/>
          </p:cNvCxnSpPr>
          <p:nvPr/>
        </p:nvCxnSpPr>
        <p:spPr bwMode="auto">
          <a:xfrm flipH="1">
            <a:off x="7784615" y="2554641"/>
            <a:ext cx="1376176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7860666" y="2872639"/>
            <a:ext cx="1307367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9164412" y="2872639"/>
            <a:ext cx="0" cy="211751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Прямая соединительная линия 19"/>
          <p:cNvCxnSpPr>
            <a:cxnSpLocks noChangeShapeType="1"/>
          </p:cNvCxnSpPr>
          <p:nvPr/>
        </p:nvCxnSpPr>
        <p:spPr bwMode="auto">
          <a:xfrm>
            <a:off x="9233221" y="3706270"/>
            <a:ext cx="0" cy="254101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Прямая соединительная линия 20"/>
          <p:cNvCxnSpPr>
            <a:cxnSpLocks noChangeShapeType="1"/>
          </p:cNvCxnSpPr>
          <p:nvPr/>
        </p:nvCxnSpPr>
        <p:spPr bwMode="auto">
          <a:xfrm flipH="1">
            <a:off x="8476324" y="3840751"/>
            <a:ext cx="756897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8476324" y="4017582"/>
            <a:ext cx="756897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Прямая соединительная линия 22"/>
          <p:cNvCxnSpPr>
            <a:cxnSpLocks noChangeShapeType="1"/>
          </p:cNvCxnSpPr>
          <p:nvPr/>
        </p:nvCxnSpPr>
        <p:spPr bwMode="auto">
          <a:xfrm>
            <a:off x="9233221" y="4017582"/>
            <a:ext cx="0" cy="325428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Ромб 23"/>
          <p:cNvSpPr>
            <a:spLocks noChangeArrowheads="1"/>
          </p:cNvSpPr>
          <p:nvPr/>
        </p:nvSpPr>
        <p:spPr bwMode="auto">
          <a:xfrm>
            <a:off x="6205634" y="4266482"/>
            <a:ext cx="5986365" cy="1337376"/>
          </a:xfrm>
          <a:prstGeom prst="diamond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>
                <a:effectLst/>
                <a:latin typeface="Times New Roman"/>
                <a:ea typeface="Calibri"/>
              </a:rPr>
              <a:t>Осуществляет инспектирование и сертификацию операторов </a:t>
            </a:r>
          </a:p>
        </p:txBody>
      </p:sp>
      <p:cxnSp>
        <p:nvCxnSpPr>
          <p:cNvPr id="25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9233221" y="5021357"/>
            <a:ext cx="0" cy="169401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Прямая соединительная линия 25"/>
          <p:cNvCxnSpPr>
            <a:cxnSpLocks noChangeShapeType="1"/>
          </p:cNvCxnSpPr>
          <p:nvPr/>
        </p:nvCxnSpPr>
        <p:spPr bwMode="auto">
          <a:xfrm flipH="1" flipV="1">
            <a:off x="2214724" y="5177384"/>
            <a:ext cx="8188247" cy="13374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2696385" y="5190758"/>
            <a:ext cx="0" cy="169401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Прямая соединительная линия 27"/>
          <p:cNvCxnSpPr>
            <a:cxnSpLocks noChangeShapeType="1"/>
          </p:cNvCxnSpPr>
          <p:nvPr/>
        </p:nvCxnSpPr>
        <p:spPr bwMode="auto">
          <a:xfrm>
            <a:off x="6477247" y="5190758"/>
            <a:ext cx="0" cy="169401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Прямая соединительная линия 28"/>
          <p:cNvCxnSpPr>
            <a:cxnSpLocks noChangeShapeType="1"/>
          </p:cNvCxnSpPr>
          <p:nvPr/>
        </p:nvCxnSpPr>
        <p:spPr bwMode="auto">
          <a:xfrm>
            <a:off x="10406592" y="5190758"/>
            <a:ext cx="0" cy="169401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Овал 29"/>
          <p:cNvSpPr>
            <a:spLocks noChangeArrowheads="1"/>
          </p:cNvSpPr>
          <p:nvPr/>
        </p:nvSpPr>
        <p:spPr bwMode="auto">
          <a:xfrm>
            <a:off x="2421150" y="5240538"/>
            <a:ext cx="619279" cy="381152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А</a:t>
            </a:r>
          </a:p>
        </p:txBody>
      </p:sp>
      <p:sp>
        <p:nvSpPr>
          <p:cNvPr id="31" name="Овал 30"/>
          <p:cNvSpPr>
            <a:spLocks noChangeArrowheads="1"/>
          </p:cNvSpPr>
          <p:nvPr/>
        </p:nvSpPr>
        <p:spPr bwMode="auto">
          <a:xfrm>
            <a:off x="6136825" y="5240538"/>
            <a:ext cx="619279" cy="381152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Б</a:t>
            </a:r>
          </a:p>
        </p:txBody>
      </p:sp>
      <p:sp>
        <p:nvSpPr>
          <p:cNvPr id="32" name="Овал 31"/>
          <p:cNvSpPr>
            <a:spLocks noChangeArrowheads="1"/>
          </p:cNvSpPr>
          <p:nvPr/>
        </p:nvSpPr>
        <p:spPr bwMode="auto">
          <a:xfrm>
            <a:off x="10127735" y="5240538"/>
            <a:ext cx="619279" cy="381152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В</a:t>
            </a:r>
          </a:p>
        </p:txBody>
      </p:sp>
      <p:sp>
        <p:nvSpPr>
          <p:cNvPr id="33" name="Ромб 32"/>
          <p:cNvSpPr>
            <a:spLocks noChangeArrowheads="1"/>
          </p:cNvSpPr>
          <p:nvPr/>
        </p:nvSpPr>
        <p:spPr bwMode="auto">
          <a:xfrm>
            <a:off x="-150126" y="1591730"/>
            <a:ext cx="3509249" cy="1566959"/>
          </a:xfrm>
          <a:prstGeom prst="diamond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Times New Roman"/>
                <a:ea typeface="Calibri"/>
              </a:rPr>
              <a:t>Ведение реестра производителей органической продукции </a:t>
            </a:r>
          </a:p>
        </p:txBody>
      </p:sp>
      <p:cxnSp>
        <p:nvCxnSpPr>
          <p:cNvPr id="34" name="Прямая соединительная линия 33"/>
          <p:cNvCxnSpPr>
            <a:cxnSpLocks noChangeShapeType="1"/>
          </p:cNvCxnSpPr>
          <p:nvPr/>
        </p:nvCxnSpPr>
        <p:spPr bwMode="auto">
          <a:xfrm flipH="1">
            <a:off x="2077106" y="1458735"/>
            <a:ext cx="1376176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2077106" y="1458735"/>
            <a:ext cx="0" cy="338802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Прямая соединительная линия 35"/>
          <p:cNvCxnSpPr>
            <a:cxnSpLocks noChangeShapeType="1"/>
          </p:cNvCxnSpPr>
          <p:nvPr/>
        </p:nvCxnSpPr>
        <p:spPr bwMode="auto">
          <a:xfrm>
            <a:off x="2214724" y="3912078"/>
            <a:ext cx="0" cy="1876785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Ромб 36" descr="Светлый диагональный 2"/>
          <p:cNvSpPr>
            <a:spLocks noChangeArrowheads="1"/>
          </p:cNvSpPr>
          <p:nvPr/>
        </p:nvSpPr>
        <p:spPr bwMode="auto">
          <a:xfrm>
            <a:off x="288077" y="2866695"/>
            <a:ext cx="3784484" cy="1524609"/>
          </a:xfrm>
          <a:prstGeom prst="diamond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Times New Roman"/>
                <a:ea typeface="Calibri"/>
              </a:rPr>
              <a:t>Осуществляет  плановое и выборочное инспектирование </a:t>
            </a:r>
          </a:p>
        </p:txBody>
      </p:sp>
      <p:cxnSp>
        <p:nvCxnSpPr>
          <p:cNvPr id="38" name="Прямая соединительная линия 37"/>
          <p:cNvCxnSpPr>
            <a:cxnSpLocks noChangeShapeType="1"/>
          </p:cNvCxnSpPr>
          <p:nvPr/>
        </p:nvCxnSpPr>
        <p:spPr bwMode="auto">
          <a:xfrm flipH="1">
            <a:off x="2214724" y="2774565"/>
            <a:ext cx="1169750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Прямая соединительная линия 38"/>
          <p:cNvCxnSpPr>
            <a:cxnSpLocks noChangeShapeType="1"/>
          </p:cNvCxnSpPr>
          <p:nvPr/>
        </p:nvCxnSpPr>
        <p:spPr bwMode="auto">
          <a:xfrm>
            <a:off x="2214724" y="2774565"/>
            <a:ext cx="0" cy="211751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5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554795" y="134523"/>
            <a:ext cx="8596668" cy="1320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КОМБИНИРОВАННАЯ СИСТЕМА КОНТРОЛЯ И СЕРТИФИКАЦИИ -Тип 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965785" y="77312"/>
            <a:ext cx="323087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Испания, Люксембург, Мальта, Польша, Словакия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Чехия.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175207" y="1241946"/>
            <a:ext cx="3452698" cy="540918"/>
          </a:xfrm>
          <a:prstGeom prst="rect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Международные институции </a:t>
            </a:r>
          </a:p>
        </p:txBody>
      </p:sp>
      <p:sp>
        <p:nvSpPr>
          <p:cNvPr id="5" name="Ромб 4"/>
          <p:cNvSpPr>
            <a:spLocks noChangeArrowheads="1"/>
          </p:cNvSpPr>
          <p:nvPr/>
        </p:nvSpPr>
        <p:spPr bwMode="auto">
          <a:xfrm>
            <a:off x="6081227" y="1884404"/>
            <a:ext cx="3280063" cy="1893212"/>
          </a:xfrm>
          <a:prstGeom prst="diamond">
            <a:avLst/>
          </a:prstGeom>
          <a:solidFill>
            <a:srgbClr val="FFFFFF"/>
          </a:solidFill>
          <a:ln w="9525">
            <a:solidFill>
              <a:srgbClr val="339966"/>
            </a:solidFill>
            <a:prstDash val="lgDash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Осуществляют аккредитацию </a:t>
            </a:r>
          </a:p>
        </p:txBody>
      </p:sp>
      <p:sp>
        <p:nvSpPr>
          <p:cNvPr id="6" name="Блок-схема: несколько документов 5"/>
          <p:cNvSpPr>
            <a:spLocks noChangeArrowheads="1"/>
          </p:cNvSpPr>
          <p:nvPr/>
        </p:nvSpPr>
        <p:spPr bwMode="auto">
          <a:xfrm>
            <a:off x="2804042" y="3633371"/>
            <a:ext cx="4100079" cy="1878977"/>
          </a:xfrm>
          <a:prstGeom prst="flowChartMultidocument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Частный контролирующий орган</a:t>
            </a:r>
          </a:p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(сертификационная компания)</a:t>
            </a:r>
          </a:p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1, 2, 3, …… </a:t>
            </a:r>
            <a:r>
              <a:rPr lang="en-US">
                <a:effectLst/>
                <a:latin typeface="Times New Roman"/>
                <a:ea typeface="Calibri"/>
              </a:rPr>
              <a:t>n</a:t>
            </a:r>
            <a:endParaRPr lang="ru-RU">
              <a:effectLst/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 </a:t>
            </a:r>
          </a:p>
        </p:txBody>
      </p:sp>
      <p:sp>
        <p:nvSpPr>
          <p:cNvPr id="7" name="Блок-схема: несколько документов 6"/>
          <p:cNvSpPr>
            <a:spLocks noChangeArrowheads="1"/>
          </p:cNvSpPr>
          <p:nvPr/>
        </p:nvSpPr>
        <p:spPr bwMode="auto">
          <a:xfrm>
            <a:off x="669124" y="5505706"/>
            <a:ext cx="2842721" cy="1298202"/>
          </a:xfrm>
          <a:prstGeom prst="flowChartMultidocument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Производители</a:t>
            </a:r>
          </a:p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1, 2, 3, …… </a:t>
            </a:r>
            <a:r>
              <a:rPr lang="en-US">
                <a:effectLst/>
                <a:latin typeface="Times New Roman"/>
                <a:ea typeface="Calibri"/>
              </a:rPr>
              <a:t>n</a:t>
            </a:r>
            <a:endParaRPr lang="ru-RU">
              <a:effectLst/>
              <a:latin typeface="Times New Roman"/>
              <a:ea typeface="Calibri"/>
            </a:endParaRPr>
          </a:p>
        </p:txBody>
      </p:sp>
      <p:sp>
        <p:nvSpPr>
          <p:cNvPr id="8" name="Блок-схема: несколько документов 7"/>
          <p:cNvSpPr>
            <a:spLocks noChangeArrowheads="1"/>
          </p:cNvSpPr>
          <p:nvPr/>
        </p:nvSpPr>
        <p:spPr bwMode="auto">
          <a:xfrm>
            <a:off x="3675848" y="5505706"/>
            <a:ext cx="3061392" cy="1352294"/>
          </a:xfrm>
          <a:prstGeom prst="flowChartMultidocument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Перерабатывающие предприятия</a:t>
            </a:r>
          </a:p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1, 2, 3, …… </a:t>
            </a:r>
            <a:r>
              <a:rPr lang="en-US">
                <a:effectLst/>
                <a:latin typeface="Times New Roman"/>
                <a:ea typeface="Calibri"/>
              </a:rPr>
              <a:t>n</a:t>
            </a:r>
            <a:endParaRPr lang="ru-RU">
              <a:effectLst/>
              <a:latin typeface="Times New Roman"/>
              <a:ea typeface="Calibri"/>
            </a:endParaRPr>
          </a:p>
        </p:txBody>
      </p:sp>
      <p:sp>
        <p:nvSpPr>
          <p:cNvPr id="9" name="Блок-схема: несколько документов 8"/>
          <p:cNvSpPr>
            <a:spLocks noChangeArrowheads="1"/>
          </p:cNvSpPr>
          <p:nvPr/>
        </p:nvSpPr>
        <p:spPr bwMode="auto">
          <a:xfrm>
            <a:off x="6791907" y="5505706"/>
            <a:ext cx="2733386" cy="1190019"/>
          </a:xfrm>
          <a:prstGeom prst="flowChartMultidocument">
            <a:avLst/>
          </a:pr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Трейдеры</a:t>
            </a:r>
          </a:p>
          <a:p>
            <a:pPr algn="ctr"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1, 2, 3, …… </a:t>
            </a:r>
            <a:r>
              <a:rPr lang="en-US">
                <a:effectLst/>
                <a:latin typeface="Times New Roman"/>
                <a:ea typeface="Calibri"/>
              </a:rPr>
              <a:t>n</a:t>
            </a:r>
            <a:endParaRPr lang="ru-RU">
              <a:effectLst/>
              <a:latin typeface="Times New Roman"/>
              <a:ea typeface="Calibri"/>
            </a:endParaRPr>
          </a:p>
        </p:txBody>
      </p:sp>
      <p:cxnSp>
        <p:nvCxnSpPr>
          <p:cNvPr id="10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6627904" y="1604456"/>
            <a:ext cx="1093354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7721259" y="1604456"/>
            <a:ext cx="0" cy="432734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единительная линия 11"/>
          <p:cNvCxnSpPr>
            <a:cxnSpLocks noChangeShapeType="1"/>
          </p:cNvCxnSpPr>
          <p:nvPr/>
        </p:nvCxnSpPr>
        <p:spPr bwMode="auto">
          <a:xfrm flipH="1">
            <a:off x="7721259" y="3167423"/>
            <a:ext cx="0" cy="595009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Прямая соединительная линия 12"/>
          <p:cNvCxnSpPr>
            <a:cxnSpLocks noChangeShapeType="1"/>
          </p:cNvCxnSpPr>
          <p:nvPr/>
        </p:nvCxnSpPr>
        <p:spPr bwMode="auto">
          <a:xfrm flipH="1">
            <a:off x="6849452" y="3609647"/>
            <a:ext cx="871806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6846575" y="3717831"/>
            <a:ext cx="874683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7721259" y="3717831"/>
            <a:ext cx="0" cy="324551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7775926" y="4955298"/>
            <a:ext cx="0" cy="162275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Прямая соединительная линия 16"/>
          <p:cNvCxnSpPr>
            <a:cxnSpLocks noChangeShapeType="1"/>
          </p:cNvCxnSpPr>
          <p:nvPr/>
        </p:nvCxnSpPr>
        <p:spPr bwMode="auto">
          <a:xfrm flipH="1">
            <a:off x="2199820" y="5117574"/>
            <a:ext cx="6122784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2199820" y="5117574"/>
            <a:ext cx="0" cy="162275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Прямая соединительная линия 18"/>
          <p:cNvCxnSpPr>
            <a:cxnSpLocks noChangeShapeType="1"/>
          </p:cNvCxnSpPr>
          <p:nvPr/>
        </p:nvCxnSpPr>
        <p:spPr bwMode="auto">
          <a:xfrm flipH="1">
            <a:off x="5203667" y="5117574"/>
            <a:ext cx="2877" cy="162275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Прямая соединительная линия 19"/>
          <p:cNvCxnSpPr>
            <a:cxnSpLocks noChangeShapeType="1"/>
          </p:cNvCxnSpPr>
          <p:nvPr/>
        </p:nvCxnSpPr>
        <p:spPr bwMode="auto">
          <a:xfrm>
            <a:off x="8322603" y="5117574"/>
            <a:ext cx="2877" cy="162275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Овал 20"/>
          <p:cNvSpPr>
            <a:spLocks noChangeArrowheads="1"/>
          </p:cNvSpPr>
          <p:nvPr/>
        </p:nvSpPr>
        <p:spPr bwMode="auto">
          <a:xfrm>
            <a:off x="1981149" y="5279849"/>
            <a:ext cx="492009" cy="486826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А</a:t>
            </a:r>
          </a:p>
        </p:txBody>
      </p:sp>
      <p:sp>
        <p:nvSpPr>
          <p:cNvPr id="22" name="Овал 21"/>
          <p:cNvSpPr>
            <a:spLocks noChangeArrowheads="1"/>
          </p:cNvSpPr>
          <p:nvPr/>
        </p:nvSpPr>
        <p:spPr bwMode="auto">
          <a:xfrm>
            <a:off x="4933205" y="5279849"/>
            <a:ext cx="492009" cy="486826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Б</a:t>
            </a:r>
          </a:p>
        </p:txBody>
      </p:sp>
      <p:sp>
        <p:nvSpPr>
          <p:cNvPr id="23" name="Овал 22"/>
          <p:cNvSpPr>
            <a:spLocks noChangeArrowheads="1"/>
          </p:cNvSpPr>
          <p:nvPr/>
        </p:nvSpPr>
        <p:spPr bwMode="auto">
          <a:xfrm>
            <a:off x="8103933" y="5279849"/>
            <a:ext cx="492009" cy="486826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В</a:t>
            </a:r>
          </a:p>
        </p:txBody>
      </p:sp>
      <p:cxnSp>
        <p:nvCxnSpPr>
          <p:cNvPr id="24" name="Прямая соединительная линия 23"/>
          <p:cNvCxnSpPr>
            <a:cxnSpLocks noChangeShapeType="1"/>
          </p:cNvCxnSpPr>
          <p:nvPr/>
        </p:nvCxnSpPr>
        <p:spPr bwMode="auto">
          <a:xfrm flipH="1">
            <a:off x="2090484" y="1550364"/>
            <a:ext cx="1093354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2090484" y="1550364"/>
            <a:ext cx="0" cy="2380038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Прямая соединительная линия 25"/>
          <p:cNvCxnSpPr>
            <a:cxnSpLocks noChangeShapeType="1"/>
          </p:cNvCxnSpPr>
          <p:nvPr/>
        </p:nvCxnSpPr>
        <p:spPr bwMode="auto">
          <a:xfrm>
            <a:off x="2090484" y="1983098"/>
            <a:ext cx="0" cy="162275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2090484" y="3609647"/>
            <a:ext cx="656013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3730516" y="1938498"/>
            <a:ext cx="2350712" cy="13912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Calibri"/>
              </a:rPr>
              <a:t>Способствуют созданию </a:t>
            </a:r>
            <a:r>
              <a:rPr lang="ru-RU" dirty="0" err="1">
                <a:effectLst/>
                <a:latin typeface="Times New Roman"/>
                <a:ea typeface="Calibri"/>
              </a:rPr>
              <a:t>сертификационногооргана</a:t>
            </a:r>
            <a:r>
              <a:rPr lang="ru-RU" dirty="0">
                <a:effectLst/>
                <a:latin typeface="Times New Roman"/>
                <a:ea typeface="Calibri"/>
              </a:rPr>
              <a:t> на территории другой страны</a:t>
            </a:r>
          </a:p>
        </p:txBody>
      </p:sp>
      <p:cxnSp>
        <p:nvCxnSpPr>
          <p:cNvPr id="29" name="Прямая соединительная линия 28"/>
          <p:cNvCxnSpPr>
            <a:cxnSpLocks noChangeShapeType="1"/>
          </p:cNvCxnSpPr>
          <p:nvPr/>
        </p:nvCxnSpPr>
        <p:spPr bwMode="auto">
          <a:xfrm>
            <a:off x="4769202" y="1820822"/>
            <a:ext cx="0" cy="216367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Прямая соединительная линия 29"/>
          <p:cNvCxnSpPr>
            <a:cxnSpLocks noChangeShapeType="1"/>
          </p:cNvCxnSpPr>
          <p:nvPr/>
        </p:nvCxnSpPr>
        <p:spPr bwMode="auto">
          <a:xfrm>
            <a:off x="4987873" y="1874915"/>
            <a:ext cx="0" cy="216367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Прямая соединительная линия 30"/>
          <p:cNvCxnSpPr>
            <a:cxnSpLocks noChangeShapeType="1"/>
          </p:cNvCxnSpPr>
          <p:nvPr/>
        </p:nvCxnSpPr>
        <p:spPr bwMode="auto">
          <a:xfrm>
            <a:off x="4875660" y="3291739"/>
            <a:ext cx="0" cy="216367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Прямая соединительная линия 31"/>
          <p:cNvCxnSpPr>
            <a:cxnSpLocks noChangeShapeType="1"/>
          </p:cNvCxnSpPr>
          <p:nvPr/>
        </p:nvCxnSpPr>
        <p:spPr bwMode="auto">
          <a:xfrm>
            <a:off x="4987873" y="2886526"/>
            <a:ext cx="0" cy="216367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Ромб 32"/>
          <p:cNvSpPr>
            <a:spLocks noChangeArrowheads="1"/>
          </p:cNvSpPr>
          <p:nvPr/>
        </p:nvSpPr>
        <p:spPr bwMode="auto">
          <a:xfrm>
            <a:off x="395785" y="1992588"/>
            <a:ext cx="3389398" cy="1947304"/>
          </a:xfrm>
          <a:prstGeom prst="diamond">
            <a:avLst/>
          </a:prstGeom>
          <a:solidFill>
            <a:srgbClr val="FFFFFF"/>
          </a:solidFill>
          <a:ln w="9525">
            <a:solidFill>
              <a:srgbClr val="339966"/>
            </a:solidFill>
            <a:prstDash val="lgDash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Times New Roman"/>
                <a:ea typeface="Calibri"/>
              </a:rPr>
              <a:t>Делегируют осуществление инспектирования и сертификации</a:t>
            </a:r>
          </a:p>
          <a:p>
            <a:pPr>
              <a:spcAft>
                <a:spcPts val="0"/>
              </a:spcAft>
            </a:pPr>
            <a:r>
              <a:rPr lang="ru-RU" sz="1600" dirty="0">
                <a:effectLst/>
                <a:latin typeface="Times New Roman"/>
                <a:ea typeface="Calibri"/>
              </a:rPr>
              <a:t> </a:t>
            </a:r>
          </a:p>
        </p:txBody>
      </p:sp>
      <p:cxnSp>
        <p:nvCxnSpPr>
          <p:cNvPr id="34" name="Прямая соединительная линия 33"/>
          <p:cNvCxnSpPr>
            <a:cxnSpLocks noChangeShapeType="1"/>
          </p:cNvCxnSpPr>
          <p:nvPr/>
        </p:nvCxnSpPr>
        <p:spPr bwMode="auto">
          <a:xfrm flipV="1">
            <a:off x="2046163" y="4299548"/>
            <a:ext cx="0" cy="432734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Ромб 34" descr="Светлый диагональный 2"/>
          <p:cNvSpPr>
            <a:spLocks noChangeArrowheads="1"/>
          </p:cNvSpPr>
          <p:nvPr/>
        </p:nvSpPr>
        <p:spPr bwMode="auto">
          <a:xfrm>
            <a:off x="5370547" y="3889596"/>
            <a:ext cx="4756091" cy="1785028"/>
          </a:xfrm>
          <a:prstGeom prst="diamond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5000"/>
              </a:lnSpc>
              <a:spcAft>
                <a:spcPts val="0"/>
              </a:spcAft>
            </a:pPr>
            <a:r>
              <a:rPr lang="ru-RU">
                <a:effectLst/>
                <a:latin typeface="Times New Roman"/>
                <a:ea typeface="Calibri"/>
              </a:rPr>
              <a:t>Осуществляет инспектирование и сертификацию органических операторов 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554795" y="134523"/>
            <a:ext cx="8596668" cy="1320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ЧАСТНАЯ СИСТЕМА КОНТРОЛЯ И СЕРТИФИКАЦИИ БЕЗ ПРИЗНАКОВ НАЦИОНАЛЬНОГО РЕГУЛИРОВАНИЯ -Тип Г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>
          <a:xfrm>
            <a:off x="1919288" y="115888"/>
            <a:ext cx="8229600" cy="711200"/>
          </a:xfrm>
        </p:spPr>
        <p:txBody>
          <a:bodyPr/>
          <a:lstStyle/>
          <a:p>
            <a:r>
              <a:rPr lang="ru-RU" altLang="ru-RU" sz="2400" b="1"/>
              <a:t>Органическая инспекция</a:t>
            </a:r>
            <a:endParaRPr lang="ru-RU" altLang="ru-RU" sz="24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988" y="827088"/>
            <a:ext cx="11020496" cy="4525963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2000" dirty="0"/>
              <a:t>Инспекция – это выездная плановая проверка предприятия  на соответствие его деятельности (всех звеньев производства, переработки, транспортировки и продажи) с требованиями стандартов органического производства. Она включает в себя осмотр самого производства, проверку документов, опрос, отбор образцов, проверку несоответствий предварительной инспекции, заполнение инспекционных документов.</a:t>
            </a:r>
          </a:p>
          <a:p>
            <a:pPr marL="0" indent="0" algn="just">
              <a:buNone/>
              <a:defRPr/>
            </a:pPr>
            <a:r>
              <a:rPr lang="ru-RU" sz="2000" b="1" dirty="0"/>
              <a:t>Виды инспекций: </a:t>
            </a:r>
          </a:p>
          <a:p>
            <a:pPr marL="0" indent="0">
              <a:buNone/>
              <a:defRPr/>
            </a:pPr>
            <a:r>
              <a:rPr lang="ru-RU" sz="2000" dirty="0"/>
              <a:t>1. Первичная инспекция.</a:t>
            </a:r>
          </a:p>
          <a:p>
            <a:pPr marL="0" indent="0">
              <a:buNone/>
              <a:defRPr/>
            </a:pPr>
            <a:r>
              <a:rPr lang="ru-RU" sz="2000" dirty="0"/>
              <a:t>2. Регулярная инспекция: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dirty="0"/>
              <a:t>объявленная инспекция,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dirty="0"/>
              <a:t>необъявленная инспекция,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dirty="0"/>
              <a:t>инспекция с краткосрочным</a:t>
            </a:r>
          </a:p>
          <a:p>
            <a:pPr marL="0" indent="0">
              <a:buNone/>
              <a:defRPr/>
            </a:pPr>
            <a:r>
              <a:rPr lang="ru-RU" sz="2000" dirty="0"/>
              <a:t>предварительным извещением.</a:t>
            </a:r>
          </a:p>
          <a:p>
            <a:pPr marL="0" indent="0">
              <a:buNone/>
              <a:defRPr/>
            </a:pPr>
            <a:r>
              <a:rPr lang="ru-RU" sz="2000" dirty="0"/>
              <a:t>3.  Экстренная инспекция.</a:t>
            </a:r>
          </a:p>
          <a:p>
            <a:pPr marL="0" indent="0" algn="just">
              <a:buNone/>
              <a:defRPr/>
            </a:pPr>
            <a:endParaRPr lang="ru-RU" sz="2000" dirty="0"/>
          </a:p>
          <a:p>
            <a:pPr algn="just">
              <a:buFont typeface="Arial" charset="0"/>
              <a:buChar char="•"/>
              <a:defRPr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137551"/>
              </p:ext>
            </p:extLst>
          </p:nvPr>
        </p:nvGraphicFramePr>
        <p:xfrm>
          <a:off x="5707197" y="2499520"/>
          <a:ext cx="5780881" cy="35647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2647"/>
                <a:gridCol w="3568234"/>
              </a:tblGrid>
              <a:tr h="86626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Риск на предприятии</a:t>
                      </a:r>
                      <a:endParaRPr lang="ru-RU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5" marR="44445" marT="9523" marB="0" anchor="ctr"/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Количество инспекций</a:t>
                      </a:r>
                      <a:endParaRPr lang="ru-RU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5" marR="44445" marT="9523" marB="0" anchor="ctr"/>
                </a:tc>
              </a:tr>
              <a:tr h="92196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Низкий риск</a:t>
                      </a:r>
                      <a:endParaRPr lang="ru-RU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5" marR="44445" marT="9523" marB="0" anchor="ctr"/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Минимум 2 инспекции</a:t>
                      </a:r>
                      <a:r>
                        <a:rPr lang="en-US" sz="1800" b="1">
                          <a:effectLst/>
                        </a:rPr>
                        <a:t>/</a:t>
                      </a:r>
                      <a:r>
                        <a:rPr lang="ru-RU" sz="1800" b="1">
                          <a:effectLst/>
                        </a:rPr>
                        <a:t>год</a:t>
                      </a:r>
                      <a:endParaRPr lang="ru-RU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5" marR="44445" marT="9523" marB="0" anchor="ctr"/>
                </a:tc>
              </a:tr>
              <a:tr h="788579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Средний риск</a:t>
                      </a:r>
                      <a:endParaRPr lang="ru-RU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5" marR="44445" marT="9523" marB="0" anchor="ctr"/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Минимум 3 инспекции</a:t>
                      </a:r>
                      <a:r>
                        <a:rPr lang="en-US" sz="1800" b="1" dirty="0">
                          <a:effectLst/>
                        </a:rPr>
                        <a:t>/</a:t>
                      </a:r>
                      <a:r>
                        <a:rPr lang="ru-RU" sz="1800" b="1" dirty="0">
                          <a:effectLst/>
                        </a:rPr>
                        <a:t>год</a:t>
                      </a:r>
                      <a:endParaRPr lang="ru-RU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5" marR="44445" marT="9523" marB="0" anchor="ctr"/>
                </a:tc>
              </a:tr>
              <a:tr h="987922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Высокий риск</a:t>
                      </a:r>
                      <a:endParaRPr lang="ru-RU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5" marR="44445" marT="9523" marB="0" anchor="ctr"/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От </a:t>
                      </a:r>
                      <a:r>
                        <a:rPr lang="en-US" sz="1800" b="1" dirty="0">
                          <a:effectLst/>
                        </a:rPr>
                        <a:t> 3 </a:t>
                      </a:r>
                      <a:r>
                        <a:rPr lang="ru-RU" sz="1800" b="1" dirty="0">
                          <a:effectLst/>
                        </a:rPr>
                        <a:t>инспекций</a:t>
                      </a:r>
                      <a:r>
                        <a:rPr lang="en-US" sz="1800" b="1" dirty="0">
                          <a:effectLst/>
                        </a:rPr>
                        <a:t>/</a:t>
                      </a:r>
                      <a:r>
                        <a:rPr lang="ru-RU" sz="1800" b="1" dirty="0">
                          <a:effectLst/>
                        </a:rPr>
                        <a:t>год</a:t>
                      </a:r>
                      <a:endParaRPr lang="ru-RU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5" marR="44445" marT="952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9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>
          <a:xfrm>
            <a:off x="2176463" y="36512"/>
            <a:ext cx="8229600" cy="739776"/>
          </a:xfrm>
        </p:spPr>
        <p:txBody>
          <a:bodyPr/>
          <a:lstStyle/>
          <a:p>
            <a:r>
              <a:rPr lang="ru-RU" altLang="ru-RU" sz="2400" b="1" dirty="0"/>
              <a:t>Этапы проведения инспекции</a:t>
            </a:r>
            <a:endParaRPr lang="ru-RU" altLang="ru-RU" sz="2400" dirty="0"/>
          </a:p>
        </p:txBody>
      </p:sp>
      <p:sp>
        <p:nvSpPr>
          <p:cNvPr id="82947" name="Объект 2"/>
          <p:cNvSpPr>
            <a:spLocks noGrp="1"/>
          </p:cNvSpPr>
          <p:nvPr>
            <p:ph idx="1"/>
          </p:nvPr>
        </p:nvSpPr>
        <p:spPr>
          <a:xfrm>
            <a:off x="608772" y="776288"/>
            <a:ext cx="10907971" cy="1296988"/>
          </a:xfrm>
        </p:spPr>
        <p:txBody>
          <a:bodyPr>
            <a:normAutofit/>
          </a:bodyPr>
          <a:lstStyle/>
          <a:p>
            <a:r>
              <a:rPr lang="ru-RU" altLang="ru-RU" sz="2200" dirty="0"/>
              <a:t>Полная проверка соответствия документации предприятия производственной реальности.</a:t>
            </a:r>
          </a:p>
          <a:p>
            <a:r>
              <a:rPr lang="ru-RU" altLang="ru-RU" sz="2200" dirty="0"/>
              <a:t>Проверка путем прямого осмотра оборудования, структур и складов.</a:t>
            </a:r>
          </a:p>
        </p:txBody>
      </p:sp>
      <p:pic>
        <p:nvPicPr>
          <p:cNvPr id="82948" name="Picture 2" descr="http://legalmap.ru/upload/iblock/891/proverk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079" y="2004184"/>
            <a:ext cx="3879664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Объект 2"/>
          <p:cNvSpPr txBox="1">
            <a:spLocks/>
          </p:cNvSpPr>
          <p:nvPr/>
        </p:nvSpPr>
        <p:spPr bwMode="auto">
          <a:xfrm>
            <a:off x="353825" y="2542133"/>
            <a:ext cx="708420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>
            <a:lvl1pPr marL="341313" indent="-341313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Calibri" panose="020F0502020204030204" pitchFamily="34" charset="0"/>
              </a:rPr>
              <a:t>Отбор проб в соответствии с еже-годным Планом отбора проб, составляемым уполномоченным департаментом органа контроля, или вследствие возможных сомнений или подозрений о применении недозволенных веществ (с составлением протокола, который подписывается инспектором и представителем предприятия).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Calibri" panose="020F0502020204030204" pitchFamily="34" charset="0"/>
              </a:rPr>
              <a:t>Анализ документации предприятия.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Calibri" panose="020F0502020204030204" pitchFamily="34" charset="0"/>
              </a:rPr>
              <a:t>Составление протокола инспекции и его обсуждение.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>
          <a:xfrm>
            <a:off x="1919288" y="25401"/>
            <a:ext cx="8229600" cy="784225"/>
          </a:xfrm>
        </p:spPr>
        <p:txBody>
          <a:bodyPr/>
          <a:lstStyle/>
          <a:p>
            <a:r>
              <a:rPr lang="ru-RU" altLang="ru-RU" sz="2400" b="1"/>
              <a:t>Сертификация группы </a:t>
            </a:r>
          </a:p>
        </p:txBody>
      </p:sp>
      <p:pic>
        <p:nvPicPr>
          <p:cNvPr id="86019" name="Picture 2" descr="http://sd-company.su/images/article/art-0018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56" y="3506788"/>
            <a:ext cx="273685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Rectangle 3"/>
          <p:cNvSpPr>
            <a:spLocks noGrp="1"/>
          </p:cNvSpPr>
          <p:nvPr>
            <p:ph idx="1"/>
          </p:nvPr>
        </p:nvSpPr>
        <p:spPr>
          <a:xfrm>
            <a:off x="260351" y="603250"/>
            <a:ext cx="11258359" cy="5183188"/>
          </a:xfrm>
        </p:spPr>
        <p:txBody>
          <a:bodyPr/>
          <a:lstStyle/>
          <a:p>
            <a:pPr algn="just" eaLnBrk="1" hangingPunct="1"/>
            <a:r>
              <a:rPr lang="ru-RU" altLang="ru-RU" sz="2200" dirty="0"/>
              <a:t>Групповая сертификация — сертификация организованной группы мелких производителей со схожими системами ведения сельского хозяйства и производства. </a:t>
            </a:r>
          </a:p>
          <a:p>
            <a:pPr algn="just"/>
            <a:r>
              <a:rPr lang="ru-RU" altLang="ru-RU" sz="2200" dirty="0"/>
              <a:t> При сертификации группы группа сертифицируется как одно целое, при этом производители разделяют расходы на обучение и сертификацию, но при этом разделяется и ответственность. То есть, если будут нарушения хоть одного производителя, то ответственность несут все члены группы. </a:t>
            </a:r>
          </a:p>
          <a:p>
            <a:pPr algn="just"/>
            <a:r>
              <a:rPr lang="ru-RU" altLang="ru-RU" sz="2200" dirty="0"/>
              <a:t>Отдельные члены группы не могут использовать сертификат независимо друг от друга (в качестве отдельных производителей в целях продажи и рекламы).</a:t>
            </a:r>
          </a:p>
          <a:p>
            <a:pPr algn="just" eaLnBrk="1" hangingPunct="1"/>
            <a:endParaRPr lang="ru-RU" altLang="ru-RU" sz="2200" dirty="0"/>
          </a:p>
        </p:txBody>
      </p:sp>
    </p:spTree>
    <p:extLst>
      <p:ext uri="{BB962C8B-B14F-4D97-AF65-F5344CB8AC3E}">
        <p14:creationId xmlns:p14="http://schemas.microsoft.com/office/powerpoint/2010/main" val="34257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don't panic orga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70" y="-22190"/>
            <a:ext cx="6880190" cy="688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5428" y="4633553"/>
            <a:ext cx="3438545" cy="13900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Евгений Климов </a:t>
            </a:r>
          </a:p>
          <a:p>
            <a:pPr marL="0" indent="0" algn="ctr">
              <a:buNone/>
            </a:pPr>
            <a:r>
              <a:rPr lang="ru-RU" sz="2800" b="1" dirty="0" smtClean="0"/>
              <a:t>+7 705 214 15 36</a:t>
            </a:r>
          </a:p>
          <a:p>
            <a:pPr marL="0" indent="0" algn="ctr">
              <a:buNone/>
            </a:pPr>
            <a:r>
              <a:rPr lang="en-US" sz="2800" b="1" dirty="0" smtClean="0"/>
              <a:t>fiec@mail.ru</a:t>
            </a:r>
            <a:endParaRPr lang="ru-RU" sz="2800" b="1" dirty="0" smtClean="0"/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sz="2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79333" y="4315094"/>
            <a:ext cx="6523566" cy="63691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37681" y="2092352"/>
            <a:ext cx="7483303" cy="8313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4" y="3031023"/>
            <a:ext cx="4914286" cy="1390476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37681" y="186365"/>
            <a:ext cx="6822876" cy="20102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ОБЪЕДИНЯЕМ, РАЗВИВАЕМ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ПОДДЕРЖИВАЕМ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ОРГАНИЧЕСКИЕ ДВИЖЕНИЯ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КАЗАХСТАНА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ЦЕНТРАЛЬНОЙ АЗИИ ВО ВСЕХ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ПРОЯВЛЕНИЯХ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6" descr="https://pp.vk.me/c624023/v624023675/160e5/H98hxNY4x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946" y="2209658"/>
            <a:ext cx="223202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79" y="866474"/>
            <a:ext cx="11109201" cy="5072063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2200" dirty="0"/>
              <a:t>Стандарты в органическом сельском хозяйстве — это свод определений, требований, рекомендаций и ограничений в отношении практик и материалов, которые можно использовать при сертифицированном органическом производстве и обработке. </a:t>
            </a:r>
            <a:endParaRPr lang="ru-RU" sz="2200" dirty="0" smtClean="0"/>
          </a:p>
          <a:p>
            <a:pPr marL="0" indent="0">
              <a:buNone/>
              <a:defRPr/>
            </a:pPr>
            <a:r>
              <a:rPr lang="ru-RU" sz="2200" dirty="0" smtClean="0"/>
              <a:t>Органические </a:t>
            </a:r>
            <a:r>
              <a:rPr lang="ru-RU" sz="2200" dirty="0"/>
              <a:t>стандарты разработаны для:</a:t>
            </a:r>
          </a:p>
          <a:p>
            <a:pPr>
              <a:buFont typeface="Arial" charset="0"/>
              <a:buChar char="•"/>
              <a:defRPr/>
            </a:pPr>
            <a:r>
              <a:rPr lang="ru-RU" sz="2200" dirty="0"/>
              <a:t>растениеводства</a:t>
            </a:r>
            <a:r>
              <a:rPr lang="ru-RU" sz="2200" dirty="0" smtClean="0"/>
              <a:t>;  </a:t>
            </a:r>
            <a:endParaRPr lang="ru-RU" sz="2200" dirty="0"/>
          </a:p>
          <a:p>
            <a:pPr>
              <a:buFont typeface="Arial" charset="0"/>
              <a:buChar char="•"/>
              <a:defRPr/>
            </a:pPr>
            <a:r>
              <a:rPr lang="ru-RU" sz="2200" dirty="0"/>
              <a:t>животноводства;</a:t>
            </a:r>
          </a:p>
          <a:p>
            <a:pPr>
              <a:buFont typeface="Arial" charset="0"/>
              <a:buChar char="•"/>
              <a:defRPr/>
            </a:pPr>
            <a:r>
              <a:rPr lang="ru-RU" sz="2200" dirty="0" smtClean="0"/>
              <a:t>удобрений </a:t>
            </a:r>
            <a:r>
              <a:rPr lang="ru-RU" sz="2200" dirty="0"/>
              <a:t>и почвоулучшителей;</a:t>
            </a:r>
          </a:p>
          <a:p>
            <a:pPr>
              <a:buFont typeface="Arial" charset="0"/>
              <a:buChar char="•"/>
              <a:defRPr/>
            </a:pPr>
            <a:r>
              <a:rPr lang="ru-RU" sz="2200" dirty="0"/>
              <a:t>переработки сельхозпродукции;</a:t>
            </a:r>
          </a:p>
          <a:p>
            <a:pPr>
              <a:buFont typeface="Arial" charset="0"/>
              <a:buChar char="•"/>
              <a:defRPr/>
            </a:pPr>
            <a:r>
              <a:rPr lang="ru-RU" sz="2200" dirty="0"/>
              <a:t>сбора дикорастущих растений;</a:t>
            </a:r>
          </a:p>
          <a:p>
            <a:pPr>
              <a:buFont typeface="Arial" charset="0"/>
              <a:buChar char="•"/>
              <a:defRPr/>
            </a:pPr>
            <a:r>
              <a:rPr lang="ru-RU" sz="2200" dirty="0" err="1"/>
              <a:t>аквакультуры</a:t>
            </a:r>
            <a:r>
              <a:rPr lang="ru-RU" sz="2200" dirty="0"/>
              <a:t>;</a:t>
            </a:r>
          </a:p>
          <a:p>
            <a:pPr>
              <a:buFont typeface="Arial" charset="0"/>
              <a:buChar char="•"/>
              <a:defRPr/>
            </a:pPr>
            <a:r>
              <a:rPr lang="ru-RU" sz="2200" dirty="0"/>
              <a:t>уборки урожая, хранения, транспортировки, маркетинга.</a:t>
            </a:r>
          </a:p>
          <a:p>
            <a:pPr>
              <a:buFont typeface="Arial" charset="0"/>
              <a:buChar char="•"/>
              <a:defRPr/>
            </a:pPr>
            <a:endParaRPr lang="ru-RU" sz="2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4880" y="145675"/>
            <a:ext cx="10515600" cy="720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ЧТО ТАКОЕ ОРГАНИЧЕСКИЕ СТАНДАРТЫ?</a:t>
            </a:r>
            <a:endParaRPr lang="ru-RU" altLang="ru-RU" sz="2400" b="1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73642" y="768599"/>
            <a:ext cx="10822329" cy="0"/>
          </a:xfrm>
          <a:prstGeom prst="line">
            <a:avLst/>
          </a:prstGeom>
          <a:ln w="47625" cmpd="thinThick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4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2431081" y="244476"/>
            <a:ext cx="7379016" cy="6461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МЕЖДУНАРОДНЫЕ ОРГАНИЧЕСКИЕ СТАНДАРТЫ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/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673641" y="1052439"/>
            <a:ext cx="9250287" cy="51847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ru-RU" sz="2200" b="1" dirty="0">
                <a:cs typeface="Arial" charset="0"/>
              </a:rPr>
              <a:t>Комиссия «Кодекс </a:t>
            </a:r>
            <a:r>
              <a:rPr lang="ru-RU" sz="2200" b="1" dirty="0" err="1">
                <a:cs typeface="Arial" charset="0"/>
              </a:rPr>
              <a:t>Алиментариус</a:t>
            </a:r>
            <a:r>
              <a:rPr lang="ru-RU" sz="2200" b="1" dirty="0">
                <a:cs typeface="Arial" charset="0"/>
              </a:rPr>
              <a:t>»</a:t>
            </a:r>
            <a:endParaRPr lang="ru-RU" sz="2200" dirty="0"/>
          </a:p>
          <a:p>
            <a:pPr marL="0" indent="0">
              <a:buNone/>
              <a:defRPr/>
            </a:pPr>
            <a:r>
              <a:rPr lang="ru-RU" sz="2200" dirty="0"/>
              <a:t> «Руководящие положения по производству, переработке, маркировке и сбыту органических пищевых продуктов (GL 32-1999)».</a:t>
            </a:r>
            <a:endParaRPr lang="en-US" sz="2200" dirty="0"/>
          </a:p>
          <a:p>
            <a:pPr marL="0" indent="0" algn="ctr">
              <a:buNone/>
              <a:defRPr/>
            </a:pPr>
            <a:r>
              <a:rPr lang="en-US" sz="2200" b="1" dirty="0">
                <a:cs typeface="Arial" charset="0"/>
              </a:rPr>
              <a:t>IFOAM – </a:t>
            </a:r>
            <a:r>
              <a:rPr lang="ru-RU" sz="2200" b="1" dirty="0">
                <a:cs typeface="Arial" charset="0"/>
              </a:rPr>
              <a:t>Международная федерация движений органического сельского хозяйства</a:t>
            </a:r>
            <a:endParaRPr lang="ru-RU" sz="2200" dirty="0"/>
          </a:p>
          <a:p>
            <a:pPr marL="0" indent="0">
              <a:buNone/>
              <a:defRPr/>
            </a:pPr>
            <a:r>
              <a:rPr lang="ru-RU" sz="2200" dirty="0"/>
              <a:t>1. Общие  цели  и  требования  органических  стандартов  (COROS)  –  Единые  требования IFOAM.</a:t>
            </a:r>
          </a:p>
          <a:p>
            <a:pPr marL="0" indent="0">
              <a:buNone/>
              <a:defRPr/>
            </a:pPr>
            <a:r>
              <a:rPr lang="ru-RU" sz="2200" dirty="0"/>
              <a:t>2. Стандарт IFOAM для системы органического производства и переработки. </a:t>
            </a:r>
          </a:p>
          <a:p>
            <a:pPr marL="0" indent="0">
              <a:buNone/>
              <a:defRPr/>
            </a:pPr>
            <a:r>
              <a:rPr lang="ru-RU" sz="2200" dirty="0"/>
              <a:t>3.  Утвержденные IFOAM  требования  аккредитации  для  органов  по  сертификации, контролирующих органическое производство и процессы переработки. </a:t>
            </a:r>
            <a:endParaRPr lang="en-US" sz="2200" dirty="0"/>
          </a:p>
          <a:p>
            <a:pPr marL="0" indent="0">
              <a:buNone/>
              <a:defRPr/>
            </a:pPr>
            <a:endParaRPr lang="ru-RU" sz="2200" dirty="0"/>
          </a:p>
          <a:p>
            <a:pPr marL="0" indent="0" algn="ctr">
              <a:buNone/>
              <a:defRPr/>
            </a:pPr>
            <a:r>
              <a:rPr lang="en-US" sz="2200" b="1" dirty="0">
                <a:cs typeface="Arial" charset="0"/>
              </a:rPr>
              <a:t>ISO</a:t>
            </a:r>
            <a:r>
              <a:rPr lang="ru-RU" sz="2200" b="1" dirty="0">
                <a:cs typeface="Arial" charset="0"/>
              </a:rPr>
              <a:t> 17065 «</a:t>
            </a:r>
            <a:r>
              <a:rPr lang="ru-RU" sz="2200" b="1" dirty="0"/>
              <a:t>Требования к органам по сертификации продукции, процессов и услуг»</a:t>
            </a:r>
            <a:endParaRPr lang="ru-RU" sz="2200" b="1" dirty="0">
              <a:cs typeface="Arial" charset="0"/>
            </a:endParaRPr>
          </a:p>
          <a:p>
            <a:pPr>
              <a:buFontTx/>
              <a:buNone/>
              <a:defRPr/>
            </a:pPr>
            <a:endParaRPr lang="ru-RU" sz="2200" dirty="0">
              <a:cs typeface="Arial" charset="0"/>
            </a:endParaRPr>
          </a:p>
        </p:txBody>
      </p:sp>
      <p:pic>
        <p:nvPicPr>
          <p:cNvPr id="74756" name="Picture 4" descr="codex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097" y="1224461"/>
            <a:ext cx="16256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915" y="2912333"/>
            <a:ext cx="25193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AutoShape 2" descr="Картинки по запросу ISO"/>
          <p:cNvSpPr>
            <a:spLocks noChangeAspect="1" noChangeArrowheads="1"/>
          </p:cNvSpPr>
          <p:nvPr/>
        </p:nvSpPr>
        <p:spPr bwMode="auto">
          <a:xfrm>
            <a:off x="1639888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4759" name="AutoShape 4" descr="Картинки по запросу ISO"/>
          <p:cNvSpPr>
            <a:spLocks noChangeAspect="1" noChangeArrowheads="1"/>
          </p:cNvSpPr>
          <p:nvPr/>
        </p:nvSpPr>
        <p:spPr bwMode="auto">
          <a:xfrm>
            <a:off x="1754188" y="7938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4760" name="Picture 6" descr="https://lh3.googleusercontent.com/-Acfy_Gh4bFA/AAAAAAAAAAI/AAAAAAAABqc/2K3rTSMZX6o/s0-c-k-no-ns/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197" y="4534435"/>
            <a:ext cx="13335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73642" y="768599"/>
            <a:ext cx="10822329" cy="0"/>
          </a:xfrm>
          <a:prstGeom prst="line">
            <a:avLst/>
          </a:prstGeom>
          <a:ln w="47625" cmpd="thinThick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9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5740" y="-258875"/>
            <a:ext cx="5307106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О Кодексе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Алиментариусе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64777"/>
            <a:ext cx="8450324" cy="511791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Комиссия </a:t>
            </a:r>
            <a:r>
              <a:rPr lang="ru-RU" sz="2000" dirty="0"/>
              <a:t>Кодекс </a:t>
            </a:r>
            <a:r>
              <a:rPr lang="ru-RU" sz="2000" dirty="0" err="1" smtClean="0"/>
              <a:t>Алиментариус</a:t>
            </a:r>
            <a:r>
              <a:rPr lang="ru-RU" sz="2000" dirty="0" smtClean="0"/>
              <a:t> создана </a:t>
            </a:r>
            <a:r>
              <a:rPr lang="ru-RU" sz="2000" dirty="0"/>
              <a:t>по решению </a:t>
            </a:r>
            <a:r>
              <a:rPr lang="ru-RU" sz="2000" dirty="0" smtClean="0"/>
              <a:t>ФАО </a:t>
            </a:r>
            <a:r>
              <a:rPr lang="ru-RU" sz="2000" dirty="0"/>
              <a:t>в 1961 году и Всемирной организации здравоохранения (ВОЗ) в 1963 году. </a:t>
            </a:r>
          </a:p>
          <a:p>
            <a:r>
              <a:rPr lang="ru-RU" sz="2000" dirty="0"/>
              <a:t>Кодекс </a:t>
            </a:r>
            <a:r>
              <a:rPr lang="ru-RU" sz="2000" dirty="0" err="1"/>
              <a:t>Алиментариус</a:t>
            </a:r>
            <a:r>
              <a:rPr lang="ru-RU" sz="2000" dirty="0"/>
              <a:t> разрабатывает международные стандарты на пищевые продукты, руководства и инструкции, которые регулируют безопасность и качество пищевых продуктов, поступающих на мировой рынок, а также обеспечивают соблюдение условий «справедливой торговли». </a:t>
            </a:r>
          </a:p>
          <a:p>
            <a:r>
              <a:rPr lang="ru-RU" sz="2000" dirty="0"/>
              <a:t>Стандарты Кодекса рекомендованы для добровольного применения его членами, а также, они служат основой для формирования национальной законодательной политики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В 1999 году Комитет Кодекса по маркировке пищевых продуктов разработал </a:t>
            </a:r>
            <a:r>
              <a:rPr lang="ru-RU" sz="2000" b="1" dirty="0" smtClean="0"/>
              <a:t>«Руководящие положения по производству, переработке, маркировке и сбыту органических продуктов».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58" y="1364777"/>
            <a:ext cx="2584730" cy="383923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73642" y="768599"/>
            <a:ext cx="10822329" cy="0"/>
          </a:xfrm>
          <a:prstGeom prst="line">
            <a:avLst/>
          </a:prstGeom>
          <a:ln w="47625" cmpd="thinThick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1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161" y="-160294"/>
            <a:ext cx="10377955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МЕЖДУНАРОДНАЯ ФЕДЕРАЦИЯ ДВИЖЕНИЙ ОРГАНИЧЕСКОГО СЕЛЬСКОГО ХОЗЯЙСТВА -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IFOAM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160" y="1279707"/>
            <a:ext cx="11547851" cy="4895304"/>
          </a:xfrm>
        </p:spPr>
        <p:txBody>
          <a:bodyPr>
            <a:normAutofit/>
          </a:bodyPr>
          <a:lstStyle/>
          <a:p>
            <a:r>
              <a:rPr lang="ru-RU" sz="2000" dirty="0"/>
              <a:t>Основанная в 1972 году, IFOAM – это международная организация, поддерживающая органическое сельское хозяйство и объединяющая </a:t>
            </a:r>
            <a:r>
              <a:rPr lang="ru-RU" sz="2000" dirty="0" smtClean="0"/>
              <a:t>около 1000 организаций-членов </a:t>
            </a:r>
            <a:r>
              <a:rPr lang="ru-RU" sz="2000" dirty="0"/>
              <a:t>из 120 странах. </a:t>
            </a:r>
            <a:endParaRPr lang="ru-RU" sz="2000" dirty="0" smtClean="0"/>
          </a:p>
          <a:p>
            <a:r>
              <a:rPr lang="ru-RU" sz="2000" dirty="0"/>
              <a:t>В 2014 году был создан региональный орган </a:t>
            </a:r>
            <a:r>
              <a:rPr lang="en-US" sz="2000" dirty="0" smtClean="0"/>
              <a:t>IFOAM</a:t>
            </a:r>
            <a:r>
              <a:rPr lang="ru-RU" sz="2000" dirty="0"/>
              <a:t> </a:t>
            </a:r>
            <a:r>
              <a:rPr lang="en-US" sz="2000" dirty="0" smtClean="0"/>
              <a:t>EURO</a:t>
            </a:r>
            <a:r>
              <a:rPr lang="ru-RU" sz="2000" dirty="0"/>
              <a:t>-</a:t>
            </a:r>
            <a:r>
              <a:rPr lang="en-US" sz="2000" dirty="0"/>
              <a:t>ASIA</a:t>
            </a:r>
            <a:r>
              <a:rPr lang="ru-RU" sz="2000" dirty="0"/>
              <a:t>, который объединяет членов из стран постсоветского пространства. От Казахстана в состав Международного правления входит </a:t>
            </a:r>
            <a:r>
              <a:rPr lang="ru-RU" sz="2000" b="1" dirty="0"/>
              <a:t>Казахстанская федерация движений органического сельского хозяйства – </a:t>
            </a:r>
            <a:r>
              <a:rPr lang="en-US" sz="2000" b="1" dirty="0"/>
              <a:t>KAZFOAM</a:t>
            </a:r>
            <a:r>
              <a:rPr lang="ru-RU" sz="2000" b="1" dirty="0" smtClean="0"/>
              <a:t>.</a:t>
            </a:r>
          </a:p>
          <a:p>
            <a:pPr hangingPunct="0"/>
            <a:r>
              <a:rPr lang="ru-RU" sz="2000" dirty="0"/>
              <a:t>Н</a:t>
            </a:r>
            <a:r>
              <a:rPr lang="ru-RU" sz="2000" dirty="0" smtClean="0"/>
              <a:t>ормативные </a:t>
            </a:r>
            <a:r>
              <a:rPr lang="ru-RU" sz="2000" dirty="0"/>
              <a:t>требования IFOAM рассматриваются как международно-признанные директивы, которыми следует руководствоваться для разработки национальных стандартов и систем </a:t>
            </a:r>
            <a:r>
              <a:rPr lang="ru-RU" sz="2000" dirty="0" smtClean="0"/>
              <a:t>контроля :</a:t>
            </a:r>
          </a:p>
          <a:p>
            <a:pPr hangingPunct="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en-US" sz="2000" b="1" dirty="0"/>
              <a:t>IFOAM</a:t>
            </a:r>
            <a:r>
              <a:rPr lang="ru-RU" sz="2000" b="1" dirty="0"/>
              <a:t> СТАНДАРТ ДЛЯ СИСТЕМЫ ОРГАНИЧЕСКОГО </a:t>
            </a:r>
            <a:r>
              <a:rPr lang="ru-RU" sz="2000" b="1" dirty="0" smtClean="0"/>
              <a:t>ПРОИЗВОДСТВА</a:t>
            </a:r>
            <a:r>
              <a:rPr lang="ru-RU" sz="2000" dirty="0"/>
              <a:t> </a:t>
            </a:r>
            <a:r>
              <a:rPr lang="ru-RU" sz="2000" b="1" dirty="0" smtClean="0"/>
              <a:t>И </a:t>
            </a:r>
            <a:r>
              <a:rPr lang="ru-RU" sz="2000" b="1" dirty="0"/>
              <a:t>ПЕРЕРАБОТКИ</a:t>
            </a:r>
            <a:r>
              <a:rPr lang="ru-RU" sz="2000" dirty="0"/>
              <a:t> </a:t>
            </a:r>
            <a:r>
              <a:rPr lang="ru-RU" sz="2000" b="1" dirty="0"/>
              <a:t> </a:t>
            </a:r>
            <a:endParaRPr lang="ru-RU" sz="2000" b="1" dirty="0" smtClean="0"/>
          </a:p>
          <a:p>
            <a:pPr hangingPunct="0">
              <a:buFont typeface="Arial" pitchFamily="34" charset="0"/>
              <a:buChar char="•"/>
            </a:pPr>
            <a:r>
              <a:rPr lang="ru-RU" sz="2000" b="1" dirty="0"/>
              <a:t>IFOAM-ТРЕБОВАНИЯ ПО АККРЕДИАЦИИ ДЛЯ ОРГАНОВ, СЕРТИФИЦИРУЮЩИХ СИСТЕМЫ ОРГАНИЧЕСКОГО ПРОИЗВОДСТВА И ПЕРЕРАБОТКИ</a:t>
            </a:r>
            <a:endParaRPr lang="ru-RU" sz="2000" dirty="0"/>
          </a:p>
          <a:p>
            <a:pPr hangingPunct="0">
              <a:buFont typeface="Arial" pitchFamily="34" charset="0"/>
              <a:buChar char="•"/>
            </a:pPr>
            <a:r>
              <a:rPr lang="ru-RU" sz="2000" dirty="0" smtClean="0"/>
              <a:t>И др.</a:t>
            </a:r>
            <a:endParaRPr lang="ru-RU" sz="2000" dirty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29206" y="997199"/>
            <a:ext cx="10822329" cy="0"/>
          </a:xfrm>
          <a:prstGeom prst="line">
            <a:avLst/>
          </a:prstGeom>
          <a:ln w="47625" cmpd="thinThick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72" y="3906091"/>
            <a:ext cx="31337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ъект 2"/>
          <p:cNvSpPr>
            <a:spLocks noGrp="1"/>
          </p:cNvSpPr>
          <p:nvPr>
            <p:ph idx="1"/>
          </p:nvPr>
        </p:nvSpPr>
        <p:spPr>
          <a:xfrm>
            <a:off x="336177" y="693644"/>
            <a:ext cx="11483787" cy="3881438"/>
          </a:xfrm>
        </p:spPr>
        <p:txBody>
          <a:bodyPr/>
          <a:lstStyle/>
          <a:p>
            <a:pPr algn="just"/>
            <a:r>
              <a:rPr lang="ru-RU" altLang="ru-RU" sz="2200" dirty="0"/>
              <a:t>Региональные стандарты помогают достичь эквивалентности, что может способствовать развитию торговли. Эти стандарты могут быть разработаны и утверждены через наднациональные государственно-частные рабочие группы, как, к примеру, в случае с Восточноафриканским стандартом органических продуктов (EAOPS), который был разработан общественными и частными организациями из стран Уганда, Танзания, Кения, Бурунди и Руанда.</a:t>
            </a:r>
            <a:endParaRPr lang="en-US" altLang="ru-RU" sz="2200" dirty="0"/>
          </a:p>
          <a:p>
            <a:pPr algn="just"/>
            <a:endParaRPr lang="ru-RU" altLang="ru-RU" sz="2200" dirty="0"/>
          </a:p>
          <a:p>
            <a:pPr algn="just"/>
            <a:endParaRPr lang="ru-RU" altLang="ru-RU" sz="2200" dirty="0"/>
          </a:p>
        </p:txBody>
      </p:sp>
      <p:pic>
        <p:nvPicPr>
          <p:cNvPr id="75780" name="Picture 10" descr="http://agreenliving.org/wp-content/uploads/2010/02/7d5a91af98euro-leaf-eu-organic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444" y="2748554"/>
            <a:ext cx="3299354" cy="218651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xtLst/>
        </p:spPr>
      </p:pic>
      <p:sp>
        <p:nvSpPr>
          <p:cNvPr id="75781" name="Title 1"/>
          <p:cNvSpPr>
            <a:spLocks noGrp="1"/>
          </p:cNvSpPr>
          <p:nvPr>
            <p:ph type="title"/>
          </p:nvPr>
        </p:nvSpPr>
        <p:spPr>
          <a:xfrm>
            <a:off x="8340444" y="5470247"/>
            <a:ext cx="2797175" cy="4730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b="1" dirty="0"/>
              <a:t>С июня 2010 года в странах ЕС</a:t>
            </a:r>
          </a:p>
        </p:txBody>
      </p:sp>
      <p:sp>
        <p:nvSpPr>
          <p:cNvPr id="75782" name="Объект 2"/>
          <p:cNvSpPr txBox="1">
            <a:spLocks/>
          </p:cNvSpPr>
          <p:nvPr/>
        </p:nvSpPr>
        <p:spPr bwMode="auto">
          <a:xfrm>
            <a:off x="161365" y="2634363"/>
            <a:ext cx="7799294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>
            <a:lvl1pPr marL="341313" indent="-341313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200" dirty="0">
                <a:latin typeface="Calibri" panose="020F0502020204030204" pitchFamily="34" charset="0"/>
              </a:rPr>
              <a:t>В случае со стандартом Европейского Союза страны могут договориться о включении таких элементов в региональные стандарты, как общий логотип, согласованные процедуры регистрации органических продуктов и производителей. Например, нормы Европейского Союза, нормы Центральной Америки, Азии и Восточной Африки содержат раздел, посвященный органической маркировке.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20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200" dirty="0">
              <a:latin typeface="Calibri" panose="020F050202020403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66904" y="499658"/>
            <a:ext cx="10822329" cy="0"/>
          </a:xfrm>
          <a:prstGeom prst="line">
            <a:avLst/>
          </a:prstGeom>
          <a:ln w="47625" cmpd="thinThick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6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643" y="365125"/>
            <a:ext cx="1082232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МЕЖГОСУДАРСТВЕННЫЙ СТАНДАРТ ГОСТ 33980-2016 «ПРОДУКЦИЯ ОРГАНИЧЕСКОГО ПРОИЗВОДСТВА. ПРАВИЛА ПРОИЗВОДСТВА, ПЕРЕРАБОТКИ, МАРКИРОВКИ И РЕАЛИЗАЦИИ»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73642" y="1346823"/>
            <a:ext cx="10822329" cy="0"/>
          </a:xfrm>
          <a:prstGeom prst="line">
            <a:avLst/>
          </a:prstGeom>
          <a:ln w="47625" cmpd="thinThick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006" y="1570131"/>
            <a:ext cx="8303547" cy="435133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Общие правила органического производства;</a:t>
            </a:r>
          </a:p>
          <a:p>
            <a:pPr lvl="0"/>
            <a:r>
              <a:rPr lang="ru-RU" dirty="0"/>
              <a:t>Правила перехода к органическому производству;</a:t>
            </a:r>
          </a:p>
          <a:p>
            <a:pPr lvl="0"/>
            <a:r>
              <a:rPr lang="ru-RU" dirty="0"/>
              <a:t>Правила ведения органического растениеводства;</a:t>
            </a:r>
          </a:p>
          <a:p>
            <a:pPr lvl="0"/>
            <a:r>
              <a:rPr lang="ru-RU" dirty="0"/>
              <a:t>Правила ведения органического животноводства;</a:t>
            </a:r>
          </a:p>
          <a:p>
            <a:pPr lvl="0"/>
            <a:r>
              <a:rPr lang="ru-RU" dirty="0"/>
              <a:t>Правила ведения органического пчеловодства;</a:t>
            </a:r>
          </a:p>
          <a:p>
            <a:pPr lvl="0"/>
            <a:r>
              <a:rPr lang="ru-RU" dirty="0" err="1" smtClean="0"/>
              <a:t>аквакультуры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Правила производства органических пищевых продуктов и кормов;</a:t>
            </a:r>
          </a:p>
          <a:p>
            <a:pPr lvl="0"/>
            <a:r>
              <a:rPr lang="ru-RU" dirty="0"/>
              <a:t>Правила сбора, упаковки, транспортирования и </a:t>
            </a:r>
            <a:r>
              <a:rPr lang="ru-RU" dirty="0" smtClean="0"/>
              <a:t>хранения;</a:t>
            </a:r>
            <a:endParaRPr lang="ru-RU" dirty="0"/>
          </a:p>
          <a:p>
            <a:pPr lvl="0"/>
            <a:r>
              <a:rPr lang="ru-RU" dirty="0"/>
              <a:t>Правила маркировки продукции органического производства;</a:t>
            </a:r>
          </a:p>
          <a:p>
            <a:pPr lvl="0"/>
            <a:r>
              <a:rPr lang="ru-RU" dirty="0"/>
              <a:t>Подтверждение соответствия производства органической продукции;</a:t>
            </a:r>
          </a:p>
          <a:p>
            <a:pPr lvl="0"/>
            <a:r>
              <a:rPr lang="ru-RU" dirty="0"/>
              <a:t>Требования к обращению импортных продуктов;</a:t>
            </a:r>
          </a:p>
          <a:p>
            <a:pPr lvl="0"/>
            <a:r>
              <a:rPr lang="ru-RU" dirty="0"/>
              <a:t>Исключения из правил производства органической продукции.</a:t>
            </a:r>
          </a:p>
          <a:p>
            <a:endParaRPr lang="ru-RU" dirty="0"/>
          </a:p>
        </p:txBody>
      </p:sp>
      <p:pic>
        <p:nvPicPr>
          <p:cNvPr id="4098" name="Picture 2" descr="53-е заседание Межгосударственного совета по стандартизации, метрологии и сертификации  государств-участников С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741" y="1570131"/>
            <a:ext cx="3115235" cy="315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44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91319" y="2151529"/>
            <a:ext cx="7475210" cy="2838450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ea typeface="+mj-ea"/>
                <a:cs typeface="+mj-cs"/>
              </a:rPr>
              <a:t>ЧАСТНЫЕ ДОБРОВОЛЬНЫЕ СТАНДАРТЫ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  <a:ea typeface="+mj-ea"/>
              <a:cs typeface="+mj-cs"/>
            </a:endParaRPr>
          </a:p>
          <a:p>
            <a:pPr marL="0" indent="0" algn="just">
              <a:buNone/>
              <a:defRPr/>
            </a:pPr>
            <a:r>
              <a:rPr lang="ru-RU" sz="2200" dirty="0" smtClean="0"/>
              <a:t>В </a:t>
            </a:r>
            <a:r>
              <a:rPr lang="ru-RU" sz="2200" dirty="0"/>
              <a:t>некоторых странах (например, в Швейцарии) частные организации могут разрабатывать собственные стандарты, которые оказываются более строгими, чем общие действующие руководства, обычно это связано с наличием специфических потребительских требований. </a:t>
            </a:r>
          </a:p>
          <a:p>
            <a:pPr marL="0" indent="0" algn="just">
              <a:buNone/>
              <a:defRPr/>
            </a:pPr>
            <a:r>
              <a:rPr lang="ru-RU" sz="2200" dirty="0"/>
              <a:t>Несмотря на то, что такие стандарты не имеют государственной законодательной силы, частные органы могут оказаться более требовательными, чем того требует законодательство. </a:t>
            </a:r>
          </a:p>
          <a:p>
            <a:pPr algn="just">
              <a:buFontTx/>
              <a:buNone/>
              <a:defRPr/>
            </a:pPr>
            <a:endParaRPr lang="ru-RU" sz="2200" dirty="0"/>
          </a:p>
          <a:p>
            <a:pPr algn="just">
              <a:buFontTx/>
              <a:buNone/>
              <a:defRPr/>
            </a:pPr>
            <a:endParaRPr lang="ru-RU" sz="2200" dirty="0"/>
          </a:p>
          <a:p>
            <a:pPr algn="just">
              <a:buFontTx/>
              <a:buNone/>
              <a:defRPr/>
            </a:pPr>
            <a:endParaRPr lang="ru-RU" sz="2200" dirty="0"/>
          </a:p>
          <a:p>
            <a:pPr algn="just">
              <a:buFontTx/>
              <a:buNone/>
              <a:defRPr/>
            </a:pPr>
            <a:endParaRPr lang="ru-RU" sz="22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68942" y="134051"/>
            <a:ext cx="11349318" cy="20174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90000"/>
              </a:lnSpc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ea typeface="+mj-ea"/>
                <a:cs typeface="+mj-cs"/>
              </a:rPr>
              <a:t>НАЦИОНАЛЬНЫЕ СТАНДАРТЫ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  <a:ea typeface="+mj-ea"/>
              <a:cs typeface="+mj-cs"/>
            </a:endParaRPr>
          </a:p>
          <a:p>
            <a:pPr marL="1588" indent="12700" algn="just">
              <a:buNone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Руководящие </a:t>
            </a:r>
            <a:r>
              <a:rPr lang="ru-RU" sz="2200" dirty="0">
                <a:solidFill>
                  <a:schemeClr val="tx1"/>
                </a:solidFill>
              </a:rPr>
              <a:t>принципы «Кодекса </a:t>
            </a:r>
            <a:r>
              <a:rPr lang="ru-RU" sz="2200" dirty="0" err="1">
                <a:solidFill>
                  <a:schemeClr val="tx1"/>
                </a:solidFill>
              </a:rPr>
              <a:t>Алиментариус</a:t>
            </a:r>
            <a:r>
              <a:rPr lang="ru-RU" sz="2200" dirty="0">
                <a:solidFill>
                  <a:schemeClr val="tx1"/>
                </a:solidFill>
              </a:rPr>
              <a:t>» и IFOAM – это минимальный набор «стандартов» для органического сельского хозяйства, призванный предоставить государственным и частным организациям руководство для установления собственных стандартов. В этой связи их можно рассматривать как «стандарты для стандартов</a:t>
            </a:r>
            <a:r>
              <a:rPr lang="ru-RU" sz="2200" dirty="0" smtClean="0">
                <a:solidFill>
                  <a:schemeClr val="tx1"/>
                </a:solidFill>
              </a:rPr>
              <a:t>».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76804" name="Picture 6" descr="Biosuis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60" y="2782653"/>
            <a:ext cx="3429000" cy="27604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xtLst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68942" y="584823"/>
            <a:ext cx="11191538" cy="24777"/>
          </a:xfrm>
          <a:prstGeom prst="line">
            <a:avLst/>
          </a:prstGeom>
          <a:ln w="47625" cmpd="thinThick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68942" y="2596503"/>
            <a:ext cx="11191538" cy="24777"/>
          </a:xfrm>
          <a:prstGeom prst="line">
            <a:avLst/>
          </a:prstGeom>
          <a:ln w="47625" cmpd="thinThick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6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7358</TotalTime>
  <Words>1996</Words>
  <Application>Microsoft Office PowerPoint</Application>
  <PresentationFormat>Широкоэкранный</PresentationFormat>
  <Paragraphs>266</Paragraphs>
  <Slides>29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Arial Narrow</vt:lpstr>
      <vt:lpstr>Bahnschrift</vt:lpstr>
      <vt:lpstr>Calibri</vt:lpstr>
      <vt:lpstr>Calibri Light</vt:lpstr>
      <vt:lpstr>Times New Roman</vt:lpstr>
      <vt:lpstr>Wingdings</vt:lpstr>
      <vt:lpstr>Wingdings 3</vt:lpstr>
      <vt:lpstr>Тема Office</vt:lpstr>
      <vt:lpstr>CorelDRAW</vt:lpstr>
      <vt:lpstr>Презентация PowerPoint</vt:lpstr>
      <vt:lpstr>СИСТЕМА ГАРАНТИЙ В ОРГАНИЧЕСКОМ СЕЛЬСКОМ ХОЗЯЙСТВЕ</vt:lpstr>
      <vt:lpstr>Презентация PowerPoint</vt:lpstr>
      <vt:lpstr>МЕЖДУНАРОДНЫЕ ОРГАНИЧЕСКИЕ СТАНДАРТЫ </vt:lpstr>
      <vt:lpstr>О Кодексе Алиментариусе</vt:lpstr>
      <vt:lpstr>МЕЖДУНАРОДНАЯ ФЕДЕРАЦИЯ ДВИЖЕНИЙ ОРГАНИЧЕСКОГО СЕЛЬСКОГО ХОЗЯЙСТВА - IFOAM</vt:lpstr>
      <vt:lpstr>С июня 2010 года в странах ЕС</vt:lpstr>
      <vt:lpstr>МЕЖГОСУДАРСТВЕННЫЙ СТАНДАРТ ГОСТ 33980-2016 «ПРОДУКЦИЯ ОРГАНИЧЕСКОГО ПРОИЗВОДСТВА. ПРАВИЛА ПРОИЗВОДСТВА, ПЕРЕРАБОТКИ, МАРКИРОВКИ И РЕАЛИЗАЦИИ» </vt:lpstr>
      <vt:lpstr>Презентация PowerPoint</vt:lpstr>
      <vt:lpstr>Презентация PowerPoint</vt:lpstr>
      <vt:lpstr>АККРЕДИТАЦИЯ  </vt:lpstr>
      <vt:lpstr>КАК ВЫБРАТЬ ОРГАН ПО СЕРТИФИКАЦИИ?</vt:lpstr>
      <vt:lpstr>Презентация PowerPoint</vt:lpstr>
      <vt:lpstr>Площадь сертифицированные органических земель в Казахстане  (по Регламентам ЕС), га</vt:lpstr>
      <vt:lpstr>СЕРТИФИКАЦИЯ И МАРКИРОВКА</vt:lpstr>
      <vt:lpstr>СЕРТИФИКАЦИЯ</vt:lpstr>
      <vt:lpstr>Зачем нужна сертификация?</vt:lpstr>
      <vt:lpstr>Презентация PowerPoint</vt:lpstr>
      <vt:lpstr>Участники сертификационного процесса</vt:lpstr>
      <vt:lpstr>Значение сертификации для ПРОИЗВОДИТЕЛЯ</vt:lpstr>
      <vt:lpstr>Презентация PowerPoint</vt:lpstr>
      <vt:lpstr>Презентация PowerPoint</vt:lpstr>
      <vt:lpstr>ГОСУДАРСТВЕННАЯ СИСТЕМА КОНТРОЛЯ И СЕРТИФИКАЦИИ -Тип Б</vt:lpstr>
      <vt:lpstr>КОМБИНИРОВАННАЯ СИСТЕМА КОНТРОЛЯ И СЕРТИФИКАЦИИ -Тип В</vt:lpstr>
      <vt:lpstr>ЧАСТНАЯ СИСТЕМА КОНТРОЛЯ И СЕРТИФИКАЦИИ БЕЗ ПРИЗНАКОВ НАЦИОНАЛЬНОГО РЕГУЛИРОВАНИЯ -Тип Г</vt:lpstr>
      <vt:lpstr>Органическая инспекция</vt:lpstr>
      <vt:lpstr>Этапы проведения инспекции</vt:lpstr>
      <vt:lpstr>Сертификация группы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20</cp:revision>
  <dcterms:created xsi:type="dcterms:W3CDTF">2021-11-16T16:56:23Z</dcterms:created>
  <dcterms:modified xsi:type="dcterms:W3CDTF">2022-08-05T11:57:52Z</dcterms:modified>
</cp:coreProperties>
</file>