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40"/>
  </p:notesMasterIdLst>
  <p:sldIdLst>
    <p:sldId id="289" r:id="rId3"/>
    <p:sldId id="300" r:id="rId4"/>
    <p:sldId id="299" r:id="rId5"/>
    <p:sldId id="301" r:id="rId6"/>
    <p:sldId id="295" r:id="rId7"/>
    <p:sldId id="296" r:id="rId8"/>
    <p:sldId id="333" r:id="rId9"/>
    <p:sldId id="302" r:id="rId10"/>
    <p:sldId id="303" r:id="rId11"/>
    <p:sldId id="305" r:id="rId12"/>
    <p:sldId id="306" r:id="rId13"/>
    <p:sldId id="307" r:id="rId14"/>
    <p:sldId id="309" r:id="rId15"/>
    <p:sldId id="308" r:id="rId16"/>
    <p:sldId id="312" r:id="rId17"/>
    <p:sldId id="311" r:id="rId18"/>
    <p:sldId id="310" r:id="rId19"/>
    <p:sldId id="313" r:id="rId20"/>
    <p:sldId id="314" r:id="rId21"/>
    <p:sldId id="316" r:id="rId22"/>
    <p:sldId id="315" r:id="rId23"/>
    <p:sldId id="318" r:id="rId24"/>
    <p:sldId id="317" r:id="rId25"/>
    <p:sldId id="319" r:id="rId26"/>
    <p:sldId id="320" r:id="rId27"/>
    <p:sldId id="321" r:id="rId28"/>
    <p:sldId id="322" r:id="rId29"/>
    <p:sldId id="323" r:id="rId30"/>
    <p:sldId id="326" r:id="rId31"/>
    <p:sldId id="325" r:id="rId32"/>
    <p:sldId id="327" r:id="rId33"/>
    <p:sldId id="324" r:id="rId34"/>
    <p:sldId id="328" r:id="rId35"/>
    <p:sldId id="329" r:id="rId36"/>
    <p:sldId id="297" r:id="rId37"/>
    <p:sldId id="330" r:id="rId38"/>
    <p:sldId id="332"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C29C20F-E4C3-4613-B2A9-343144FC792D}">
          <p14:sldIdLst>
            <p14:sldId id="289"/>
            <p14:sldId id="300"/>
            <p14:sldId id="299"/>
            <p14:sldId id="301"/>
            <p14:sldId id="295"/>
            <p14:sldId id="296"/>
            <p14:sldId id="333"/>
            <p14:sldId id="302"/>
            <p14:sldId id="303"/>
            <p14:sldId id="305"/>
            <p14:sldId id="306"/>
            <p14:sldId id="307"/>
            <p14:sldId id="309"/>
            <p14:sldId id="308"/>
            <p14:sldId id="312"/>
            <p14:sldId id="311"/>
            <p14:sldId id="310"/>
            <p14:sldId id="313"/>
            <p14:sldId id="314"/>
            <p14:sldId id="316"/>
            <p14:sldId id="315"/>
            <p14:sldId id="318"/>
            <p14:sldId id="317"/>
            <p14:sldId id="319"/>
            <p14:sldId id="320"/>
            <p14:sldId id="321"/>
            <p14:sldId id="322"/>
            <p14:sldId id="323"/>
            <p14:sldId id="326"/>
            <p14:sldId id="325"/>
            <p14:sldId id="327"/>
            <p14:sldId id="324"/>
            <p14:sldId id="328"/>
            <p14:sldId id="329"/>
            <p14:sldId id="297"/>
            <p14:sldId id="330"/>
            <p14:sldId id="332"/>
          </p14:sldIdLst>
        </p14:section>
        <p14:section name="Раздел без заголовка" id="{CFE7099E-CA0C-4581-839F-A7DBCD4A74C8}">
          <p14:sldIdLst/>
        </p14:section>
        <p14:section name="Раздел без заголовка" id="{081CBAA1-44E5-449A-83BF-3BF6CC1BF4EE}">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5" d="100"/>
          <a:sy n="115"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ru-RU" sz="2000" dirty="0" err="1" smtClean="0">
                <a:solidFill>
                  <a:schemeClr val="tx2">
                    <a:lumMod val="75000"/>
                  </a:schemeClr>
                </a:solidFill>
              </a:rPr>
              <a:t>Суармалы</a:t>
            </a:r>
            <a:r>
              <a:rPr lang="ru-RU" sz="2000" dirty="0" smtClean="0">
                <a:solidFill>
                  <a:schemeClr val="tx2">
                    <a:lumMod val="75000"/>
                  </a:schemeClr>
                </a:solidFill>
              </a:rPr>
              <a:t> </a:t>
            </a:r>
            <a:r>
              <a:rPr lang="ru-RU" sz="2000" dirty="0" err="1" smtClean="0">
                <a:solidFill>
                  <a:schemeClr val="tx2">
                    <a:lumMod val="75000"/>
                  </a:schemeClr>
                </a:solidFill>
              </a:rPr>
              <a:t>судың</a:t>
            </a:r>
            <a:r>
              <a:rPr lang="ru-RU" sz="2000" dirty="0" smtClean="0">
                <a:solidFill>
                  <a:schemeClr val="tx2">
                    <a:lumMod val="75000"/>
                  </a:schemeClr>
                </a:solidFill>
              </a:rPr>
              <a:t> </a:t>
            </a:r>
            <a:r>
              <a:rPr lang="ru-RU" sz="2000" dirty="0" err="1" smtClean="0">
                <a:solidFill>
                  <a:schemeClr val="tx2">
                    <a:lumMod val="75000"/>
                  </a:schemeClr>
                </a:solidFill>
              </a:rPr>
              <a:t>орташа</a:t>
            </a:r>
            <a:r>
              <a:rPr lang="ru-RU" sz="2000" dirty="0" smtClean="0">
                <a:solidFill>
                  <a:schemeClr val="tx2">
                    <a:lumMod val="75000"/>
                  </a:schemeClr>
                </a:solidFill>
              </a:rPr>
              <a:t> </a:t>
            </a:r>
            <a:r>
              <a:rPr lang="ru-RU" sz="2000" dirty="0" err="1" smtClean="0">
                <a:solidFill>
                  <a:schemeClr val="tx2">
                    <a:lumMod val="75000"/>
                  </a:schemeClr>
                </a:solidFill>
              </a:rPr>
              <a:t>құны</a:t>
            </a:r>
            <a:r>
              <a:rPr lang="ru-RU" sz="2000" dirty="0" smtClean="0">
                <a:solidFill>
                  <a:schemeClr val="tx2">
                    <a:lumMod val="75000"/>
                  </a:schemeClr>
                </a:solidFill>
              </a:rPr>
              <a:t>, м3 АҚШ долл.</a:t>
            </a:r>
            <a:endParaRPr lang="ru-RU" sz="2000" dirty="0">
              <a:solidFill>
                <a:schemeClr val="tx2">
                  <a:lumMod val="75000"/>
                </a:schemeClr>
              </a:solidFill>
            </a:endParaRPr>
          </a:p>
        </c:rich>
      </c:tx>
      <c:layout>
        <c:manualLayout>
          <c:xMode val="edge"/>
          <c:yMode val="edge"/>
          <c:x val="0.27654547724785755"/>
          <c:y val="1.8504319192220901E-2"/>
        </c:manualLayout>
      </c:layout>
      <c:overlay val="0"/>
      <c:spPr>
        <a:noFill/>
        <a:ln>
          <a:noFill/>
        </a:ln>
        <a:effectLst/>
      </c:spPr>
    </c:title>
    <c:autoTitleDeleted val="0"/>
    <c:plotArea>
      <c:layout>
        <c:manualLayout>
          <c:layoutTarget val="inner"/>
          <c:xMode val="edge"/>
          <c:yMode val="edge"/>
          <c:x val="5.976609776888115E-2"/>
          <c:y val="0.12841719772484297"/>
          <c:w val="0.92306521006023912"/>
          <c:h val="0.57543947758081548"/>
        </c:manualLayout>
      </c:layout>
      <c:barChart>
        <c:barDir val="col"/>
        <c:grouping val="clustered"/>
        <c:varyColors val="0"/>
        <c:ser>
          <c:idx val="0"/>
          <c:order val="0"/>
          <c:tx>
            <c:strRef>
              <c:f>'мировые цены'!$D$3</c:f>
              <c:strCache>
                <c:ptCount val="1"/>
                <c:pt idx="0">
                  <c:v>средняя стоимость поливной воды, USD/м3</c:v>
                </c:pt>
              </c:strCache>
            </c:strRef>
          </c:tx>
          <c:spPr>
            <a:solidFill>
              <a:schemeClr val="accent1"/>
            </a:solidFill>
            <a:ln>
              <a:noFill/>
            </a:ln>
            <a:effectLst/>
          </c:spPr>
          <c:invertIfNegative val="0"/>
          <c:dLbls>
            <c:dLbl>
              <c:idx val="7"/>
              <c:layout>
                <c:manualLayout>
                  <c:x val="-9.5542155970188506E-3"/>
                  <c:y val="-4.20994546705405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1D7-4724-B3BF-E58DAAEA0E14}"/>
                </c:ext>
              </c:extLst>
            </c:dLbl>
            <c:dLbl>
              <c:idx val="8"/>
              <c:layout>
                <c:manualLayout>
                  <c:x val="-3.0255016057225997E-2"/>
                  <c:y val="-1.943051754024947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1D7-4724-B3BF-E58DAAEA0E14}"/>
                </c:ext>
              </c:extLst>
            </c:dLbl>
            <c:dLbl>
              <c:idx val="9"/>
              <c:layout>
                <c:manualLayout>
                  <c:x val="-1.2738954129358427E-2"/>
                  <c:y val="-2.914577631037421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1D7-4724-B3BF-E58DAAEA0E14}"/>
                </c:ext>
              </c:extLst>
            </c:dLbl>
            <c:dLbl>
              <c:idx val="10"/>
              <c:layout>
                <c:manualLayout>
                  <c:x val="6.36947706467904E-3"/>
                  <c:y val="-2.59073567203326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1D7-4724-B3BF-E58DAAEA0E1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lumMod val="7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'мировые цены'!$C$4:$C$14</c:f>
              <c:strCache>
                <c:ptCount val="11"/>
                <c:pt idx="0">
                  <c:v>Австралия</c:v>
                </c:pt>
                <c:pt idx="1">
                  <c:v>Франция</c:v>
                </c:pt>
                <c:pt idx="2">
                  <c:v>Иордания</c:v>
                </c:pt>
                <c:pt idx="3">
                  <c:v>Израиль</c:v>
                </c:pt>
                <c:pt idx="4">
                  <c:v>Румыния</c:v>
                </c:pt>
                <c:pt idx="5">
                  <c:v>США</c:v>
                </c:pt>
                <c:pt idx="6">
                  <c:v>Италия</c:v>
                </c:pt>
                <c:pt idx="7">
                  <c:v>Испания</c:v>
                </c:pt>
                <c:pt idx="8">
                  <c:v>Канада</c:v>
                </c:pt>
                <c:pt idx="9">
                  <c:v>Эквадор</c:v>
                </c:pt>
                <c:pt idx="10">
                  <c:v>Казахстан</c:v>
                </c:pt>
              </c:strCache>
            </c:strRef>
          </c:cat>
          <c:val>
            <c:numRef>
              <c:f>'мировые цены'!$D$4:$D$14</c:f>
              <c:numCache>
                <c:formatCode>General</c:formatCode>
                <c:ptCount val="11"/>
                <c:pt idx="0">
                  <c:v>0.62000000000000011</c:v>
                </c:pt>
                <c:pt idx="1">
                  <c:v>0.38000000000000006</c:v>
                </c:pt>
                <c:pt idx="2">
                  <c:v>0.35000000000000003</c:v>
                </c:pt>
                <c:pt idx="3">
                  <c:v>0.29000000000000004</c:v>
                </c:pt>
                <c:pt idx="4">
                  <c:v>0.13</c:v>
                </c:pt>
                <c:pt idx="5">
                  <c:v>0.12000000000000001</c:v>
                </c:pt>
                <c:pt idx="6">
                  <c:v>0.1</c:v>
                </c:pt>
                <c:pt idx="7">
                  <c:v>2.0000000000000004E-2</c:v>
                </c:pt>
                <c:pt idx="8">
                  <c:v>1.7000000000000001E-2</c:v>
                </c:pt>
                <c:pt idx="9">
                  <c:v>3.2900000000000004E-3</c:v>
                </c:pt>
                <c:pt idx="10">
                  <c:v>2.0000000000000005E-3</c:v>
                </c:pt>
              </c:numCache>
            </c:numRef>
          </c:val>
          <c:extLst>
            <c:ext xmlns:c16="http://schemas.microsoft.com/office/drawing/2014/chart" uri="{C3380CC4-5D6E-409C-BE32-E72D297353CC}">
              <c16:uniqueId val="{00000004-C1D7-4724-B3BF-E58DAAEA0E14}"/>
            </c:ext>
          </c:extLst>
        </c:ser>
        <c:dLbls>
          <c:showLegendKey val="0"/>
          <c:showVal val="0"/>
          <c:showCatName val="0"/>
          <c:showSerName val="0"/>
          <c:showPercent val="0"/>
          <c:showBubbleSize val="0"/>
        </c:dLbls>
        <c:gapWidth val="219"/>
        <c:overlap val="-27"/>
        <c:axId val="220093320"/>
        <c:axId val="220092536"/>
      </c:barChart>
      <c:catAx>
        <c:axId val="22009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lumMod val="75000"/>
                  </a:schemeClr>
                </a:solidFill>
                <a:latin typeface="+mn-lt"/>
                <a:ea typeface="+mn-ea"/>
                <a:cs typeface="+mn-cs"/>
              </a:defRPr>
            </a:pPr>
            <a:endParaRPr lang="ru-RU"/>
          </a:p>
        </c:txPr>
        <c:crossAx val="220092536"/>
        <c:crosses val="autoZero"/>
        <c:auto val="1"/>
        <c:lblAlgn val="ctr"/>
        <c:lblOffset val="100"/>
        <c:noMultiLvlLbl val="0"/>
      </c:catAx>
      <c:valAx>
        <c:axId val="220092536"/>
        <c:scaling>
          <c:orientation val="minMax"/>
        </c:scaling>
        <c:delete val="1"/>
        <c:axPos val="l"/>
        <c:numFmt formatCode="General" sourceLinked="1"/>
        <c:majorTickMark val="none"/>
        <c:minorTickMark val="none"/>
        <c:tickLblPos val="none"/>
        <c:crossAx val="220093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70B8BC-744B-4A7A-BD73-6A13698C83A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2783EDFD-D0CD-4C46-9E4A-4BB2CCDE7231}">
      <dgm:prSet phldrT="[Текст]" custT="1"/>
      <dgm:spPr>
        <a:solidFill>
          <a:schemeClr val="accent1">
            <a:lumMod val="20000"/>
            <a:lumOff val="80000"/>
          </a:schemeClr>
        </a:solidFill>
        <a:ln>
          <a:solidFill>
            <a:schemeClr val="tx2">
              <a:lumMod val="50000"/>
            </a:schemeClr>
          </a:solidFill>
        </a:ln>
      </dgm:spPr>
      <dgm:t>
        <a:bodyPr/>
        <a:lstStyle/>
        <a:p>
          <a:pPr algn="l"/>
          <a:endParaRPr lang="ru-RU" sz="2000" dirty="0" smtClean="0">
            <a:solidFill>
              <a:schemeClr val="tx1"/>
            </a:solidFill>
            <a:latin typeface="Times New Roman" panose="02020603050405020304" pitchFamily="18" charset="0"/>
            <a:cs typeface="Times New Roman" panose="02020603050405020304" pitchFamily="18" charset="0"/>
          </a:endParaRPr>
        </a:p>
        <a:p>
          <a:pPr algn="l"/>
          <a:r>
            <a:rPr lang="ru-RU" sz="2200" dirty="0" err="1" smtClean="0">
              <a:solidFill>
                <a:schemeClr val="tx1"/>
              </a:solidFill>
              <a:latin typeface="Times New Roman" panose="02020603050405020304" pitchFamily="18" charset="0"/>
              <a:cs typeface="Times New Roman" panose="02020603050405020304" pitchFamily="18" charset="0"/>
            </a:rPr>
            <a:t>Қазақстан</a:t>
          </a:r>
          <a:r>
            <a:rPr lang="ru-RU" sz="2200" dirty="0" smtClean="0">
              <a:solidFill>
                <a:schemeClr val="tx1"/>
              </a:solidFill>
              <a:latin typeface="Times New Roman" panose="02020603050405020304" pitchFamily="18" charset="0"/>
              <a:cs typeface="Times New Roman" panose="02020603050405020304" pitchFamily="18" charset="0"/>
            </a:rPr>
            <a:t> 2725 </a:t>
          </a:r>
          <a:r>
            <a:rPr lang="ru-RU" sz="2200" dirty="0" err="1" smtClean="0">
              <a:solidFill>
                <a:schemeClr val="tx1"/>
              </a:solidFill>
              <a:latin typeface="Times New Roman" panose="02020603050405020304" pitchFamily="18" charset="0"/>
              <a:cs typeface="Times New Roman" panose="02020603050405020304" pitchFamily="18" charset="0"/>
            </a:rPr>
            <a:t>мың</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шаршы</a:t>
          </a:r>
          <a:r>
            <a:rPr lang="ru-RU" sz="2200" dirty="0" smtClean="0">
              <a:solidFill>
                <a:schemeClr val="tx1"/>
              </a:solidFill>
              <a:latin typeface="Times New Roman" panose="02020603050405020304" pitchFamily="18" charset="0"/>
              <a:cs typeface="Times New Roman" panose="02020603050405020304" pitchFamily="18" charset="0"/>
            </a:rPr>
            <a:t> км </a:t>
          </a:r>
          <a:r>
            <a:rPr lang="ru-RU" sz="2200" dirty="0" err="1" smtClean="0">
              <a:solidFill>
                <a:schemeClr val="tx1"/>
              </a:solidFill>
              <a:latin typeface="Times New Roman" panose="02020603050405020304" pitchFamily="18" charset="0"/>
              <a:cs typeface="Times New Roman" panose="02020603050405020304" pitchFamily="18" charset="0"/>
            </a:rPr>
            <a:t>аумақты</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алып</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жатыр</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Аумақтың</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батыстан</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шығысқа</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қарай</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ұзындығы</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шамамен</a:t>
          </a:r>
          <a:r>
            <a:rPr lang="ru-RU" sz="2200" dirty="0" smtClean="0">
              <a:solidFill>
                <a:schemeClr val="tx1"/>
              </a:solidFill>
              <a:latin typeface="Times New Roman" panose="02020603050405020304" pitchFamily="18" charset="0"/>
              <a:cs typeface="Times New Roman" panose="02020603050405020304" pitchFamily="18" charset="0"/>
            </a:rPr>
            <a:t> 3000 км, </a:t>
          </a:r>
          <a:r>
            <a:rPr lang="ru-RU" sz="2200" dirty="0" err="1" smtClean="0">
              <a:solidFill>
                <a:schemeClr val="tx1"/>
              </a:solidFill>
              <a:latin typeface="Times New Roman" panose="02020603050405020304" pitchFamily="18" charset="0"/>
              <a:cs typeface="Times New Roman" panose="02020603050405020304" pitchFamily="18" charset="0"/>
            </a:rPr>
            <a:t>оңтүстіктен</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солтүстікке</a:t>
          </a:r>
          <a:r>
            <a:rPr lang="ru-RU" sz="2200" dirty="0" smtClean="0">
              <a:solidFill>
                <a:schemeClr val="tx1"/>
              </a:solidFill>
              <a:latin typeface="Times New Roman" panose="02020603050405020304" pitchFamily="18" charset="0"/>
              <a:cs typeface="Times New Roman" panose="02020603050405020304" pitchFamily="18" charset="0"/>
            </a:rPr>
            <a:t> қарай-1000 км-</a:t>
          </a:r>
          <a:r>
            <a:rPr lang="ru-RU" sz="2200" dirty="0" err="1" smtClean="0">
              <a:solidFill>
                <a:schemeClr val="tx1"/>
              </a:solidFill>
              <a:latin typeface="Times New Roman" panose="02020603050405020304" pitchFamily="18" charset="0"/>
              <a:cs typeface="Times New Roman" panose="02020603050405020304" pitchFamily="18" charset="0"/>
            </a:rPr>
            <a:t>ден</a:t>
          </a:r>
          <a:r>
            <a:rPr lang="ru-RU" sz="2200" dirty="0" smtClean="0">
              <a:solidFill>
                <a:schemeClr val="tx1"/>
              </a:solidFill>
              <a:latin typeface="Times New Roman" panose="02020603050405020304" pitchFamily="18" charset="0"/>
              <a:cs typeface="Times New Roman" panose="02020603050405020304" pitchFamily="18" charset="0"/>
            </a:rPr>
            <a:t>  </a:t>
          </a:r>
          <a:r>
            <a:rPr lang="ru-RU" sz="2200" dirty="0" err="1" smtClean="0">
              <a:solidFill>
                <a:schemeClr val="tx1"/>
              </a:solidFill>
              <a:latin typeface="Times New Roman" panose="02020603050405020304" pitchFamily="18" charset="0"/>
              <a:cs typeface="Times New Roman" panose="02020603050405020304" pitchFamily="18" charset="0"/>
            </a:rPr>
            <a:t>астам</a:t>
          </a:r>
          <a:endParaRPr lang="ru-RU" sz="2200" dirty="0" smtClean="0">
            <a:solidFill>
              <a:schemeClr val="tx1"/>
            </a:solidFill>
            <a:latin typeface="Times New Roman" panose="02020603050405020304" pitchFamily="18" charset="0"/>
            <a:cs typeface="Times New Roman" panose="02020603050405020304" pitchFamily="18" charset="0"/>
          </a:endParaRPr>
        </a:p>
        <a:p>
          <a:pPr algn="just"/>
          <a:r>
            <a:rPr lang="ru-RU" sz="2400" dirty="0" smtClean="0">
              <a:solidFill>
                <a:schemeClr val="tx1"/>
              </a:solidFill>
              <a:latin typeface="Times New Roman" panose="02020603050405020304" pitchFamily="18" charset="0"/>
              <a:cs typeface="Times New Roman" panose="02020603050405020304" pitchFamily="18" charset="0"/>
            </a:rPr>
            <a:t> </a:t>
          </a:r>
          <a:endParaRPr lang="ru-RU" sz="2400" dirty="0">
            <a:solidFill>
              <a:schemeClr val="tx1"/>
            </a:solidFill>
          </a:endParaRPr>
        </a:p>
      </dgm:t>
    </dgm:pt>
    <dgm:pt modelId="{525924FD-CDD7-496C-81F7-10FE69BC2504}" type="parTrans" cxnId="{CF7CA2D4-7CC9-4F6B-9B74-E94BF75A1ABF}">
      <dgm:prSet/>
      <dgm:spPr/>
      <dgm:t>
        <a:bodyPr/>
        <a:lstStyle/>
        <a:p>
          <a:endParaRPr lang="ru-RU"/>
        </a:p>
      </dgm:t>
    </dgm:pt>
    <dgm:pt modelId="{882B9726-D2A9-456D-A390-BEA4FECEE6A9}" type="sibTrans" cxnId="{CF7CA2D4-7CC9-4F6B-9B74-E94BF75A1ABF}">
      <dgm:prSet/>
      <dgm:spPr>
        <a:solidFill>
          <a:schemeClr val="tx1">
            <a:lumMod val="95000"/>
            <a:lumOff val="5000"/>
            <a:alpha val="90000"/>
          </a:schemeClr>
        </a:solidFill>
      </dgm:spPr>
      <dgm:t>
        <a:bodyPr/>
        <a:lstStyle/>
        <a:p>
          <a:endParaRPr lang="ru-RU"/>
        </a:p>
      </dgm:t>
    </dgm:pt>
    <dgm:pt modelId="{9BACC33E-0577-4C6B-9AA9-9423E80222E1}">
      <dgm:prSet phldrT="[Текст]" custT="1"/>
      <dgm:spPr>
        <a:solidFill>
          <a:schemeClr val="accent1">
            <a:lumMod val="20000"/>
            <a:lumOff val="80000"/>
          </a:schemeClr>
        </a:solidFill>
        <a:ln>
          <a:solidFill>
            <a:schemeClr val="tx2">
              <a:lumMod val="50000"/>
            </a:schemeClr>
          </a:solidFill>
        </a:ln>
      </dgm:spPr>
      <dgm:t>
        <a:bodyPr/>
        <a:lstStyle/>
        <a:p>
          <a:r>
            <a:rPr lang="ru-RU" sz="2400" dirty="0" smtClean="0">
              <a:solidFill>
                <a:schemeClr val="tx1"/>
              </a:solidFill>
              <a:latin typeface="Times New Roman" panose="02020603050405020304" pitchFamily="18" charset="0"/>
              <a:cs typeface="Times New Roman" panose="02020603050405020304" pitchFamily="18" charset="0"/>
            </a:rPr>
            <a:t>2023 </a:t>
          </a:r>
          <a:r>
            <a:rPr lang="ru-RU" sz="2400" dirty="0" err="1" smtClean="0">
              <a:solidFill>
                <a:schemeClr val="tx1"/>
              </a:solidFill>
              <a:latin typeface="Times New Roman" panose="02020603050405020304" pitchFamily="18" charset="0"/>
              <a:cs typeface="Times New Roman" panose="02020603050405020304" pitchFamily="18" charset="0"/>
            </a:rPr>
            <a:t>жылғы</a:t>
          </a:r>
          <a:r>
            <a:rPr lang="ru-RU" sz="2400" dirty="0" smtClean="0">
              <a:solidFill>
                <a:schemeClr val="tx1"/>
              </a:solidFill>
              <a:latin typeface="Times New Roman" panose="02020603050405020304" pitchFamily="18" charset="0"/>
              <a:cs typeface="Times New Roman" panose="02020603050405020304" pitchFamily="18" charset="0"/>
            </a:rPr>
            <a:t> 1 </a:t>
          </a:r>
          <a:r>
            <a:rPr lang="ru-RU" sz="2400" dirty="0" err="1" smtClean="0">
              <a:solidFill>
                <a:schemeClr val="tx1"/>
              </a:solidFill>
              <a:latin typeface="Times New Roman" panose="02020603050405020304" pitchFamily="18" charset="0"/>
              <a:cs typeface="Times New Roman" panose="02020603050405020304" pitchFamily="18" charset="0"/>
            </a:rPr>
            <a:t>тамыздағы</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жағдай</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бойынша</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Қазақстан</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халқы</a:t>
          </a:r>
          <a:r>
            <a:rPr lang="ru-RU" sz="2400" dirty="0" smtClean="0">
              <a:solidFill>
                <a:schemeClr val="tx1"/>
              </a:solidFill>
              <a:latin typeface="Times New Roman" panose="02020603050405020304" pitchFamily="18" charset="0"/>
              <a:cs typeface="Times New Roman" panose="02020603050405020304" pitchFamily="18" charset="0"/>
            </a:rPr>
            <a:t> 19 921 425 </a:t>
          </a:r>
          <a:r>
            <a:rPr lang="ru-RU" sz="2400" dirty="0" err="1" smtClean="0">
              <a:solidFill>
                <a:schemeClr val="tx1"/>
              </a:solidFill>
              <a:latin typeface="Times New Roman" panose="02020603050405020304" pitchFamily="18" charset="0"/>
              <a:cs typeface="Times New Roman" panose="02020603050405020304" pitchFamily="18" charset="0"/>
            </a:rPr>
            <a:t>құрайды</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Оның</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ішінде</a:t>
          </a:r>
          <a:r>
            <a:rPr lang="ru-RU" sz="2400" dirty="0" smtClean="0">
              <a:solidFill>
                <a:schemeClr val="tx1"/>
              </a:solidFill>
              <a:latin typeface="Times New Roman" panose="02020603050405020304" pitchFamily="18" charset="0"/>
              <a:cs typeface="Times New Roman" panose="02020603050405020304" pitchFamily="18" charset="0"/>
            </a:rPr>
            <a:t>: 40,8 %</a:t>
          </a:r>
          <a:r>
            <a:rPr lang="kk-KZ" sz="2400" dirty="0" smtClean="0">
              <a:solidFill>
                <a:schemeClr val="tx1"/>
              </a:solidFill>
              <a:latin typeface="Times New Roman" panose="02020603050405020304" pitchFamily="18" charset="0"/>
              <a:cs typeface="Times New Roman" panose="02020603050405020304" pitchFamily="18" charset="0"/>
            </a:rPr>
            <a:t> ауыл тұрғындарын құрайды.</a:t>
          </a:r>
          <a:endParaRPr lang="ru-RU" sz="2400" dirty="0">
            <a:solidFill>
              <a:schemeClr val="tx1"/>
            </a:solidFill>
            <a:latin typeface="Times New Roman" panose="02020603050405020304" pitchFamily="18" charset="0"/>
            <a:cs typeface="Times New Roman" panose="02020603050405020304" pitchFamily="18" charset="0"/>
          </a:endParaRPr>
        </a:p>
      </dgm:t>
    </dgm:pt>
    <dgm:pt modelId="{A342D0DE-95D5-4F0C-A6C5-D2B1AFA747F9}" type="parTrans" cxnId="{CDADFDB9-DB6D-4CC5-9381-2196FBF07B0C}">
      <dgm:prSet/>
      <dgm:spPr/>
      <dgm:t>
        <a:bodyPr/>
        <a:lstStyle/>
        <a:p>
          <a:endParaRPr lang="ru-RU"/>
        </a:p>
      </dgm:t>
    </dgm:pt>
    <dgm:pt modelId="{6AD90710-5E45-4DDD-ADA2-F6F48F6E328E}" type="sibTrans" cxnId="{CDADFDB9-DB6D-4CC5-9381-2196FBF07B0C}">
      <dgm:prSet/>
      <dgm:spPr>
        <a:solidFill>
          <a:schemeClr val="tx1">
            <a:lumMod val="95000"/>
            <a:lumOff val="5000"/>
            <a:alpha val="90000"/>
          </a:schemeClr>
        </a:solidFill>
      </dgm:spPr>
      <dgm:t>
        <a:bodyPr/>
        <a:lstStyle/>
        <a:p>
          <a:endParaRPr lang="ru-RU" dirty="0"/>
        </a:p>
      </dgm:t>
    </dgm:pt>
    <dgm:pt modelId="{B94BA5F6-57DA-43B1-A24F-AC877D7FB040}">
      <dgm:prSet phldrT="[Текст]" custT="1"/>
      <dgm:spPr>
        <a:solidFill>
          <a:schemeClr val="accent1">
            <a:lumMod val="20000"/>
            <a:lumOff val="80000"/>
          </a:schemeClr>
        </a:solidFill>
        <a:ln>
          <a:solidFill>
            <a:schemeClr val="tx2">
              <a:lumMod val="50000"/>
            </a:schemeClr>
          </a:solidFill>
        </a:ln>
      </dgm:spPr>
      <dgm:t>
        <a:bodyPr/>
        <a:lstStyle/>
        <a:p>
          <a:r>
            <a:rPr lang="ru-RU" sz="2400" dirty="0" err="1" smtClean="0">
              <a:solidFill>
                <a:schemeClr val="tx1"/>
              </a:solidFill>
              <a:latin typeface="Times New Roman" panose="02020603050405020304" pitchFamily="18" charset="0"/>
              <a:cs typeface="Times New Roman" panose="02020603050405020304" pitchFamily="18" charset="0"/>
            </a:rPr>
            <a:t>Аумақтың</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көп</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бөлігі</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шөлдер</a:t>
          </a:r>
          <a:r>
            <a:rPr lang="ru-RU" sz="2400" dirty="0" smtClean="0">
              <a:solidFill>
                <a:schemeClr val="tx1"/>
              </a:solidFill>
              <a:latin typeface="Times New Roman" panose="02020603050405020304" pitchFamily="18" charset="0"/>
              <a:cs typeface="Times New Roman" panose="02020603050405020304" pitchFamily="18" charset="0"/>
            </a:rPr>
            <a:t> – 44%,жартылай </a:t>
          </a:r>
          <a:r>
            <a:rPr lang="ru-RU" sz="2400" dirty="0" err="1" smtClean="0">
              <a:solidFill>
                <a:schemeClr val="tx1"/>
              </a:solidFill>
              <a:latin typeface="Times New Roman" panose="02020603050405020304" pitchFamily="18" charset="0"/>
              <a:cs typeface="Times New Roman" panose="02020603050405020304" pitchFamily="18" charset="0"/>
            </a:rPr>
            <a:t>шөлдер</a:t>
          </a:r>
          <a:r>
            <a:rPr lang="ru-RU" sz="2400" dirty="0" smtClean="0">
              <a:solidFill>
                <a:schemeClr val="tx1"/>
              </a:solidFill>
              <a:latin typeface="Times New Roman" panose="02020603050405020304" pitchFamily="18" charset="0"/>
              <a:cs typeface="Times New Roman" panose="02020603050405020304" pitchFamily="18" charset="0"/>
            </a:rPr>
            <a:t> -14%, </a:t>
          </a:r>
          <a:r>
            <a:rPr lang="ru-RU" sz="2400" dirty="0" err="1" smtClean="0">
              <a:solidFill>
                <a:schemeClr val="tx1"/>
              </a:solidFill>
              <a:latin typeface="Times New Roman" panose="02020603050405020304" pitchFamily="18" charset="0"/>
              <a:cs typeface="Times New Roman" panose="02020603050405020304" pitchFamily="18" charset="0"/>
            </a:rPr>
            <a:t>далалар</a:t>
          </a:r>
          <a:r>
            <a:rPr lang="ru-RU" sz="2400" dirty="0" smtClean="0">
              <a:solidFill>
                <a:schemeClr val="tx1"/>
              </a:solidFill>
              <a:latin typeface="Times New Roman" panose="02020603050405020304" pitchFamily="18" charset="0"/>
              <a:cs typeface="Times New Roman" panose="02020603050405020304" pitchFamily="18" charset="0"/>
            </a:rPr>
            <a:t> – 26%, </a:t>
          </a:r>
          <a:r>
            <a:rPr lang="ru-RU" sz="2400" dirty="0" err="1" smtClean="0">
              <a:solidFill>
                <a:schemeClr val="tx1"/>
              </a:solidFill>
              <a:latin typeface="Times New Roman" panose="02020603050405020304" pitchFamily="18" charset="0"/>
              <a:cs typeface="Times New Roman" panose="02020603050405020304" pitchFamily="18" charset="0"/>
            </a:rPr>
            <a:t>ормандар</a:t>
          </a:r>
          <a:r>
            <a:rPr lang="ru-RU" sz="2400" dirty="0" smtClean="0">
              <a:solidFill>
                <a:schemeClr val="tx1"/>
              </a:solidFill>
              <a:latin typeface="Times New Roman" panose="02020603050405020304" pitchFamily="18" charset="0"/>
              <a:cs typeface="Times New Roman" panose="02020603050405020304" pitchFamily="18" charset="0"/>
            </a:rPr>
            <a:t> – 5,5% </a:t>
          </a:r>
          <a:r>
            <a:rPr lang="ru-RU" sz="2400" dirty="0" err="1" smtClean="0">
              <a:solidFill>
                <a:schemeClr val="tx1"/>
              </a:solidFill>
              <a:latin typeface="Times New Roman" panose="02020603050405020304" pitchFamily="18" charset="0"/>
              <a:cs typeface="Times New Roman" panose="02020603050405020304" pitchFamily="18" charset="0"/>
            </a:rPr>
            <a:t>құрайды</a:t>
          </a:r>
          <a:r>
            <a:rPr lang="ru-RU" sz="2400" dirty="0" smtClean="0">
              <a:solidFill>
                <a:schemeClr val="tx1"/>
              </a:solidFill>
              <a:latin typeface="Times New Roman" panose="02020603050405020304" pitchFamily="18" charset="0"/>
              <a:cs typeface="Times New Roman" panose="02020603050405020304" pitchFamily="18" charset="0"/>
            </a:rPr>
            <a:t>.</a:t>
          </a:r>
          <a:endParaRPr lang="ru-RU" sz="2400" dirty="0">
            <a:solidFill>
              <a:schemeClr val="tx1"/>
            </a:solidFill>
            <a:latin typeface="Times New Roman" panose="02020603050405020304" pitchFamily="18" charset="0"/>
            <a:cs typeface="Times New Roman" panose="02020603050405020304" pitchFamily="18" charset="0"/>
          </a:endParaRPr>
        </a:p>
      </dgm:t>
    </dgm:pt>
    <dgm:pt modelId="{131DE2B4-001A-497D-8F6A-B7D8A7F48F04}" type="parTrans" cxnId="{DBD58499-8C65-4951-91A4-67E498D82022}">
      <dgm:prSet/>
      <dgm:spPr/>
      <dgm:t>
        <a:bodyPr/>
        <a:lstStyle/>
        <a:p>
          <a:endParaRPr lang="ru-RU"/>
        </a:p>
      </dgm:t>
    </dgm:pt>
    <dgm:pt modelId="{AD9E34EE-B5BE-4D4A-BAE5-197290AD591D}" type="sibTrans" cxnId="{DBD58499-8C65-4951-91A4-67E498D82022}">
      <dgm:prSet/>
      <dgm:spPr>
        <a:solidFill>
          <a:schemeClr val="tx1">
            <a:lumMod val="95000"/>
            <a:lumOff val="5000"/>
            <a:alpha val="90000"/>
          </a:schemeClr>
        </a:solidFill>
      </dgm:spPr>
      <dgm:t>
        <a:bodyPr/>
        <a:lstStyle/>
        <a:p>
          <a:endParaRPr lang="ru-RU"/>
        </a:p>
      </dgm:t>
    </dgm:pt>
    <dgm:pt modelId="{468500DD-9608-4AA7-9E64-02BF10D077A3}">
      <dgm:prSet/>
      <dgm:spPr>
        <a:solidFill>
          <a:schemeClr val="accent1">
            <a:lumMod val="20000"/>
            <a:lumOff val="80000"/>
          </a:schemeClr>
        </a:solidFill>
        <a:ln>
          <a:solidFill>
            <a:schemeClr val="tx2">
              <a:lumMod val="50000"/>
            </a:schemeClr>
          </a:solidFill>
        </a:ln>
      </dgm:spPr>
      <dgm:t>
        <a:bodyPr/>
        <a:lstStyle/>
        <a:p>
          <a:r>
            <a:rPr lang="ru-RU" dirty="0" err="1" smtClean="0">
              <a:solidFill>
                <a:schemeClr val="tx1"/>
              </a:solidFill>
              <a:latin typeface="Times New Roman" panose="02020603050405020304" pitchFamily="18" charset="0"/>
              <a:cs typeface="Times New Roman" panose="02020603050405020304" pitchFamily="18" charset="0"/>
            </a:rPr>
            <a:t>Елде</a:t>
          </a:r>
          <a:r>
            <a:rPr lang="ru-RU" dirty="0" smtClean="0">
              <a:solidFill>
                <a:schemeClr val="tx1"/>
              </a:solidFill>
              <a:latin typeface="Times New Roman" panose="02020603050405020304" pitchFamily="18" charset="0"/>
              <a:cs typeface="Times New Roman" panose="02020603050405020304" pitchFamily="18" charset="0"/>
            </a:rPr>
            <a:t> 38,5 </a:t>
          </a:r>
          <a:r>
            <a:rPr lang="ru-RU" dirty="0" err="1" smtClean="0">
              <a:solidFill>
                <a:schemeClr val="tx1"/>
              </a:solidFill>
              <a:latin typeface="Times New Roman" panose="02020603050405020304" pitchFamily="18" charset="0"/>
              <a:cs typeface="Times New Roman" panose="02020603050405020304" pitchFamily="18" charset="0"/>
            </a:rPr>
            <a:t>мың</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өзен</a:t>
          </a:r>
          <a:r>
            <a:rPr lang="ru-RU" dirty="0" smtClean="0">
              <a:solidFill>
                <a:schemeClr val="tx1"/>
              </a:solidFill>
              <a:latin typeface="Times New Roman" panose="02020603050405020304" pitchFamily="18" charset="0"/>
              <a:cs typeface="Times New Roman" panose="02020603050405020304" pitchFamily="18" charset="0"/>
            </a:rPr>
            <a:t>, 48 </a:t>
          </a:r>
          <a:r>
            <a:rPr lang="ru-RU" dirty="0" err="1" smtClean="0">
              <a:solidFill>
                <a:schemeClr val="tx1"/>
              </a:solidFill>
              <a:latin typeface="Times New Roman" panose="02020603050405020304" pitchFamily="18" charset="0"/>
              <a:cs typeface="Times New Roman" panose="02020603050405020304" pitchFamily="18" charset="0"/>
            </a:rPr>
            <a:t>мыңнан</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астам</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үлкен</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және</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кіші</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көлдер</a:t>
          </a:r>
          <a:r>
            <a:rPr lang="ru-RU" dirty="0" smtClean="0">
              <a:solidFill>
                <a:schemeClr val="tx1"/>
              </a:solidFill>
              <a:latin typeface="Times New Roman" panose="02020603050405020304" pitchFamily="18" charset="0"/>
              <a:cs typeface="Times New Roman" panose="02020603050405020304" pitchFamily="18" charset="0"/>
            </a:rPr>
            <a:t> бар. </a:t>
          </a:r>
          <a:r>
            <a:rPr lang="ru-RU" dirty="0" err="1" smtClean="0">
              <a:solidFill>
                <a:schemeClr val="tx1"/>
              </a:solidFill>
              <a:latin typeface="Times New Roman" panose="02020603050405020304" pitchFamily="18" charset="0"/>
              <a:cs typeface="Times New Roman" panose="02020603050405020304" pitchFamily="18" charset="0"/>
            </a:rPr>
            <a:t>Олардың</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ішіндегі</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ең</a:t>
          </a:r>
          <a:r>
            <a:rPr lang="ru-RU" dirty="0" smtClean="0">
              <a:solidFill>
                <a:schemeClr val="tx1"/>
              </a:solidFill>
              <a:latin typeface="Times New Roman" panose="02020603050405020304" pitchFamily="18" charset="0"/>
              <a:cs typeface="Times New Roman" panose="02020603050405020304" pitchFamily="18" charset="0"/>
            </a:rPr>
            <a:t> </a:t>
          </a:r>
          <a:r>
            <a:rPr lang="ru-RU" dirty="0" err="1" smtClean="0">
              <a:solidFill>
                <a:schemeClr val="tx1"/>
              </a:solidFill>
              <a:latin typeface="Times New Roman" panose="02020603050405020304" pitchFamily="18" charset="0"/>
              <a:cs typeface="Times New Roman" panose="02020603050405020304" pitchFamily="18" charset="0"/>
            </a:rPr>
            <a:t>ірілері-Балқаш</a:t>
          </a:r>
          <a:r>
            <a:rPr lang="ru-RU" dirty="0" smtClean="0">
              <a:solidFill>
                <a:schemeClr val="tx1"/>
              </a:solidFill>
              <a:latin typeface="Times New Roman" panose="02020603050405020304" pitchFamily="18" charset="0"/>
              <a:cs typeface="Times New Roman" panose="02020603050405020304" pitchFamily="18" charset="0"/>
            </a:rPr>
            <a:t>, Зайсан, </a:t>
          </a:r>
          <a:r>
            <a:rPr lang="ru-RU" dirty="0" err="1" smtClean="0">
              <a:solidFill>
                <a:schemeClr val="tx1"/>
              </a:solidFill>
              <a:latin typeface="Times New Roman" panose="02020603050405020304" pitchFamily="18" charset="0"/>
              <a:cs typeface="Times New Roman" panose="02020603050405020304" pitchFamily="18" charset="0"/>
            </a:rPr>
            <a:t>Алакөл</a:t>
          </a:r>
          <a:r>
            <a:rPr lang="ru-RU" dirty="0" smtClean="0">
              <a:solidFill>
                <a:schemeClr val="tx1"/>
              </a:solidFill>
              <a:latin typeface="Times New Roman" panose="02020603050405020304" pitchFamily="18" charset="0"/>
              <a:cs typeface="Times New Roman" panose="02020603050405020304" pitchFamily="18" charset="0"/>
            </a:rPr>
            <a:t>.</a:t>
          </a:r>
          <a:endParaRPr lang="ru-RU" dirty="0">
            <a:solidFill>
              <a:schemeClr val="tx1"/>
            </a:solidFill>
            <a:latin typeface="Times New Roman" panose="02020603050405020304" pitchFamily="18" charset="0"/>
            <a:cs typeface="Times New Roman" panose="02020603050405020304" pitchFamily="18" charset="0"/>
          </a:endParaRPr>
        </a:p>
      </dgm:t>
    </dgm:pt>
    <dgm:pt modelId="{763841DC-7236-4FE2-B9C3-99FA7566F8F3}" type="parTrans" cxnId="{DA35FB23-122C-42DB-BAF8-E29B0D697775}">
      <dgm:prSet/>
      <dgm:spPr/>
      <dgm:t>
        <a:bodyPr/>
        <a:lstStyle/>
        <a:p>
          <a:endParaRPr lang="ru-RU"/>
        </a:p>
      </dgm:t>
    </dgm:pt>
    <dgm:pt modelId="{86738B6A-89C1-45EB-A347-182E9553D33B}" type="sibTrans" cxnId="{DA35FB23-122C-42DB-BAF8-E29B0D697775}">
      <dgm:prSet/>
      <dgm:spPr/>
      <dgm:t>
        <a:bodyPr/>
        <a:lstStyle/>
        <a:p>
          <a:endParaRPr lang="ru-RU"/>
        </a:p>
      </dgm:t>
    </dgm:pt>
    <dgm:pt modelId="{02391CC7-B76A-4CE7-8169-18498279BE48}" type="pres">
      <dgm:prSet presAssocID="{0970B8BC-744B-4A7A-BD73-6A13698C83A3}" presName="outerComposite" presStyleCnt="0">
        <dgm:presLayoutVars>
          <dgm:chMax val="5"/>
          <dgm:dir/>
          <dgm:resizeHandles val="exact"/>
        </dgm:presLayoutVars>
      </dgm:prSet>
      <dgm:spPr/>
      <dgm:t>
        <a:bodyPr/>
        <a:lstStyle/>
        <a:p>
          <a:endParaRPr lang="ru-RU"/>
        </a:p>
      </dgm:t>
    </dgm:pt>
    <dgm:pt modelId="{4B13A5F4-DDE5-4C93-9DE4-F2F65C78427E}" type="pres">
      <dgm:prSet presAssocID="{0970B8BC-744B-4A7A-BD73-6A13698C83A3}" presName="dummyMaxCanvas" presStyleCnt="0">
        <dgm:presLayoutVars/>
      </dgm:prSet>
      <dgm:spPr/>
    </dgm:pt>
    <dgm:pt modelId="{D485E7D4-B8C4-4D06-9A22-62E6B0813FD3}" type="pres">
      <dgm:prSet presAssocID="{0970B8BC-744B-4A7A-BD73-6A13698C83A3}" presName="FourNodes_1" presStyleLbl="node1" presStyleIdx="0" presStyleCnt="4" custScaleX="125000" custLinFactNeighborX="8135">
        <dgm:presLayoutVars>
          <dgm:bulletEnabled val="1"/>
        </dgm:presLayoutVars>
      </dgm:prSet>
      <dgm:spPr/>
      <dgm:t>
        <a:bodyPr/>
        <a:lstStyle/>
        <a:p>
          <a:endParaRPr lang="ru-RU"/>
        </a:p>
      </dgm:t>
    </dgm:pt>
    <dgm:pt modelId="{9B8273AD-54DE-4879-B0A5-28FC0221F876}" type="pres">
      <dgm:prSet presAssocID="{0970B8BC-744B-4A7A-BD73-6A13698C83A3}" presName="FourNodes_2" presStyleLbl="node1" presStyleIdx="1" presStyleCnt="4" custScaleX="125000" custScaleY="119438" custLinFactNeighborY="12865">
        <dgm:presLayoutVars>
          <dgm:bulletEnabled val="1"/>
        </dgm:presLayoutVars>
      </dgm:prSet>
      <dgm:spPr/>
      <dgm:t>
        <a:bodyPr/>
        <a:lstStyle/>
        <a:p>
          <a:endParaRPr lang="ru-RU"/>
        </a:p>
      </dgm:t>
    </dgm:pt>
    <dgm:pt modelId="{7087F8CC-E63C-4AD0-90A8-6BAD4CB3BDDB}" type="pres">
      <dgm:prSet presAssocID="{0970B8BC-744B-4A7A-BD73-6A13698C83A3}" presName="FourNodes_3" presStyleLbl="node1" presStyleIdx="2" presStyleCnt="4" custLinFactNeighborX="-10456" custLinFactNeighborY="11049">
        <dgm:presLayoutVars>
          <dgm:bulletEnabled val="1"/>
        </dgm:presLayoutVars>
      </dgm:prSet>
      <dgm:spPr/>
      <dgm:t>
        <a:bodyPr/>
        <a:lstStyle/>
        <a:p>
          <a:endParaRPr lang="ru-RU"/>
        </a:p>
      </dgm:t>
    </dgm:pt>
    <dgm:pt modelId="{A4C59809-548F-4E60-A3DF-4AFA053D041F}" type="pres">
      <dgm:prSet presAssocID="{0970B8BC-744B-4A7A-BD73-6A13698C83A3}" presName="FourNodes_4" presStyleLbl="node1" presStyleIdx="3" presStyleCnt="4" custLinFactNeighborX="1008" custLinFactNeighborY="0">
        <dgm:presLayoutVars>
          <dgm:bulletEnabled val="1"/>
        </dgm:presLayoutVars>
      </dgm:prSet>
      <dgm:spPr/>
      <dgm:t>
        <a:bodyPr/>
        <a:lstStyle/>
        <a:p>
          <a:endParaRPr lang="ru-RU"/>
        </a:p>
      </dgm:t>
    </dgm:pt>
    <dgm:pt modelId="{1639ED20-0C6A-427A-B5E6-0E26084884A3}" type="pres">
      <dgm:prSet presAssocID="{0970B8BC-744B-4A7A-BD73-6A13698C83A3}" presName="FourConn_1-2" presStyleLbl="fgAccFollowNode1" presStyleIdx="0" presStyleCnt="3" custScaleY="100000" custLinFactX="41245" custLinFactNeighborX="100000">
        <dgm:presLayoutVars>
          <dgm:bulletEnabled val="1"/>
        </dgm:presLayoutVars>
      </dgm:prSet>
      <dgm:spPr/>
      <dgm:t>
        <a:bodyPr/>
        <a:lstStyle/>
        <a:p>
          <a:endParaRPr lang="ru-RU"/>
        </a:p>
      </dgm:t>
    </dgm:pt>
    <dgm:pt modelId="{168BB6F5-DD76-490F-B88B-28D9508AA772}" type="pres">
      <dgm:prSet presAssocID="{0970B8BC-744B-4A7A-BD73-6A13698C83A3}" presName="FourConn_2-3" presStyleLbl="fgAccFollowNode1" presStyleIdx="1" presStyleCnt="3" custScaleY="100000" custLinFactNeighborX="4948" custLinFactNeighborY="37109">
        <dgm:presLayoutVars>
          <dgm:bulletEnabled val="1"/>
        </dgm:presLayoutVars>
      </dgm:prSet>
      <dgm:spPr/>
      <dgm:t>
        <a:bodyPr/>
        <a:lstStyle/>
        <a:p>
          <a:endParaRPr lang="ru-RU"/>
        </a:p>
      </dgm:t>
    </dgm:pt>
    <dgm:pt modelId="{B5F8444F-32B0-4C9B-9A37-128BFF564868}" type="pres">
      <dgm:prSet presAssocID="{0970B8BC-744B-4A7A-BD73-6A13698C83A3}" presName="FourConn_3-4" presStyleLbl="fgAccFollowNode1" presStyleIdx="2" presStyleCnt="3">
        <dgm:presLayoutVars>
          <dgm:bulletEnabled val="1"/>
        </dgm:presLayoutVars>
      </dgm:prSet>
      <dgm:spPr/>
      <dgm:t>
        <a:bodyPr/>
        <a:lstStyle/>
        <a:p>
          <a:endParaRPr lang="ru-RU"/>
        </a:p>
      </dgm:t>
    </dgm:pt>
    <dgm:pt modelId="{41BBAACF-C786-4EA8-9D1F-09234B9A9405}" type="pres">
      <dgm:prSet presAssocID="{0970B8BC-744B-4A7A-BD73-6A13698C83A3}" presName="FourNodes_1_text" presStyleLbl="node1" presStyleIdx="3" presStyleCnt="4">
        <dgm:presLayoutVars>
          <dgm:bulletEnabled val="1"/>
        </dgm:presLayoutVars>
      </dgm:prSet>
      <dgm:spPr/>
      <dgm:t>
        <a:bodyPr/>
        <a:lstStyle/>
        <a:p>
          <a:endParaRPr lang="ru-RU"/>
        </a:p>
      </dgm:t>
    </dgm:pt>
    <dgm:pt modelId="{B1E6DE2D-1652-40C9-8873-87A4FD168E28}" type="pres">
      <dgm:prSet presAssocID="{0970B8BC-744B-4A7A-BD73-6A13698C83A3}" presName="FourNodes_2_text" presStyleLbl="node1" presStyleIdx="3" presStyleCnt="4">
        <dgm:presLayoutVars>
          <dgm:bulletEnabled val="1"/>
        </dgm:presLayoutVars>
      </dgm:prSet>
      <dgm:spPr/>
      <dgm:t>
        <a:bodyPr/>
        <a:lstStyle/>
        <a:p>
          <a:endParaRPr lang="ru-RU"/>
        </a:p>
      </dgm:t>
    </dgm:pt>
    <dgm:pt modelId="{348ADB26-F4F5-4973-A289-D73F34EDFE59}" type="pres">
      <dgm:prSet presAssocID="{0970B8BC-744B-4A7A-BD73-6A13698C83A3}" presName="FourNodes_3_text" presStyleLbl="node1" presStyleIdx="3" presStyleCnt="4">
        <dgm:presLayoutVars>
          <dgm:bulletEnabled val="1"/>
        </dgm:presLayoutVars>
      </dgm:prSet>
      <dgm:spPr/>
      <dgm:t>
        <a:bodyPr/>
        <a:lstStyle/>
        <a:p>
          <a:endParaRPr lang="ru-RU"/>
        </a:p>
      </dgm:t>
    </dgm:pt>
    <dgm:pt modelId="{5D7DD5E4-AC00-4BC1-92A4-FE76F8CFDBE7}" type="pres">
      <dgm:prSet presAssocID="{0970B8BC-744B-4A7A-BD73-6A13698C83A3}" presName="FourNodes_4_text" presStyleLbl="node1" presStyleIdx="3" presStyleCnt="4">
        <dgm:presLayoutVars>
          <dgm:bulletEnabled val="1"/>
        </dgm:presLayoutVars>
      </dgm:prSet>
      <dgm:spPr/>
      <dgm:t>
        <a:bodyPr/>
        <a:lstStyle/>
        <a:p>
          <a:endParaRPr lang="ru-RU"/>
        </a:p>
      </dgm:t>
    </dgm:pt>
  </dgm:ptLst>
  <dgm:cxnLst>
    <dgm:cxn modelId="{52609A97-4934-479A-8DDE-0491BA10F384}" type="presOf" srcId="{9BACC33E-0577-4C6B-9AA9-9423E80222E1}" destId="{B1E6DE2D-1652-40C9-8873-87A4FD168E28}" srcOrd="1" destOrd="0" presId="urn:microsoft.com/office/officeart/2005/8/layout/vProcess5"/>
    <dgm:cxn modelId="{2759C5BB-704B-498B-BB9C-F82873DC1D63}" type="presOf" srcId="{6AD90710-5E45-4DDD-ADA2-F6F48F6E328E}" destId="{168BB6F5-DD76-490F-B88B-28D9508AA772}" srcOrd="0" destOrd="0" presId="urn:microsoft.com/office/officeart/2005/8/layout/vProcess5"/>
    <dgm:cxn modelId="{23258720-5E21-4923-9575-4B22EE575DFF}" type="presOf" srcId="{468500DD-9608-4AA7-9E64-02BF10D077A3}" destId="{A4C59809-548F-4E60-A3DF-4AFA053D041F}" srcOrd="0" destOrd="0" presId="urn:microsoft.com/office/officeart/2005/8/layout/vProcess5"/>
    <dgm:cxn modelId="{CF7CA2D4-7CC9-4F6B-9B74-E94BF75A1ABF}" srcId="{0970B8BC-744B-4A7A-BD73-6A13698C83A3}" destId="{2783EDFD-D0CD-4C46-9E4A-4BB2CCDE7231}" srcOrd="0" destOrd="0" parTransId="{525924FD-CDD7-496C-81F7-10FE69BC2504}" sibTransId="{882B9726-D2A9-456D-A390-BEA4FECEE6A9}"/>
    <dgm:cxn modelId="{F45C604A-D29B-45AB-84FC-A728B6F666A9}" type="presOf" srcId="{B94BA5F6-57DA-43B1-A24F-AC877D7FB040}" destId="{7087F8CC-E63C-4AD0-90A8-6BAD4CB3BDDB}" srcOrd="0" destOrd="0" presId="urn:microsoft.com/office/officeart/2005/8/layout/vProcess5"/>
    <dgm:cxn modelId="{99268F83-57CE-43A6-A4A5-4409E1F2D79F}" type="presOf" srcId="{468500DD-9608-4AA7-9E64-02BF10D077A3}" destId="{5D7DD5E4-AC00-4BC1-92A4-FE76F8CFDBE7}" srcOrd="1" destOrd="0" presId="urn:microsoft.com/office/officeart/2005/8/layout/vProcess5"/>
    <dgm:cxn modelId="{DBD58499-8C65-4951-91A4-67E498D82022}" srcId="{0970B8BC-744B-4A7A-BD73-6A13698C83A3}" destId="{B94BA5F6-57DA-43B1-A24F-AC877D7FB040}" srcOrd="2" destOrd="0" parTransId="{131DE2B4-001A-497D-8F6A-B7D8A7F48F04}" sibTransId="{AD9E34EE-B5BE-4D4A-BAE5-197290AD591D}"/>
    <dgm:cxn modelId="{CDADFDB9-DB6D-4CC5-9381-2196FBF07B0C}" srcId="{0970B8BC-744B-4A7A-BD73-6A13698C83A3}" destId="{9BACC33E-0577-4C6B-9AA9-9423E80222E1}" srcOrd="1" destOrd="0" parTransId="{A342D0DE-95D5-4F0C-A6C5-D2B1AFA747F9}" sibTransId="{6AD90710-5E45-4DDD-ADA2-F6F48F6E328E}"/>
    <dgm:cxn modelId="{DA35FB23-122C-42DB-BAF8-E29B0D697775}" srcId="{0970B8BC-744B-4A7A-BD73-6A13698C83A3}" destId="{468500DD-9608-4AA7-9E64-02BF10D077A3}" srcOrd="3" destOrd="0" parTransId="{763841DC-7236-4FE2-B9C3-99FA7566F8F3}" sibTransId="{86738B6A-89C1-45EB-A347-182E9553D33B}"/>
    <dgm:cxn modelId="{A7F7E5B9-9D0B-4513-A8EA-2A3621BBA9E1}" type="presOf" srcId="{B94BA5F6-57DA-43B1-A24F-AC877D7FB040}" destId="{348ADB26-F4F5-4973-A289-D73F34EDFE59}" srcOrd="1" destOrd="0" presId="urn:microsoft.com/office/officeart/2005/8/layout/vProcess5"/>
    <dgm:cxn modelId="{3B011616-1ED5-4623-887D-8EDB386DE62E}" type="presOf" srcId="{2783EDFD-D0CD-4C46-9E4A-4BB2CCDE7231}" destId="{41BBAACF-C786-4EA8-9D1F-09234B9A9405}" srcOrd="1" destOrd="0" presId="urn:microsoft.com/office/officeart/2005/8/layout/vProcess5"/>
    <dgm:cxn modelId="{14430E2B-E8CF-4DEA-91B8-9393488C593A}" type="presOf" srcId="{AD9E34EE-B5BE-4D4A-BAE5-197290AD591D}" destId="{B5F8444F-32B0-4C9B-9A37-128BFF564868}" srcOrd="0" destOrd="0" presId="urn:microsoft.com/office/officeart/2005/8/layout/vProcess5"/>
    <dgm:cxn modelId="{06B41F4B-6707-4BE2-913F-C9B1C391F456}" type="presOf" srcId="{9BACC33E-0577-4C6B-9AA9-9423E80222E1}" destId="{9B8273AD-54DE-4879-B0A5-28FC0221F876}" srcOrd="0" destOrd="0" presId="urn:microsoft.com/office/officeart/2005/8/layout/vProcess5"/>
    <dgm:cxn modelId="{69603D67-69D6-4309-A538-AE7BC9BA5EDE}" type="presOf" srcId="{2783EDFD-D0CD-4C46-9E4A-4BB2CCDE7231}" destId="{D485E7D4-B8C4-4D06-9A22-62E6B0813FD3}" srcOrd="0" destOrd="0" presId="urn:microsoft.com/office/officeart/2005/8/layout/vProcess5"/>
    <dgm:cxn modelId="{9B190574-ACE6-416D-839C-884C9268DAF8}" type="presOf" srcId="{0970B8BC-744B-4A7A-BD73-6A13698C83A3}" destId="{02391CC7-B76A-4CE7-8169-18498279BE48}" srcOrd="0" destOrd="0" presId="urn:microsoft.com/office/officeart/2005/8/layout/vProcess5"/>
    <dgm:cxn modelId="{4237BED6-1365-476A-9D69-B147E9145129}" type="presOf" srcId="{882B9726-D2A9-456D-A390-BEA4FECEE6A9}" destId="{1639ED20-0C6A-427A-B5E6-0E26084884A3}" srcOrd="0" destOrd="0" presId="urn:microsoft.com/office/officeart/2005/8/layout/vProcess5"/>
    <dgm:cxn modelId="{F808B90F-2D5D-42E2-BCF9-8C17BA2209AD}" type="presParOf" srcId="{02391CC7-B76A-4CE7-8169-18498279BE48}" destId="{4B13A5F4-DDE5-4C93-9DE4-F2F65C78427E}" srcOrd="0" destOrd="0" presId="urn:microsoft.com/office/officeart/2005/8/layout/vProcess5"/>
    <dgm:cxn modelId="{26FC07CC-6C78-41E7-837C-58FA28B4C2B7}" type="presParOf" srcId="{02391CC7-B76A-4CE7-8169-18498279BE48}" destId="{D485E7D4-B8C4-4D06-9A22-62E6B0813FD3}" srcOrd="1" destOrd="0" presId="urn:microsoft.com/office/officeart/2005/8/layout/vProcess5"/>
    <dgm:cxn modelId="{58E1D02A-232A-46F2-B388-C055681DE0F4}" type="presParOf" srcId="{02391CC7-B76A-4CE7-8169-18498279BE48}" destId="{9B8273AD-54DE-4879-B0A5-28FC0221F876}" srcOrd="2" destOrd="0" presId="urn:microsoft.com/office/officeart/2005/8/layout/vProcess5"/>
    <dgm:cxn modelId="{451ECC4F-581A-4C3E-98CE-C3916683D148}" type="presParOf" srcId="{02391CC7-B76A-4CE7-8169-18498279BE48}" destId="{7087F8CC-E63C-4AD0-90A8-6BAD4CB3BDDB}" srcOrd="3" destOrd="0" presId="urn:microsoft.com/office/officeart/2005/8/layout/vProcess5"/>
    <dgm:cxn modelId="{450C6A1E-2A76-40AB-B9C2-F1407ACD63F9}" type="presParOf" srcId="{02391CC7-B76A-4CE7-8169-18498279BE48}" destId="{A4C59809-548F-4E60-A3DF-4AFA053D041F}" srcOrd="4" destOrd="0" presId="urn:microsoft.com/office/officeart/2005/8/layout/vProcess5"/>
    <dgm:cxn modelId="{98F15818-8D87-43C9-B49C-2CE9AA88F7AD}" type="presParOf" srcId="{02391CC7-B76A-4CE7-8169-18498279BE48}" destId="{1639ED20-0C6A-427A-B5E6-0E26084884A3}" srcOrd="5" destOrd="0" presId="urn:microsoft.com/office/officeart/2005/8/layout/vProcess5"/>
    <dgm:cxn modelId="{AC05BA40-B10A-4E8D-B1B7-50415A7E030C}" type="presParOf" srcId="{02391CC7-B76A-4CE7-8169-18498279BE48}" destId="{168BB6F5-DD76-490F-B88B-28D9508AA772}" srcOrd="6" destOrd="0" presId="urn:microsoft.com/office/officeart/2005/8/layout/vProcess5"/>
    <dgm:cxn modelId="{FAA1FF08-F09B-4251-BC9D-2CCB22C5FCA3}" type="presParOf" srcId="{02391CC7-B76A-4CE7-8169-18498279BE48}" destId="{B5F8444F-32B0-4C9B-9A37-128BFF564868}" srcOrd="7" destOrd="0" presId="urn:microsoft.com/office/officeart/2005/8/layout/vProcess5"/>
    <dgm:cxn modelId="{5B4AC6B2-21A2-4D14-B835-DB1CDE8177B9}" type="presParOf" srcId="{02391CC7-B76A-4CE7-8169-18498279BE48}" destId="{41BBAACF-C786-4EA8-9D1F-09234B9A9405}" srcOrd="8" destOrd="0" presId="urn:microsoft.com/office/officeart/2005/8/layout/vProcess5"/>
    <dgm:cxn modelId="{92BB0A14-8D6E-4FC9-BF59-EAC0496949D6}" type="presParOf" srcId="{02391CC7-B76A-4CE7-8169-18498279BE48}" destId="{B1E6DE2D-1652-40C9-8873-87A4FD168E28}" srcOrd="9" destOrd="0" presId="urn:microsoft.com/office/officeart/2005/8/layout/vProcess5"/>
    <dgm:cxn modelId="{D30CD64D-7544-436C-8374-461CC1942E3C}" type="presParOf" srcId="{02391CC7-B76A-4CE7-8169-18498279BE48}" destId="{348ADB26-F4F5-4973-A289-D73F34EDFE59}" srcOrd="10" destOrd="0" presId="urn:microsoft.com/office/officeart/2005/8/layout/vProcess5"/>
    <dgm:cxn modelId="{C6EA7B27-D914-4FBC-8F03-1EDBE96A9429}" type="presParOf" srcId="{02391CC7-B76A-4CE7-8169-18498279BE48}" destId="{5D7DD5E4-AC00-4BC1-92A4-FE76F8CFDBE7}" srcOrd="11" destOrd="0" presId="urn:microsoft.com/office/officeart/2005/8/layout/vProcess5"/>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5E7D4-B8C4-4D06-9A22-62E6B0813FD3}">
      <dsp:nvSpPr>
        <dsp:cNvPr id="0" name=""/>
        <dsp:cNvSpPr/>
      </dsp:nvSpPr>
      <dsp:spPr>
        <a:xfrm>
          <a:off x="0" y="0"/>
          <a:ext cx="10505021" cy="1124154"/>
        </a:xfrm>
        <a:prstGeom prst="roundRect">
          <a:avLst>
            <a:gd name="adj" fmla="val 10000"/>
          </a:avLst>
        </a:prstGeom>
        <a:solidFill>
          <a:schemeClr val="accent1">
            <a:lumMod val="20000"/>
            <a:lumOff val="80000"/>
          </a:schemeClr>
        </a:solid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endParaRPr lang="ru-RU" sz="2000" kern="1200" dirty="0" smtClean="0">
            <a:solidFill>
              <a:schemeClr val="tx1"/>
            </a:solidFill>
            <a:latin typeface="Times New Roman" panose="02020603050405020304" pitchFamily="18" charset="0"/>
            <a:cs typeface="Times New Roman" panose="02020603050405020304" pitchFamily="18" charset="0"/>
          </a:endParaRPr>
        </a:p>
        <a:p>
          <a:pPr lvl="0" algn="l" defTabSz="889000">
            <a:lnSpc>
              <a:spcPct val="90000"/>
            </a:lnSpc>
            <a:spcBef>
              <a:spcPct val="0"/>
            </a:spcBef>
            <a:spcAft>
              <a:spcPct val="35000"/>
            </a:spcAft>
          </a:pPr>
          <a:r>
            <a:rPr lang="ru-RU" sz="2200" kern="1200" dirty="0" err="1" smtClean="0">
              <a:solidFill>
                <a:schemeClr val="tx1"/>
              </a:solidFill>
              <a:latin typeface="Times New Roman" panose="02020603050405020304" pitchFamily="18" charset="0"/>
              <a:cs typeface="Times New Roman" panose="02020603050405020304" pitchFamily="18" charset="0"/>
            </a:rPr>
            <a:t>Қазақстан</a:t>
          </a:r>
          <a:r>
            <a:rPr lang="ru-RU" sz="2200" kern="1200" dirty="0" smtClean="0">
              <a:solidFill>
                <a:schemeClr val="tx1"/>
              </a:solidFill>
              <a:latin typeface="Times New Roman" panose="02020603050405020304" pitchFamily="18" charset="0"/>
              <a:cs typeface="Times New Roman" panose="02020603050405020304" pitchFamily="18" charset="0"/>
            </a:rPr>
            <a:t> 2725 </a:t>
          </a:r>
          <a:r>
            <a:rPr lang="ru-RU" sz="2200" kern="1200" dirty="0" err="1" smtClean="0">
              <a:solidFill>
                <a:schemeClr val="tx1"/>
              </a:solidFill>
              <a:latin typeface="Times New Roman" panose="02020603050405020304" pitchFamily="18" charset="0"/>
              <a:cs typeface="Times New Roman" panose="02020603050405020304" pitchFamily="18" charset="0"/>
            </a:rPr>
            <a:t>мың</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шаршы</a:t>
          </a:r>
          <a:r>
            <a:rPr lang="ru-RU" sz="2200" kern="1200" dirty="0" smtClean="0">
              <a:solidFill>
                <a:schemeClr val="tx1"/>
              </a:solidFill>
              <a:latin typeface="Times New Roman" panose="02020603050405020304" pitchFamily="18" charset="0"/>
              <a:cs typeface="Times New Roman" panose="02020603050405020304" pitchFamily="18" charset="0"/>
            </a:rPr>
            <a:t> км </a:t>
          </a:r>
          <a:r>
            <a:rPr lang="ru-RU" sz="2200" kern="1200" dirty="0" err="1" smtClean="0">
              <a:solidFill>
                <a:schemeClr val="tx1"/>
              </a:solidFill>
              <a:latin typeface="Times New Roman" panose="02020603050405020304" pitchFamily="18" charset="0"/>
              <a:cs typeface="Times New Roman" panose="02020603050405020304" pitchFamily="18" charset="0"/>
            </a:rPr>
            <a:t>аумақты</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алып</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жатыр</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Аумақтың</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батыстан</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шығысқа</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қарай</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ұзындығы</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шамамен</a:t>
          </a:r>
          <a:r>
            <a:rPr lang="ru-RU" sz="2200" kern="1200" dirty="0" smtClean="0">
              <a:solidFill>
                <a:schemeClr val="tx1"/>
              </a:solidFill>
              <a:latin typeface="Times New Roman" panose="02020603050405020304" pitchFamily="18" charset="0"/>
              <a:cs typeface="Times New Roman" panose="02020603050405020304" pitchFamily="18" charset="0"/>
            </a:rPr>
            <a:t> 3000 км, </a:t>
          </a:r>
          <a:r>
            <a:rPr lang="ru-RU" sz="2200" kern="1200" dirty="0" err="1" smtClean="0">
              <a:solidFill>
                <a:schemeClr val="tx1"/>
              </a:solidFill>
              <a:latin typeface="Times New Roman" panose="02020603050405020304" pitchFamily="18" charset="0"/>
              <a:cs typeface="Times New Roman" panose="02020603050405020304" pitchFamily="18" charset="0"/>
            </a:rPr>
            <a:t>оңтүстіктен</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солтүстікке</a:t>
          </a:r>
          <a:r>
            <a:rPr lang="ru-RU" sz="2200" kern="1200" dirty="0" smtClean="0">
              <a:solidFill>
                <a:schemeClr val="tx1"/>
              </a:solidFill>
              <a:latin typeface="Times New Roman" panose="02020603050405020304" pitchFamily="18" charset="0"/>
              <a:cs typeface="Times New Roman" panose="02020603050405020304" pitchFamily="18" charset="0"/>
            </a:rPr>
            <a:t> қарай-1000 км-</a:t>
          </a:r>
          <a:r>
            <a:rPr lang="ru-RU" sz="2200" kern="1200" dirty="0" err="1" smtClean="0">
              <a:solidFill>
                <a:schemeClr val="tx1"/>
              </a:solidFill>
              <a:latin typeface="Times New Roman" panose="02020603050405020304" pitchFamily="18" charset="0"/>
              <a:cs typeface="Times New Roman" panose="02020603050405020304" pitchFamily="18" charset="0"/>
            </a:rPr>
            <a:t>ден</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астам</a:t>
          </a:r>
          <a:endParaRPr lang="ru-RU" sz="2200" kern="1200" dirty="0" smtClean="0">
            <a:solidFill>
              <a:schemeClr val="tx1"/>
            </a:solidFill>
            <a:latin typeface="Times New Roman" panose="02020603050405020304" pitchFamily="18" charset="0"/>
            <a:cs typeface="Times New Roman" panose="02020603050405020304" pitchFamily="18" charset="0"/>
          </a:endParaRPr>
        </a:p>
        <a:p>
          <a:pPr lvl="0" algn="just" defTabSz="889000">
            <a:lnSpc>
              <a:spcPct val="90000"/>
            </a:lnSpc>
            <a:spcBef>
              <a:spcPct val="0"/>
            </a:spcBef>
            <a:spcAft>
              <a:spcPct val="35000"/>
            </a:spcAft>
          </a:pPr>
          <a:r>
            <a:rPr lang="ru-RU" sz="2400" kern="1200" dirty="0" smtClean="0">
              <a:solidFill>
                <a:schemeClr val="tx1"/>
              </a:solidFill>
              <a:latin typeface="Times New Roman" panose="02020603050405020304" pitchFamily="18" charset="0"/>
              <a:cs typeface="Times New Roman" panose="02020603050405020304" pitchFamily="18" charset="0"/>
            </a:rPr>
            <a:t> </a:t>
          </a:r>
          <a:endParaRPr lang="ru-RU" sz="2400" kern="1200" dirty="0">
            <a:solidFill>
              <a:schemeClr val="tx1"/>
            </a:solidFill>
          </a:endParaRPr>
        </a:p>
      </dsp:txBody>
      <dsp:txXfrm>
        <a:off x="32925" y="32925"/>
        <a:ext cx="8886433" cy="1058304"/>
      </dsp:txXfrm>
    </dsp:sp>
    <dsp:sp modelId="{9B8273AD-54DE-4879-B0A5-28FC0221F876}">
      <dsp:nvSpPr>
        <dsp:cNvPr id="0" name=""/>
        <dsp:cNvSpPr/>
      </dsp:nvSpPr>
      <dsp:spPr>
        <a:xfrm>
          <a:off x="178585" y="1363911"/>
          <a:ext cx="10505021" cy="1342667"/>
        </a:xfrm>
        <a:prstGeom prst="roundRect">
          <a:avLst>
            <a:gd name="adj" fmla="val 10000"/>
          </a:avLst>
        </a:prstGeom>
        <a:solidFill>
          <a:schemeClr val="accent1">
            <a:lumMod val="20000"/>
            <a:lumOff val="80000"/>
          </a:schemeClr>
        </a:solid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solidFill>
                <a:schemeClr val="tx1"/>
              </a:solidFill>
              <a:latin typeface="Times New Roman" panose="02020603050405020304" pitchFamily="18" charset="0"/>
              <a:cs typeface="Times New Roman" panose="02020603050405020304" pitchFamily="18" charset="0"/>
            </a:rPr>
            <a:t>2023 </a:t>
          </a:r>
          <a:r>
            <a:rPr lang="ru-RU" sz="2400" kern="1200" dirty="0" err="1" smtClean="0">
              <a:solidFill>
                <a:schemeClr val="tx1"/>
              </a:solidFill>
              <a:latin typeface="Times New Roman" panose="02020603050405020304" pitchFamily="18" charset="0"/>
              <a:cs typeface="Times New Roman" panose="02020603050405020304" pitchFamily="18" charset="0"/>
            </a:rPr>
            <a:t>жылғы</a:t>
          </a:r>
          <a:r>
            <a:rPr lang="ru-RU" sz="2400" kern="1200" dirty="0" smtClean="0">
              <a:solidFill>
                <a:schemeClr val="tx1"/>
              </a:solidFill>
              <a:latin typeface="Times New Roman" panose="02020603050405020304" pitchFamily="18" charset="0"/>
              <a:cs typeface="Times New Roman" panose="02020603050405020304" pitchFamily="18" charset="0"/>
            </a:rPr>
            <a:t> 1 </a:t>
          </a:r>
          <a:r>
            <a:rPr lang="ru-RU" sz="2400" kern="1200" dirty="0" err="1" smtClean="0">
              <a:solidFill>
                <a:schemeClr val="tx1"/>
              </a:solidFill>
              <a:latin typeface="Times New Roman" panose="02020603050405020304" pitchFamily="18" charset="0"/>
              <a:cs typeface="Times New Roman" panose="02020603050405020304" pitchFamily="18" charset="0"/>
            </a:rPr>
            <a:t>тамыздағы</a:t>
          </a:r>
          <a:r>
            <a:rPr lang="ru-RU" sz="2400" kern="1200" dirty="0" smtClean="0">
              <a:solidFill>
                <a:schemeClr val="tx1"/>
              </a:solidFill>
              <a:latin typeface="Times New Roman" panose="02020603050405020304" pitchFamily="18" charset="0"/>
              <a:cs typeface="Times New Roman" panose="02020603050405020304" pitchFamily="18" charset="0"/>
            </a:rPr>
            <a:t> </a:t>
          </a:r>
          <a:r>
            <a:rPr lang="ru-RU" sz="2400" kern="1200" dirty="0" err="1" smtClean="0">
              <a:solidFill>
                <a:schemeClr val="tx1"/>
              </a:solidFill>
              <a:latin typeface="Times New Roman" panose="02020603050405020304" pitchFamily="18" charset="0"/>
              <a:cs typeface="Times New Roman" panose="02020603050405020304" pitchFamily="18" charset="0"/>
            </a:rPr>
            <a:t>жағдай</a:t>
          </a:r>
          <a:r>
            <a:rPr lang="ru-RU" sz="2400" kern="1200" dirty="0" smtClean="0">
              <a:solidFill>
                <a:schemeClr val="tx1"/>
              </a:solidFill>
              <a:latin typeface="Times New Roman" panose="02020603050405020304" pitchFamily="18" charset="0"/>
              <a:cs typeface="Times New Roman" panose="02020603050405020304" pitchFamily="18" charset="0"/>
            </a:rPr>
            <a:t> </a:t>
          </a:r>
          <a:r>
            <a:rPr lang="ru-RU" sz="2400" kern="1200" dirty="0" err="1" smtClean="0">
              <a:solidFill>
                <a:schemeClr val="tx1"/>
              </a:solidFill>
              <a:latin typeface="Times New Roman" panose="02020603050405020304" pitchFamily="18" charset="0"/>
              <a:cs typeface="Times New Roman" panose="02020603050405020304" pitchFamily="18" charset="0"/>
            </a:rPr>
            <a:t>бойынша</a:t>
          </a:r>
          <a:r>
            <a:rPr lang="ru-RU" sz="2400" kern="1200" dirty="0" smtClean="0">
              <a:solidFill>
                <a:schemeClr val="tx1"/>
              </a:solidFill>
              <a:latin typeface="Times New Roman" panose="02020603050405020304" pitchFamily="18" charset="0"/>
              <a:cs typeface="Times New Roman" panose="02020603050405020304" pitchFamily="18" charset="0"/>
            </a:rPr>
            <a:t> </a:t>
          </a:r>
          <a:r>
            <a:rPr lang="ru-RU" sz="2400" kern="1200" dirty="0" err="1" smtClean="0">
              <a:solidFill>
                <a:schemeClr val="tx1"/>
              </a:solidFill>
              <a:latin typeface="Times New Roman" panose="02020603050405020304" pitchFamily="18" charset="0"/>
              <a:cs typeface="Times New Roman" panose="02020603050405020304" pitchFamily="18" charset="0"/>
            </a:rPr>
            <a:t>Қазақстан</a:t>
          </a:r>
          <a:r>
            <a:rPr lang="ru-RU" sz="2400" kern="1200" dirty="0" smtClean="0">
              <a:solidFill>
                <a:schemeClr val="tx1"/>
              </a:solidFill>
              <a:latin typeface="Times New Roman" panose="02020603050405020304" pitchFamily="18" charset="0"/>
              <a:cs typeface="Times New Roman" panose="02020603050405020304" pitchFamily="18" charset="0"/>
            </a:rPr>
            <a:t> </a:t>
          </a:r>
          <a:r>
            <a:rPr lang="ru-RU" sz="2400" kern="1200" dirty="0" err="1" smtClean="0">
              <a:solidFill>
                <a:schemeClr val="tx1"/>
              </a:solidFill>
              <a:latin typeface="Times New Roman" panose="02020603050405020304" pitchFamily="18" charset="0"/>
              <a:cs typeface="Times New Roman" panose="02020603050405020304" pitchFamily="18" charset="0"/>
            </a:rPr>
            <a:t>халқы</a:t>
          </a:r>
          <a:r>
            <a:rPr lang="ru-RU" sz="2400" kern="1200" dirty="0" smtClean="0">
              <a:solidFill>
                <a:schemeClr val="tx1"/>
              </a:solidFill>
              <a:latin typeface="Times New Roman" panose="02020603050405020304" pitchFamily="18" charset="0"/>
              <a:cs typeface="Times New Roman" panose="02020603050405020304" pitchFamily="18" charset="0"/>
            </a:rPr>
            <a:t> 19 921 425 </a:t>
          </a:r>
          <a:r>
            <a:rPr lang="ru-RU" sz="2400" kern="1200" dirty="0" err="1" smtClean="0">
              <a:solidFill>
                <a:schemeClr val="tx1"/>
              </a:solidFill>
              <a:latin typeface="Times New Roman" panose="02020603050405020304" pitchFamily="18" charset="0"/>
              <a:cs typeface="Times New Roman" panose="02020603050405020304" pitchFamily="18" charset="0"/>
            </a:rPr>
            <a:t>құрайды</a:t>
          </a:r>
          <a:r>
            <a:rPr lang="ru-RU" sz="2400" kern="1200" dirty="0" smtClean="0">
              <a:solidFill>
                <a:schemeClr val="tx1"/>
              </a:solidFill>
              <a:latin typeface="Times New Roman" panose="02020603050405020304" pitchFamily="18" charset="0"/>
              <a:cs typeface="Times New Roman" panose="02020603050405020304" pitchFamily="18" charset="0"/>
            </a:rPr>
            <a:t>. </a:t>
          </a:r>
          <a:r>
            <a:rPr lang="ru-RU" sz="2400" kern="1200" dirty="0" err="1" smtClean="0">
              <a:solidFill>
                <a:schemeClr val="tx1"/>
              </a:solidFill>
              <a:latin typeface="Times New Roman" panose="02020603050405020304" pitchFamily="18" charset="0"/>
              <a:cs typeface="Times New Roman" panose="02020603050405020304" pitchFamily="18" charset="0"/>
            </a:rPr>
            <a:t>Оның</a:t>
          </a:r>
          <a:r>
            <a:rPr lang="ru-RU" sz="2400" kern="1200" dirty="0" smtClean="0">
              <a:solidFill>
                <a:schemeClr val="tx1"/>
              </a:solidFill>
              <a:latin typeface="Times New Roman" panose="02020603050405020304" pitchFamily="18" charset="0"/>
              <a:cs typeface="Times New Roman" panose="02020603050405020304" pitchFamily="18" charset="0"/>
            </a:rPr>
            <a:t> </a:t>
          </a:r>
          <a:r>
            <a:rPr lang="ru-RU" sz="2400" kern="1200" dirty="0" err="1" smtClean="0">
              <a:solidFill>
                <a:schemeClr val="tx1"/>
              </a:solidFill>
              <a:latin typeface="Times New Roman" panose="02020603050405020304" pitchFamily="18" charset="0"/>
              <a:cs typeface="Times New Roman" panose="02020603050405020304" pitchFamily="18" charset="0"/>
            </a:rPr>
            <a:t>ішінде</a:t>
          </a:r>
          <a:r>
            <a:rPr lang="ru-RU" sz="2400" kern="1200" dirty="0" smtClean="0">
              <a:solidFill>
                <a:schemeClr val="tx1"/>
              </a:solidFill>
              <a:latin typeface="Times New Roman" panose="02020603050405020304" pitchFamily="18" charset="0"/>
              <a:cs typeface="Times New Roman" panose="02020603050405020304" pitchFamily="18" charset="0"/>
            </a:rPr>
            <a:t>: 40,8 %</a:t>
          </a:r>
          <a:r>
            <a:rPr lang="kk-KZ" sz="2400" kern="1200" dirty="0" smtClean="0">
              <a:solidFill>
                <a:schemeClr val="tx1"/>
              </a:solidFill>
              <a:latin typeface="Times New Roman" panose="02020603050405020304" pitchFamily="18" charset="0"/>
              <a:cs typeface="Times New Roman" panose="02020603050405020304" pitchFamily="18" charset="0"/>
            </a:rPr>
            <a:t> ауыл тұрғындарын құрайды.</a:t>
          </a:r>
          <a:endParaRPr lang="ru-RU" sz="2400" kern="1200" dirty="0">
            <a:solidFill>
              <a:schemeClr val="tx1"/>
            </a:solidFill>
            <a:latin typeface="Times New Roman" panose="02020603050405020304" pitchFamily="18" charset="0"/>
            <a:cs typeface="Times New Roman" panose="02020603050405020304" pitchFamily="18" charset="0"/>
          </a:endParaRPr>
        </a:p>
      </dsp:txBody>
      <dsp:txXfrm>
        <a:off x="217910" y="1403236"/>
        <a:ext cx="8633200" cy="1264017"/>
      </dsp:txXfrm>
    </dsp:sp>
    <dsp:sp modelId="{7087F8CC-E63C-4AD0-90A8-6BAD4CB3BDDB}">
      <dsp:nvSpPr>
        <dsp:cNvPr id="0" name=""/>
        <dsp:cNvSpPr/>
      </dsp:nvSpPr>
      <dsp:spPr>
        <a:xfrm>
          <a:off x="1043694" y="2781299"/>
          <a:ext cx="8404016" cy="1124154"/>
        </a:xfrm>
        <a:prstGeom prst="roundRect">
          <a:avLst>
            <a:gd name="adj" fmla="val 10000"/>
          </a:avLst>
        </a:prstGeom>
        <a:solidFill>
          <a:schemeClr val="accent1">
            <a:lumMod val="20000"/>
            <a:lumOff val="80000"/>
          </a:schemeClr>
        </a:solid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err="1" smtClean="0">
              <a:solidFill>
                <a:schemeClr val="tx1"/>
              </a:solidFill>
              <a:latin typeface="Times New Roman" panose="02020603050405020304" pitchFamily="18" charset="0"/>
              <a:cs typeface="Times New Roman" panose="02020603050405020304" pitchFamily="18" charset="0"/>
            </a:rPr>
            <a:t>Аумақтың</a:t>
          </a:r>
          <a:r>
            <a:rPr lang="ru-RU" sz="2400" kern="1200" dirty="0" smtClean="0">
              <a:solidFill>
                <a:schemeClr val="tx1"/>
              </a:solidFill>
              <a:latin typeface="Times New Roman" panose="02020603050405020304" pitchFamily="18" charset="0"/>
              <a:cs typeface="Times New Roman" panose="02020603050405020304" pitchFamily="18" charset="0"/>
            </a:rPr>
            <a:t> </a:t>
          </a:r>
          <a:r>
            <a:rPr lang="ru-RU" sz="2400" kern="1200" dirty="0" err="1" smtClean="0">
              <a:solidFill>
                <a:schemeClr val="tx1"/>
              </a:solidFill>
              <a:latin typeface="Times New Roman" panose="02020603050405020304" pitchFamily="18" charset="0"/>
              <a:cs typeface="Times New Roman" panose="02020603050405020304" pitchFamily="18" charset="0"/>
            </a:rPr>
            <a:t>көп</a:t>
          </a:r>
          <a:r>
            <a:rPr lang="ru-RU" sz="2400" kern="1200" dirty="0" smtClean="0">
              <a:solidFill>
                <a:schemeClr val="tx1"/>
              </a:solidFill>
              <a:latin typeface="Times New Roman" panose="02020603050405020304" pitchFamily="18" charset="0"/>
              <a:cs typeface="Times New Roman" panose="02020603050405020304" pitchFamily="18" charset="0"/>
            </a:rPr>
            <a:t> </a:t>
          </a:r>
          <a:r>
            <a:rPr lang="ru-RU" sz="2400" kern="1200" dirty="0" err="1" smtClean="0">
              <a:solidFill>
                <a:schemeClr val="tx1"/>
              </a:solidFill>
              <a:latin typeface="Times New Roman" panose="02020603050405020304" pitchFamily="18" charset="0"/>
              <a:cs typeface="Times New Roman" panose="02020603050405020304" pitchFamily="18" charset="0"/>
            </a:rPr>
            <a:t>бөлігі</a:t>
          </a:r>
          <a:r>
            <a:rPr lang="ru-RU" sz="2400" kern="1200" dirty="0" smtClean="0">
              <a:solidFill>
                <a:schemeClr val="tx1"/>
              </a:solidFill>
              <a:latin typeface="Times New Roman" panose="02020603050405020304" pitchFamily="18" charset="0"/>
              <a:cs typeface="Times New Roman" panose="02020603050405020304" pitchFamily="18" charset="0"/>
            </a:rPr>
            <a:t> </a:t>
          </a:r>
          <a:r>
            <a:rPr lang="ru-RU" sz="2400" kern="1200" dirty="0" err="1" smtClean="0">
              <a:solidFill>
                <a:schemeClr val="tx1"/>
              </a:solidFill>
              <a:latin typeface="Times New Roman" panose="02020603050405020304" pitchFamily="18" charset="0"/>
              <a:cs typeface="Times New Roman" panose="02020603050405020304" pitchFamily="18" charset="0"/>
            </a:rPr>
            <a:t>шөлдер</a:t>
          </a:r>
          <a:r>
            <a:rPr lang="ru-RU" sz="2400" kern="1200" dirty="0" smtClean="0">
              <a:solidFill>
                <a:schemeClr val="tx1"/>
              </a:solidFill>
              <a:latin typeface="Times New Roman" panose="02020603050405020304" pitchFamily="18" charset="0"/>
              <a:cs typeface="Times New Roman" panose="02020603050405020304" pitchFamily="18" charset="0"/>
            </a:rPr>
            <a:t> – 44%,жартылай </a:t>
          </a:r>
          <a:r>
            <a:rPr lang="ru-RU" sz="2400" kern="1200" dirty="0" err="1" smtClean="0">
              <a:solidFill>
                <a:schemeClr val="tx1"/>
              </a:solidFill>
              <a:latin typeface="Times New Roman" panose="02020603050405020304" pitchFamily="18" charset="0"/>
              <a:cs typeface="Times New Roman" panose="02020603050405020304" pitchFamily="18" charset="0"/>
            </a:rPr>
            <a:t>шөлдер</a:t>
          </a:r>
          <a:r>
            <a:rPr lang="ru-RU" sz="2400" kern="1200" dirty="0" smtClean="0">
              <a:solidFill>
                <a:schemeClr val="tx1"/>
              </a:solidFill>
              <a:latin typeface="Times New Roman" panose="02020603050405020304" pitchFamily="18" charset="0"/>
              <a:cs typeface="Times New Roman" panose="02020603050405020304" pitchFamily="18" charset="0"/>
            </a:rPr>
            <a:t> -14%, </a:t>
          </a:r>
          <a:r>
            <a:rPr lang="ru-RU" sz="2400" kern="1200" dirty="0" err="1" smtClean="0">
              <a:solidFill>
                <a:schemeClr val="tx1"/>
              </a:solidFill>
              <a:latin typeface="Times New Roman" panose="02020603050405020304" pitchFamily="18" charset="0"/>
              <a:cs typeface="Times New Roman" panose="02020603050405020304" pitchFamily="18" charset="0"/>
            </a:rPr>
            <a:t>далалар</a:t>
          </a:r>
          <a:r>
            <a:rPr lang="ru-RU" sz="2400" kern="1200" dirty="0" smtClean="0">
              <a:solidFill>
                <a:schemeClr val="tx1"/>
              </a:solidFill>
              <a:latin typeface="Times New Roman" panose="02020603050405020304" pitchFamily="18" charset="0"/>
              <a:cs typeface="Times New Roman" panose="02020603050405020304" pitchFamily="18" charset="0"/>
            </a:rPr>
            <a:t> – 26%, </a:t>
          </a:r>
          <a:r>
            <a:rPr lang="ru-RU" sz="2400" kern="1200" dirty="0" err="1" smtClean="0">
              <a:solidFill>
                <a:schemeClr val="tx1"/>
              </a:solidFill>
              <a:latin typeface="Times New Roman" panose="02020603050405020304" pitchFamily="18" charset="0"/>
              <a:cs typeface="Times New Roman" panose="02020603050405020304" pitchFamily="18" charset="0"/>
            </a:rPr>
            <a:t>ормандар</a:t>
          </a:r>
          <a:r>
            <a:rPr lang="ru-RU" sz="2400" kern="1200" dirty="0" smtClean="0">
              <a:solidFill>
                <a:schemeClr val="tx1"/>
              </a:solidFill>
              <a:latin typeface="Times New Roman" panose="02020603050405020304" pitchFamily="18" charset="0"/>
              <a:cs typeface="Times New Roman" panose="02020603050405020304" pitchFamily="18" charset="0"/>
            </a:rPr>
            <a:t> – 5,5% </a:t>
          </a:r>
          <a:r>
            <a:rPr lang="ru-RU" sz="2400" kern="1200" dirty="0" err="1" smtClean="0">
              <a:solidFill>
                <a:schemeClr val="tx1"/>
              </a:solidFill>
              <a:latin typeface="Times New Roman" panose="02020603050405020304" pitchFamily="18" charset="0"/>
              <a:cs typeface="Times New Roman" panose="02020603050405020304" pitchFamily="18" charset="0"/>
            </a:rPr>
            <a:t>құрайды</a:t>
          </a:r>
          <a:r>
            <a:rPr lang="ru-RU" sz="2400" kern="1200" dirty="0" smtClean="0">
              <a:solidFill>
                <a:schemeClr val="tx1"/>
              </a:solidFill>
              <a:latin typeface="Times New Roman" panose="02020603050405020304" pitchFamily="18" charset="0"/>
              <a:cs typeface="Times New Roman" panose="02020603050405020304" pitchFamily="18" charset="0"/>
            </a:rPr>
            <a:t>.</a:t>
          </a:r>
          <a:endParaRPr lang="ru-RU" sz="2400" kern="1200" dirty="0">
            <a:solidFill>
              <a:schemeClr val="tx1"/>
            </a:solidFill>
            <a:latin typeface="Times New Roman" panose="02020603050405020304" pitchFamily="18" charset="0"/>
            <a:cs typeface="Times New Roman" panose="02020603050405020304" pitchFamily="18" charset="0"/>
          </a:endParaRPr>
        </a:p>
      </dsp:txBody>
      <dsp:txXfrm>
        <a:off x="1076619" y="2814224"/>
        <a:ext cx="6914135" cy="1058304"/>
      </dsp:txXfrm>
    </dsp:sp>
    <dsp:sp modelId="{A4C59809-548F-4E60-A3DF-4AFA053D041F}">
      <dsp:nvSpPr>
        <dsp:cNvPr id="0" name=""/>
        <dsp:cNvSpPr/>
      </dsp:nvSpPr>
      <dsp:spPr>
        <a:xfrm>
          <a:off x="2626255" y="3985636"/>
          <a:ext cx="8404016" cy="1124154"/>
        </a:xfrm>
        <a:prstGeom prst="roundRect">
          <a:avLst>
            <a:gd name="adj" fmla="val 10000"/>
          </a:avLst>
        </a:prstGeom>
        <a:solidFill>
          <a:schemeClr val="accent1">
            <a:lumMod val="20000"/>
            <a:lumOff val="80000"/>
          </a:schemeClr>
        </a:solid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ru-RU" sz="2200" kern="1200" dirty="0" err="1" smtClean="0">
              <a:solidFill>
                <a:schemeClr val="tx1"/>
              </a:solidFill>
              <a:latin typeface="Times New Roman" panose="02020603050405020304" pitchFamily="18" charset="0"/>
              <a:cs typeface="Times New Roman" panose="02020603050405020304" pitchFamily="18" charset="0"/>
            </a:rPr>
            <a:t>Елде</a:t>
          </a:r>
          <a:r>
            <a:rPr lang="ru-RU" sz="2200" kern="1200" dirty="0" smtClean="0">
              <a:solidFill>
                <a:schemeClr val="tx1"/>
              </a:solidFill>
              <a:latin typeface="Times New Roman" panose="02020603050405020304" pitchFamily="18" charset="0"/>
              <a:cs typeface="Times New Roman" panose="02020603050405020304" pitchFamily="18" charset="0"/>
            </a:rPr>
            <a:t> 38,5 </a:t>
          </a:r>
          <a:r>
            <a:rPr lang="ru-RU" sz="2200" kern="1200" dirty="0" err="1" smtClean="0">
              <a:solidFill>
                <a:schemeClr val="tx1"/>
              </a:solidFill>
              <a:latin typeface="Times New Roman" panose="02020603050405020304" pitchFamily="18" charset="0"/>
              <a:cs typeface="Times New Roman" panose="02020603050405020304" pitchFamily="18" charset="0"/>
            </a:rPr>
            <a:t>мың</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өзен</a:t>
          </a:r>
          <a:r>
            <a:rPr lang="ru-RU" sz="2200" kern="1200" dirty="0" smtClean="0">
              <a:solidFill>
                <a:schemeClr val="tx1"/>
              </a:solidFill>
              <a:latin typeface="Times New Roman" panose="02020603050405020304" pitchFamily="18" charset="0"/>
              <a:cs typeface="Times New Roman" panose="02020603050405020304" pitchFamily="18" charset="0"/>
            </a:rPr>
            <a:t>, 48 </a:t>
          </a:r>
          <a:r>
            <a:rPr lang="ru-RU" sz="2200" kern="1200" dirty="0" err="1" smtClean="0">
              <a:solidFill>
                <a:schemeClr val="tx1"/>
              </a:solidFill>
              <a:latin typeface="Times New Roman" panose="02020603050405020304" pitchFamily="18" charset="0"/>
              <a:cs typeface="Times New Roman" panose="02020603050405020304" pitchFamily="18" charset="0"/>
            </a:rPr>
            <a:t>мыңнан</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астам</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үлкен</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және</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кіші</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көлдер</a:t>
          </a:r>
          <a:r>
            <a:rPr lang="ru-RU" sz="2200" kern="1200" dirty="0" smtClean="0">
              <a:solidFill>
                <a:schemeClr val="tx1"/>
              </a:solidFill>
              <a:latin typeface="Times New Roman" panose="02020603050405020304" pitchFamily="18" charset="0"/>
              <a:cs typeface="Times New Roman" panose="02020603050405020304" pitchFamily="18" charset="0"/>
            </a:rPr>
            <a:t> бар. </a:t>
          </a:r>
          <a:r>
            <a:rPr lang="ru-RU" sz="2200" kern="1200" dirty="0" err="1" smtClean="0">
              <a:solidFill>
                <a:schemeClr val="tx1"/>
              </a:solidFill>
              <a:latin typeface="Times New Roman" panose="02020603050405020304" pitchFamily="18" charset="0"/>
              <a:cs typeface="Times New Roman" panose="02020603050405020304" pitchFamily="18" charset="0"/>
            </a:rPr>
            <a:t>Олардың</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ішіндегі</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ең</a:t>
          </a:r>
          <a:r>
            <a:rPr lang="ru-RU" sz="2200" kern="1200" dirty="0" smtClean="0">
              <a:solidFill>
                <a:schemeClr val="tx1"/>
              </a:solidFill>
              <a:latin typeface="Times New Roman" panose="02020603050405020304" pitchFamily="18" charset="0"/>
              <a:cs typeface="Times New Roman" panose="02020603050405020304" pitchFamily="18" charset="0"/>
            </a:rPr>
            <a:t> </a:t>
          </a:r>
          <a:r>
            <a:rPr lang="ru-RU" sz="2200" kern="1200" dirty="0" err="1" smtClean="0">
              <a:solidFill>
                <a:schemeClr val="tx1"/>
              </a:solidFill>
              <a:latin typeface="Times New Roman" panose="02020603050405020304" pitchFamily="18" charset="0"/>
              <a:cs typeface="Times New Roman" panose="02020603050405020304" pitchFamily="18" charset="0"/>
            </a:rPr>
            <a:t>ірілері-Балқаш</a:t>
          </a:r>
          <a:r>
            <a:rPr lang="ru-RU" sz="2200" kern="1200" dirty="0" smtClean="0">
              <a:solidFill>
                <a:schemeClr val="tx1"/>
              </a:solidFill>
              <a:latin typeface="Times New Roman" panose="02020603050405020304" pitchFamily="18" charset="0"/>
              <a:cs typeface="Times New Roman" panose="02020603050405020304" pitchFamily="18" charset="0"/>
            </a:rPr>
            <a:t>, Зайсан, </a:t>
          </a:r>
          <a:r>
            <a:rPr lang="ru-RU" sz="2200" kern="1200" dirty="0" err="1" smtClean="0">
              <a:solidFill>
                <a:schemeClr val="tx1"/>
              </a:solidFill>
              <a:latin typeface="Times New Roman" panose="02020603050405020304" pitchFamily="18" charset="0"/>
              <a:cs typeface="Times New Roman" panose="02020603050405020304" pitchFamily="18" charset="0"/>
            </a:rPr>
            <a:t>Алакөл</a:t>
          </a:r>
          <a:r>
            <a:rPr lang="ru-RU" sz="2200" kern="1200" dirty="0" smtClean="0">
              <a:solidFill>
                <a:schemeClr val="tx1"/>
              </a:solidFill>
              <a:latin typeface="Times New Roman" panose="02020603050405020304" pitchFamily="18" charset="0"/>
              <a:cs typeface="Times New Roman" panose="02020603050405020304" pitchFamily="18" charset="0"/>
            </a:rPr>
            <a:t>.</a:t>
          </a:r>
          <a:endParaRPr lang="ru-RU" sz="2200" kern="1200" dirty="0">
            <a:solidFill>
              <a:schemeClr val="tx1"/>
            </a:solidFill>
            <a:latin typeface="Times New Roman" panose="02020603050405020304" pitchFamily="18" charset="0"/>
            <a:cs typeface="Times New Roman" panose="02020603050405020304" pitchFamily="18" charset="0"/>
          </a:endParaRPr>
        </a:p>
      </dsp:txBody>
      <dsp:txXfrm>
        <a:off x="2659180" y="4018561"/>
        <a:ext cx="6903630" cy="1058304"/>
      </dsp:txXfrm>
    </dsp:sp>
    <dsp:sp modelId="{1639ED20-0C6A-427A-B5E6-0E26084884A3}">
      <dsp:nvSpPr>
        <dsp:cNvPr id="0" name=""/>
        <dsp:cNvSpPr/>
      </dsp:nvSpPr>
      <dsp:spPr>
        <a:xfrm>
          <a:off x="9230645" y="860999"/>
          <a:ext cx="730700" cy="730700"/>
        </a:xfrm>
        <a:prstGeom prst="downArrow">
          <a:avLst>
            <a:gd name="adj1" fmla="val 55000"/>
            <a:gd name="adj2" fmla="val 45000"/>
          </a:avLst>
        </a:prstGeom>
        <a:solidFill>
          <a:schemeClr val="tx1">
            <a:lumMod val="95000"/>
            <a:lumOff val="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ru-RU" sz="3500" kern="1200"/>
        </a:p>
      </dsp:txBody>
      <dsp:txXfrm>
        <a:off x="9395052" y="860999"/>
        <a:ext cx="401886" cy="549852"/>
      </dsp:txXfrm>
    </dsp:sp>
    <dsp:sp modelId="{168BB6F5-DD76-490F-B88B-28D9508AA772}">
      <dsp:nvSpPr>
        <dsp:cNvPr id="0" name=""/>
        <dsp:cNvSpPr/>
      </dsp:nvSpPr>
      <dsp:spPr>
        <a:xfrm>
          <a:off x="8938559" y="2460700"/>
          <a:ext cx="730700" cy="730700"/>
        </a:xfrm>
        <a:prstGeom prst="downArrow">
          <a:avLst>
            <a:gd name="adj1" fmla="val 55000"/>
            <a:gd name="adj2" fmla="val 45000"/>
          </a:avLst>
        </a:prstGeom>
        <a:solidFill>
          <a:schemeClr val="tx1">
            <a:lumMod val="95000"/>
            <a:lumOff val="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ru-RU" sz="3500" kern="1200" dirty="0"/>
        </a:p>
      </dsp:txBody>
      <dsp:txXfrm>
        <a:off x="9102966" y="2460700"/>
        <a:ext cx="401886" cy="549852"/>
      </dsp:txXfrm>
    </dsp:sp>
    <dsp:sp modelId="{B5F8444F-32B0-4C9B-9A37-128BFF564868}">
      <dsp:nvSpPr>
        <dsp:cNvPr id="0" name=""/>
        <dsp:cNvSpPr/>
      </dsp:nvSpPr>
      <dsp:spPr>
        <a:xfrm>
          <a:off x="9595735" y="3518091"/>
          <a:ext cx="730700" cy="730700"/>
        </a:xfrm>
        <a:prstGeom prst="downArrow">
          <a:avLst>
            <a:gd name="adj1" fmla="val 55000"/>
            <a:gd name="adj2" fmla="val 45000"/>
          </a:avLst>
        </a:prstGeom>
        <a:solidFill>
          <a:schemeClr val="tx1">
            <a:lumMod val="95000"/>
            <a:lumOff val="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ru-RU" sz="3500" kern="1200"/>
        </a:p>
      </dsp:txBody>
      <dsp:txXfrm>
        <a:off x="9760142" y="3518091"/>
        <a:ext cx="401886" cy="54985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F9DD4C-2767-4092-932F-8E7C96353ED1}" type="datetimeFigureOut">
              <a:rPr lang="ru-RU" smtClean="0"/>
              <a:t>29.09.2023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B8B1E-78F0-42A6-89DB-B8A1FCAD7719}" type="slidenum">
              <a:rPr lang="ru-RU" smtClean="0"/>
              <a:t>‹#›</a:t>
            </a:fld>
            <a:endParaRPr lang="ru-RU"/>
          </a:p>
        </p:txBody>
      </p:sp>
    </p:spTree>
    <p:extLst>
      <p:ext uri="{BB962C8B-B14F-4D97-AF65-F5344CB8AC3E}">
        <p14:creationId xmlns:p14="http://schemas.microsoft.com/office/powerpoint/2010/main" val="371251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661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701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8433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1520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778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455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6257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09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961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4630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407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3696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7328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1216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1067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716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0486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2197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5322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071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8265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290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78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2298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5585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0989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8856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 name="Google Shape;1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933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1626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560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636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883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425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9702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4033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5902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5353DA1-07A5-4EC0-A1C0-FA247E02AD55}" type="datetimeFigureOut">
              <a:rPr lang="ru-RU" smtClean="0"/>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122043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5353DA1-07A5-4EC0-A1C0-FA247E02AD55}" type="datetimeFigureOut">
              <a:rPr lang="ru-RU" smtClean="0"/>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149609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5353DA1-07A5-4EC0-A1C0-FA247E02AD55}" type="datetimeFigureOut">
              <a:rPr lang="ru-RU" smtClean="0"/>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2418214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Заголовок и объект">
    <p:spTree>
      <p:nvGrpSpPr>
        <p:cNvPr id="1" name="Shape 11"/>
        <p:cNvGrpSpPr/>
        <p:nvPr/>
      </p:nvGrpSpPr>
      <p:grpSpPr>
        <a:xfrm>
          <a:off x="0" y="0"/>
          <a:ext cx="0" cy="0"/>
          <a:chOff x="0" y="0"/>
          <a:chExt cx="0" cy="0"/>
        </a:xfrm>
      </p:grpSpPr>
      <p:sp>
        <p:nvSpPr>
          <p:cNvPr id="12" name="Google Shape;12;p8"/>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8"/>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8"/>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15" name="Google Shape;15;p8"/>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16" name="Google Shape;16;p8"/>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233690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Заголовок раздела">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831852"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831852" y="45894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0"/>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27" name="Google Shape;27;p10"/>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28" name="Google Shape;28;p10"/>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899403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Два объекта" type="twoObj">
  <p:cSld name="Два объекта">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34" name="Google Shape;34;p11"/>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35" name="Google Shape;35;p11"/>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2246008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Сравнение" type="twoTxTwoObj">
  <p:cSld name="Сравнение">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9789"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9790"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839790"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43" name="Google Shape;43;p12"/>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44" name="Google Shape;44;p12"/>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2178670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Только заголовок">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48" name="Google Shape;48;p13"/>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49" name="Google Shape;49;p13"/>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162830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52" name="Google Shape;52;p14"/>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53" name="Google Shape;53;p14"/>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3269569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Объект с подписью">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9" y="457200"/>
            <a:ext cx="393223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8"/>
            <a:ext cx="6172201"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9" y="2057400"/>
            <a:ext cx="393223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59" name="Google Shape;59;p15"/>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60" name="Google Shape;60;p15"/>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4258969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Рисунок с подписью">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9" y="457200"/>
            <a:ext cx="393223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8"/>
            <a:ext cx="6172201"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body" idx="1"/>
          </p:nvPr>
        </p:nvSpPr>
        <p:spPr>
          <a:xfrm>
            <a:off x="839789" y="2057400"/>
            <a:ext cx="393223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66" name="Google Shape;66;p16"/>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67" name="Google Shape;67;p16"/>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916478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5353DA1-07A5-4EC0-A1C0-FA247E02AD55}" type="datetimeFigureOut">
              <a:rPr lang="ru-RU" smtClean="0"/>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3059889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Заголовок и вертикальный текст">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332"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72" name="Google Shape;72;p17"/>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73" name="Google Shape;73;p17"/>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1964356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Вертикальный заголовок и текст">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78" name="Google Shape;78;p18"/>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ru-RU" kern="0"/>
          </a:p>
        </p:txBody>
      </p:sp>
      <p:sp>
        <p:nvSpPr>
          <p:cNvPr id="79" name="Google Shape;79;p18"/>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1949257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5353DA1-07A5-4EC0-A1C0-FA247E02AD55}" type="datetimeFigureOut">
              <a:rPr lang="ru-RU" smtClean="0"/>
              <a:t>29.09.2023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234570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5353DA1-07A5-4EC0-A1C0-FA247E02AD55}" type="datetimeFigureOut">
              <a:rPr lang="ru-RU" smtClean="0"/>
              <a:t>29.09.2023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226676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5353DA1-07A5-4EC0-A1C0-FA247E02AD55}" type="datetimeFigureOut">
              <a:rPr lang="ru-RU" smtClean="0"/>
              <a:t>29.09.2023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340014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5353DA1-07A5-4EC0-A1C0-FA247E02AD55}" type="datetimeFigureOut">
              <a:rPr lang="ru-RU" smtClean="0"/>
              <a:t>29.09.2023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205170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5353DA1-07A5-4EC0-A1C0-FA247E02AD55}" type="datetimeFigureOut">
              <a:rPr lang="ru-RU" smtClean="0"/>
              <a:t>29.09.2023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2461605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5353DA1-07A5-4EC0-A1C0-FA247E02AD55}" type="datetimeFigureOut">
              <a:rPr lang="ru-RU" smtClean="0"/>
              <a:t>29.09.2023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545747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5353DA1-07A5-4EC0-A1C0-FA247E02AD55}" type="datetimeFigureOut">
              <a:rPr lang="ru-RU" smtClean="0"/>
              <a:t>29.09.2023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B4894F2-30DC-45A1-B042-B0F759813E32}" type="slidenum">
              <a:rPr lang="ru-RU" smtClean="0"/>
              <a:t>‹#›</a:t>
            </a:fld>
            <a:endParaRPr lang="ru-RU"/>
          </a:p>
        </p:txBody>
      </p:sp>
    </p:spTree>
    <p:extLst>
      <p:ext uri="{BB962C8B-B14F-4D97-AF65-F5344CB8AC3E}">
        <p14:creationId xmlns:p14="http://schemas.microsoft.com/office/powerpoint/2010/main" val="1100397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53DA1-07A5-4EC0-A1C0-FA247E02AD55}" type="datetimeFigureOut">
              <a:rPr lang="ru-RU" smtClean="0"/>
              <a:t>29.09.2023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894F2-30DC-45A1-B042-B0F759813E32}" type="slidenum">
              <a:rPr lang="ru-RU" smtClean="0"/>
              <a:t>‹#›</a:t>
            </a:fld>
            <a:endParaRPr lang="ru-RU"/>
          </a:p>
        </p:txBody>
      </p:sp>
    </p:spTree>
    <p:extLst>
      <p:ext uri="{BB962C8B-B14F-4D97-AF65-F5344CB8AC3E}">
        <p14:creationId xmlns:p14="http://schemas.microsoft.com/office/powerpoint/2010/main" val="3206561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ru-RU" kern="0"/>
          </a:p>
        </p:txBody>
      </p:sp>
      <p:sp>
        <p:nvSpPr>
          <p:cNvPr id="9" name="Google Shape;9;p7"/>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ru-RU" kern="0"/>
          </a:p>
        </p:txBody>
      </p:sp>
      <p:sp>
        <p:nvSpPr>
          <p:cNvPr id="10" name="Google Shape;10;p7"/>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kern="0" smtClean="0"/>
              <a:pPr/>
              <a:t>‹#›</a:t>
            </a:fld>
            <a:endParaRPr lang="ru-RU" kern="0"/>
          </a:p>
        </p:txBody>
      </p:sp>
    </p:spTree>
    <p:extLst>
      <p:ext uri="{BB962C8B-B14F-4D97-AF65-F5344CB8AC3E}">
        <p14:creationId xmlns:p14="http://schemas.microsoft.com/office/powerpoint/2010/main" val="2278506644"/>
      </p:ext>
    </p:extLst>
  </p:cSld>
  <p:clrMap bg1="lt1" tx1="dk1" bg2="dk2" tx2="lt2" accent1="accent1" accent2="accent2" accent3="accent3" accent4="accent4" accent5="accent5" accent6="accent6" hlink="hlink" folHlink="folHlink"/>
  <p:sldLayoutIdLst>
    <p:sldLayoutId id="2147483665"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4.emf"/><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chart" Target="../charts/char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hyperlink" Target="https://eldala.kz/uploads/all/4f/66/88/4f6688defc395300c54cd7d3e4aa27cf.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6;p1"/>
          <p:cNvPicPr preferRelativeResize="0"/>
          <p:nvPr/>
        </p:nvPicPr>
        <p:blipFill rotWithShape="1">
          <a:blip r:embed="rId2">
            <a:alphaModFix/>
          </a:blip>
          <a:srcRect/>
          <a:stretch/>
        </p:blipFill>
        <p:spPr>
          <a:xfrm>
            <a:off x="1060681" y="392242"/>
            <a:ext cx="1985814" cy="400366"/>
          </a:xfrm>
          <a:prstGeom prst="rect">
            <a:avLst/>
          </a:prstGeom>
          <a:noFill/>
          <a:ln>
            <a:noFill/>
          </a:ln>
        </p:spPr>
      </p:pic>
      <p:pic>
        <p:nvPicPr>
          <p:cNvPr id="5" name="Google Shape;87;p1"/>
          <p:cNvPicPr preferRelativeResize="0"/>
          <p:nvPr/>
        </p:nvPicPr>
        <p:blipFill rotWithShape="1">
          <a:blip r:embed="rId3">
            <a:alphaModFix/>
          </a:blip>
          <a:srcRect/>
          <a:stretch/>
        </p:blipFill>
        <p:spPr>
          <a:xfrm>
            <a:off x="4481846" y="507504"/>
            <a:ext cx="816866" cy="393193"/>
          </a:xfrm>
          <a:prstGeom prst="rect">
            <a:avLst/>
          </a:prstGeom>
          <a:noFill/>
          <a:ln>
            <a:noFill/>
          </a:ln>
        </p:spPr>
      </p:pic>
      <p:pic>
        <p:nvPicPr>
          <p:cNvPr id="6" name="Google Shape;88;p1"/>
          <p:cNvPicPr preferRelativeResize="0"/>
          <p:nvPr/>
        </p:nvPicPr>
        <p:blipFill rotWithShape="1">
          <a:blip r:embed="rId4">
            <a:alphaModFix/>
          </a:blip>
          <a:srcRect/>
          <a:stretch/>
        </p:blipFill>
        <p:spPr>
          <a:xfrm>
            <a:off x="6465132" y="472780"/>
            <a:ext cx="1688595" cy="387097"/>
          </a:xfrm>
          <a:prstGeom prst="rect">
            <a:avLst/>
          </a:prstGeom>
          <a:noFill/>
          <a:ln>
            <a:noFill/>
          </a:ln>
        </p:spPr>
      </p:pic>
      <p:sp>
        <p:nvSpPr>
          <p:cNvPr id="7" name="Google Shape;85;p1"/>
          <p:cNvSpPr>
            <a:spLocks noGrp="1"/>
          </p:cNvSpPr>
          <p:nvPr>
            <p:ph idx="1"/>
          </p:nvPr>
        </p:nvSpPr>
        <p:spPr>
          <a:xfrm>
            <a:off x="493713" y="385763"/>
            <a:ext cx="10515600" cy="2337040"/>
          </a:xfrm>
          <a:prstGeom prst="rect">
            <a:avLst/>
          </a:prstGeom>
          <a:noFill/>
          <a:ln>
            <a:noFill/>
          </a:ln>
        </p:spPr>
        <p:txBody>
          <a:bodyPr spcFirstLastPara="1" wrap="square" lIns="99050" tIns="49525" rIns="99050" bIns="49525" anchor="t" anchorCtr="0">
            <a:spAutoFit/>
          </a:bodyPr>
          <a:lstStyle/>
          <a:p>
            <a:pPr marL="0" indent="0" algn="ctr">
              <a:buClr>
                <a:srgbClr val="000000"/>
              </a:buClr>
              <a:buSzPts val="3500"/>
              <a:buNone/>
            </a:pPr>
            <a:endParaRPr lang="ru-RU" sz="3500" dirty="0" smtClean="0">
              <a:solidFill>
                <a:srgbClr val="096327"/>
              </a:solidFill>
              <a:latin typeface="Calibri"/>
              <a:ea typeface="Calibri"/>
              <a:cs typeface="Calibri"/>
              <a:sym typeface="Calibri"/>
            </a:endParaRPr>
          </a:p>
          <a:p>
            <a:pPr marL="0" indent="0" algn="ctr">
              <a:buClr>
                <a:srgbClr val="000000"/>
              </a:buClr>
              <a:buSzPts val="3500"/>
              <a:buNone/>
            </a:pPr>
            <a:r>
              <a:rPr lang="ru-RU" sz="3500" dirty="0" smtClean="0">
                <a:solidFill>
                  <a:srgbClr val="096327"/>
                </a:solidFill>
                <a:latin typeface="Times New Roman" panose="02020603050405020304" pitchFamily="18" charset="0"/>
                <a:ea typeface="Calibri"/>
                <a:cs typeface="Times New Roman" panose="02020603050405020304" pitchFamily="18" charset="0"/>
                <a:sym typeface="Calibri"/>
              </a:rPr>
              <a:t>ТЕМА </a:t>
            </a:r>
            <a:r>
              <a:rPr lang="ru-RU" sz="3500" dirty="0">
                <a:solidFill>
                  <a:srgbClr val="096327"/>
                </a:solidFill>
                <a:latin typeface="Times New Roman" panose="02020603050405020304" pitchFamily="18" charset="0"/>
                <a:ea typeface="Calibri"/>
                <a:cs typeface="Times New Roman" panose="02020603050405020304" pitchFamily="18" charset="0"/>
                <a:sym typeface="Calibri"/>
              </a:rPr>
              <a:t>СЕМИНАРА: </a:t>
            </a:r>
            <a:r>
              <a:rPr lang="ru-RU" sz="3600" b="1" dirty="0">
                <a:solidFill>
                  <a:srgbClr val="00B0F0"/>
                </a:solidFill>
                <a:latin typeface="Times New Roman" panose="02020603050405020304" pitchFamily="18" charset="0"/>
                <a:cs typeface="Times New Roman" panose="02020603050405020304" pitchFamily="18" charset="0"/>
              </a:rPr>
              <a:t>Суды </a:t>
            </a:r>
            <a:r>
              <a:rPr lang="ru-RU" sz="3600" b="1" dirty="0" err="1">
                <a:solidFill>
                  <a:srgbClr val="00B0F0"/>
                </a:solidFill>
                <a:latin typeface="Times New Roman" panose="02020603050405020304" pitchFamily="18" charset="0"/>
                <a:cs typeface="Times New Roman" panose="02020603050405020304" pitchFamily="18" charset="0"/>
              </a:rPr>
              <a:t>үнемдейтін</a:t>
            </a:r>
            <a:r>
              <a:rPr lang="ru-RU" sz="3600" b="1" dirty="0">
                <a:solidFill>
                  <a:srgbClr val="00B0F0"/>
                </a:solidFill>
                <a:latin typeface="Times New Roman" panose="02020603050405020304" pitchFamily="18" charset="0"/>
                <a:cs typeface="Times New Roman" panose="02020603050405020304" pitchFamily="18" charset="0"/>
              </a:rPr>
              <a:t> </a:t>
            </a:r>
            <a:r>
              <a:rPr lang="ru-RU" sz="3600" b="1" dirty="0" err="1">
                <a:solidFill>
                  <a:srgbClr val="00B0F0"/>
                </a:solidFill>
                <a:latin typeface="Times New Roman" panose="02020603050405020304" pitchFamily="18" charset="0"/>
                <a:cs typeface="Times New Roman" panose="02020603050405020304" pitchFamily="18" charset="0"/>
              </a:rPr>
              <a:t>суару</a:t>
            </a:r>
            <a:r>
              <a:rPr lang="ru-RU" sz="3600" b="1" dirty="0">
                <a:solidFill>
                  <a:srgbClr val="00B0F0"/>
                </a:solidFill>
                <a:latin typeface="Times New Roman" panose="02020603050405020304" pitchFamily="18" charset="0"/>
                <a:cs typeface="Times New Roman" panose="02020603050405020304" pitchFamily="18" charset="0"/>
              </a:rPr>
              <a:t> </a:t>
            </a:r>
            <a:r>
              <a:rPr lang="ru-RU" sz="3600" b="1" dirty="0" err="1">
                <a:solidFill>
                  <a:srgbClr val="00B0F0"/>
                </a:solidFill>
                <a:latin typeface="Times New Roman" panose="02020603050405020304" pitchFamily="18" charset="0"/>
                <a:cs typeface="Times New Roman" panose="02020603050405020304" pitchFamily="18" charset="0"/>
              </a:rPr>
              <a:t>технологиялары</a:t>
            </a:r>
            <a:r>
              <a:rPr lang="ru-RU" sz="3600" b="1" dirty="0">
                <a:solidFill>
                  <a:srgbClr val="00B0F0"/>
                </a:solidFill>
                <a:latin typeface="Times New Roman" panose="02020603050405020304" pitchFamily="18" charset="0"/>
                <a:cs typeface="Times New Roman" panose="02020603050405020304" pitchFamily="18" charset="0"/>
              </a:rPr>
              <a:t> </a:t>
            </a:r>
            <a:r>
              <a:rPr lang="ru-RU" sz="3600" b="1" dirty="0" err="1">
                <a:solidFill>
                  <a:srgbClr val="00B0F0"/>
                </a:solidFill>
                <a:latin typeface="Times New Roman" panose="02020603050405020304" pitchFamily="18" charset="0"/>
                <a:cs typeface="Times New Roman" panose="02020603050405020304" pitchFamily="18" charset="0"/>
              </a:rPr>
              <a:t>және</a:t>
            </a:r>
            <a:r>
              <a:rPr lang="ru-RU" sz="3600" b="1" dirty="0">
                <a:solidFill>
                  <a:srgbClr val="00B0F0"/>
                </a:solidFill>
                <a:latin typeface="Times New Roman" panose="02020603050405020304" pitchFamily="18" charset="0"/>
                <a:cs typeface="Times New Roman" panose="02020603050405020304" pitchFamily="18" charset="0"/>
              </a:rPr>
              <a:t> суды </a:t>
            </a:r>
            <a:r>
              <a:rPr lang="ru-RU" sz="3600" b="1" dirty="0" err="1">
                <a:solidFill>
                  <a:srgbClr val="00B0F0"/>
                </a:solidFill>
                <a:latin typeface="Times New Roman" panose="02020603050405020304" pitchFamily="18" charset="0"/>
                <a:cs typeface="Times New Roman" panose="02020603050405020304" pitchFamily="18" charset="0"/>
              </a:rPr>
              <a:t>ауыл</a:t>
            </a:r>
            <a:r>
              <a:rPr lang="ru-RU" sz="3600" b="1" dirty="0">
                <a:solidFill>
                  <a:srgbClr val="00B0F0"/>
                </a:solidFill>
                <a:latin typeface="Times New Roman" panose="02020603050405020304" pitchFamily="18" charset="0"/>
                <a:cs typeface="Times New Roman" panose="02020603050405020304" pitchFamily="18" charset="0"/>
              </a:rPr>
              <a:t> </a:t>
            </a:r>
            <a:r>
              <a:rPr lang="ru-RU" sz="3600" b="1" dirty="0" err="1">
                <a:solidFill>
                  <a:srgbClr val="00B0F0"/>
                </a:solidFill>
                <a:latin typeface="Times New Roman" panose="02020603050405020304" pitchFamily="18" charset="0"/>
                <a:cs typeface="Times New Roman" panose="02020603050405020304" pitchFamily="18" charset="0"/>
              </a:rPr>
              <a:t>шаруашылығында</a:t>
            </a:r>
            <a:r>
              <a:rPr lang="ru-RU" sz="3600" b="1" dirty="0">
                <a:solidFill>
                  <a:srgbClr val="00B0F0"/>
                </a:solidFill>
                <a:latin typeface="Times New Roman" panose="02020603050405020304" pitchFamily="18" charset="0"/>
                <a:cs typeface="Times New Roman" panose="02020603050405020304" pitchFamily="18" charset="0"/>
              </a:rPr>
              <a:t> </a:t>
            </a:r>
            <a:r>
              <a:rPr lang="ru-RU" sz="3600" b="1" dirty="0" err="1">
                <a:solidFill>
                  <a:srgbClr val="00B0F0"/>
                </a:solidFill>
                <a:latin typeface="Times New Roman" panose="02020603050405020304" pitchFamily="18" charset="0"/>
                <a:cs typeface="Times New Roman" panose="02020603050405020304" pitchFamily="18" charset="0"/>
              </a:rPr>
              <a:t>пайдалану</a:t>
            </a:r>
            <a:r>
              <a:rPr lang="ru-RU" sz="3600" b="1" dirty="0">
                <a:solidFill>
                  <a:srgbClr val="00B0F0"/>
                </a:solidFill>
                <a:latin typeface="Times New Roman" panose="02020603050405020304" pitchFamily="18" charset="0"/>
                <a:cs typeface="Times New Roman" panose="02020603050405020304" pitchFamily="18" charset="0"/>
              </a:rPr>
              <a:t> </a:t>
            </a:r>
            <a:r>
              <a:rPr lang="ru-RU" sz="3600" b="1" dirty="0" err="1" smtClean="0">
                <a:solidFill>
                  <a:srgbClr val="00B0F0"/>
                </a:solidFill>
                <a:latin typeface="Times New Roman" panose="02020603050405020304" pitchFamily="18" charset="0"/>
                <a:cs typeface="Times New Roman" panose="02020603050405020304" pitchFamily="18" charset="0"/>
              </a:rPr>
              <a:t>тиімділігі</a:t>
            </a:r>
            <a:endParaRPr lang="ru-RU" sz="3600" b="1" dirty="0" smtClean="0">
              <a:solidFill>
                <a:srgbClr val="00B0F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5"/>
          <a:stretch>
            <a:fillRect/>
          </a:stretch>
        </p:blipFill>
        <p:spPr>
          <a:xfrm>
            <a:off x="60385" y="2729282"/>
            <a:ext cx="4287328" cy="2843382"/>
          </a:xfrm>
          <a:prstGeom prst="rect">
            <a:avLst/>
          </a:prstGeom>
        </p:spPr>
      </p:pic>
      <p:pic>
        <p:nvPicPr>
          <p:cNvPr id="9" name="Рисунок 8"/>
          <p:cNvPicPr>
            <a:picLocks noChangeAspect="1"/>
          </p:cNvPicPr>
          <p:nvPr/>
        </p:nvPicPr>
        <p:blipFill>
          <a:blip r:embed="rId6"/>
          <a:stretch>
            <a:fillRect/>
          </a:stretch>
        </p:blipFill>
        <p:spPr>
          <a:xfrm>
            <a:off x="4347713" y="2735761"/>
            <a:ext cx="3931162" cy="2843382"/>
          </a:xfrm>
          <a:prstGeom prst="rect">
            <a:avLst/>
          </a:prstGeom>
        </p:spPr>
      </p:pic>
      <p:pic>
        <p:nvPicPr>
          <p:cNvPr id="10" name="Рисунок 9"/>
          <p:cNvPicPr>
            <a:picLocks noChangeAspect="1"/>
          </p:cNvPicPr>
          <p:nvPr/>
        </p:nvPicPr>
        <p:blipFill>
          <a:blip r:embed="rId7"/>
          <a:stretch>
            <a:fillRect/>
          </a:stretch>
        </p:blipFill>
        <p:spPr>
          <a:xfrm>
            <a:off x="8278875" y="2722803"/>
            <a:ext cx="3673218" cy="2849861"/>
          </a:xfrm>
          <a:prstGeom prst="rect">
            <a:avLst/>
          </a:prstGeom>
        </p:spPr>
      </p:pic>
      <p:sp>
        <p:nvSpPr>
          <p:cNvPr id="11" name="Прямоугольник 10"/>
          <p:cNvSpPr/>
          <p:nvPr/>
        </p:nvSpPr>
        <p:spPr>
          <a:xfrm>
            <a:off x="2113473" y="5892167"/>
            <a:ext cx="6737230" cy="369332"/>
          </a:xfrm>
          <a:prstGeom prst="rect">
            <a:avLst/>
          </a:prstGeom>
        </p:spPr>
        <p:txBody>
          <a:bodyPr wrap="square">
            <a:spAutoFit/>
          </a:bodyPr>
          <a:lstStyle/>
          <a:p>
            <a:pPr algn="ctr"/>
            <a:r>
              <a:rPr lang="kk-KZ" dirty="0">
                <a:latin typeface="Times New Roman" panose="02020603050405020304" pitchFamily="18" charset="0"/>
                <a:cs typeface="Times New Roman" panose="02020603050405020304" pitchFamily="18" charset="0"/>
              </a:rPr>
              <a:t>а.ш.ғ.к., қауымд. </a:t>
            </a:r>
            <a:r>
              <a:rPr lang="kk-KZ" dirty="0" smtClean="0">
                <a:latin typeface="Times New Roman" panose="02020603050405020304" pitchFamily="18" charset="0"/>
                <a:cs typeface="Times New Roman" panose="02020603050405020304" pitchFamily="18" charset="0"/>
              </a:rPr>
              <a:t>Профессор Набиоллина </a:t>
            </a:r>
            <a:r>
              <a:rPr lang="kk-KZ" dirty="0">
                <a:latin typeface="Times New Roman" panose="02020603050405020304" pitchFamily="18" charset="0"/>
                <a:cs typeface="Times New Roman" panose="02020603050405020304" pitchFamily="18" charset="0"/>
              </a:rPr>
              <a:t>Мадина Сагиоллаевна</a:t>
            </a:r>
            <a:endParaRPr lang="ru-RU"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10164937" y="5892167"/>
            <a:ext cx="1439818" cy="369332"/>
          </a:xfrm>
          <a:prstGeom prst="rect">
            <a:avLst/>
          </a:prstGeom>
        </p:spPr>
        <p:txBody>
          <a:bodyPr wrap="none">
            <a:spAutoFit/>
          </a:bodyPr>
          <a:lstStyle/>
          <a:p>
            <a:r>
              <a:rPr lang="kk-KZ" dirty="0">
                <a:latin typeface="Times New Roman" panose="02020603050405020304" pitchFamily="18" charset="0"/>
                <a:cs typeface="Times New Roman" panose="02020603050405020304" pitchFamily="18" charset="0"/>
              </a:rPr>
              <a:t>02.10.2023ж.</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913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10</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pic>
        <p:nvPicPr>
          <p:cNvPr id="19" name="Рисунок 18"/>
          <p:cNvPicPr/>
          <p:nvPr/>
        </p:nvPicPr>
        <p:blipFill rotWithShape="1">
          <a:blip r:embed="rId5"/>
          <a:srcRect l="22448" t="15679" r="3955" b="10775"/>
          <a:stretch/>
        </p:blipFill>
        <p:spPr bwMode="auto">
          <a:xfrm>
            <a:off x="1451624" y="761995"/>
            <a:ext cx="9299140" cy="5670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36011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11</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pic>
        <p:nvPicPr>
          <p:cNvPr id="17" name="Рисунок 16"/>
          <p:cNvPicPr/>
          <p:nvPr/>
        </p:nvPicPr>
        <p:blipFill rotWithShape="1">
          <a:blip r:embed="rId5"/>
          <a:srcRect l="34678" t="20240" r="15767" b="15622"/>
          <a:stretch/>
        </p:blipFill>
        <p:spPr bwMode="auto">
          <a:xfrm>
            <a:off x="2108200" y="899260"/>
            <a:ext cx="8119533" cy="51028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0627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12</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2" name="Прямоугольник 1"/>
          <p:cNvSpPr/>
          <p:nvPr/>
        </p:nvSpPr>
        <p:spPr>
          <a:xfrm>
            <a:off x="1441075" y="838523"/>
            <a:ext cx="9357157" cy="4524315"/>
          </a:xfrm>
          <a:prstGeom prst="rect">
            <a:avLst/>
          </a:prstGeom>
        </p:spPr>
        <p:txBody>
          <a:bodyPr wrap="square">
            <a:spAutoFit/>
          </a:bodyPr>
          <a:lstStyle/>
          <a:p>
            <a:pPr algn="ctr"/>
            <a:r>
              <a:rPr lang="ru-RU" sz="3600" dirty="0">
                <a:latin typeface="Times New Roman" panose="02020603050405020304" pitchFamily="18" charset="0"/>
                <a:cs typeface="Times New Roman" panose="02020603050405020304" pitchFamily="18" charset="0"/>
              </a:rPr>
              <a:t>ЕҢ БАСТЫСЫ-СУ СЕРІКТЕСТІГІ</a:t>
            </a:r>
          </a:p>
          <a:p>
            <a:pPr algn="ctr"/>
            <a:endParaRPr lang="ru-RU"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ru-RU" sz="3600" dirty="0" err="1">
                <a:latin typeface="Times New Roman" panose="02020603050405020304" pitchFamily="18" charset="0"/>
                <a:cs typeface="Times New Roman" panose="02020603050405020304" pitchFamily="18" charset="0"/>
              </a:rPr>
              <a:t>елдер</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арасындағы</a:t>
            </a:r>
            <a:r>
              <a:rPr lang="ru-RU" sz="3600" dirty="0">
                <a:latin typeface="Times New Roman" panose="02020603050405020304" pitchFamily="18" charset="0"/>
                <a:cs typeface="Times New Roman" panose="02020603050405020304" pitchFamily="18" charset="0"/>
              </a:rPr>
              <a:t>; </a:t>
            </a:r>
          </a:p>
          <a:p>
            <a:pPr marL="571500" indent="-571500">
              <a:buFont typeface="Arial" panose="020B0604020202020204" pitchFamily="34" charset="0"/>
              <a:buChar char="•"/>
            </a:pPr>
            <a:r>
              <a:rPr lang="ru-RU" sz="3600" dirty="0" err="1">
                <a:latin typeface="Times New Roman" panose="02020603050405020304" pitchFamily="18" charset="0"/>
                <a:cs typeface="Times New Roman" panose="02020603050405020304" pitchFamily="18" charset="0"/>
              </a:rPr>
              <a:t>облыстар</a:t>
            </a:r>
            <a:r>
              <a:rPr lang="ru-RU" sz="3600" dirty="0">
                <a:latin typeface="Times New Roman" panose="02020603050405020304" pitchFamily="18" charset="0"/>
                <a:cs typeface="Times New Roman" panose="02020603050405020304" pitchFamily="18" charset="0"/>
              </a:rPr>
              <a:t> мен </a:t>
            </a:r>
            <a:r>
              <a:rPr lang="ru-RU" sz="3600" dirty="0" err="1">
                <a:latin typeface="Times New Roman" panose="02020603050405020304" pitchFamily="18" charset="0"/>
                <a:cs typeface="Times New Roman" panose="02020603050405020304" pitchFamily="18" charset="0"/>
              </a:rPr>
              <a:t>аудандар</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арасындағы</a:t>
            </a:r>
            <a:r>
              <a:rPr lang="ru-RU" sz="3600" dirty="0">
                <a:latin typeface="Times New Roman" panose="02020603050405020304" pitchFamily="18" charset="0"/>
                <a:cs typeface="Times New Roman" panose="02020603050405020304" pitchFamily="18" charset="0"/>
              </a:rPr>
              <a:t>; </a:t>
            </a:r>
          </a:p>
          <a:p>
            <a:pPr marL="571500" indent="-571500">
              <a:buFont typeface="Arial" panose="020B0604020202020204" pitchFamily="34" charset="0"/>
              <a:buChar char="•"/>
            </a:pPr>
            <a:r>
              <a:rPr lang="ru-RU" sz="3600" dirty="0">
                <a:latin typeface="Times New Roman" panose="02020603050405020304" pitchFamily="18" charset="0"/>
                <a:cs typeface="Times New Roman" panose="02020603050405020304" pitchFamily="18" charset="0"/>
              </a:rPr>
              <a:t>су </a:t>
            </a:r>
            <a:r>
              <a:rPr lang="ru-RU" sz="3600" dirty="0" err="1">
                <a:latin typeface="Times New Roman" panose="02020603050405020304" pitchFamily="18" charset="0"/>
                <a:cs typeface="Times New Roman" panose="02020603050405020304" pitchFamily="18" charset="0"/>
              </a:rPr>
              <a:t>пайдаланушылар</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арасындағы</a:t>
            </a:r>
            <a:r>
              <a:rPr lang="ru-RU" sz="3600" dirty="0">
                <a:latin typeface="Times New Roman" panose="02020603050405020304" pitchFamily="18" charset="0"/>
                <a:cs typeface="Times New Roman" panose="02020603050405020304" pitchFamily="18" charset="0"/>
              </a:rPr>
              <a:t>; </a:t>
            </a:r>
          </a:p>
          <a:p>
            <a:pPr marL="571500" indent="-571500">
              <a:buFont typeface="Arial" panose="020B0604020202020204" pitchFamily="34" charset="0"/>
              <a:buChar char="•"/>
            </a:pPr>
            <a:r>
              <a:rPr lang="ru-RU" sz="3600" dirty="0">
                <a:latin typeface="Times New Roman" panose="02020603050405020304" pitchFamily="18" charset="0"/>
                <a:cs typeface="Times New Roman" panose="02020603050405020304" pitchFamily="18" charset="0"/>
              </a:rPr>
              <a:t>су </a:t>
            </a:r>
            <a:r>
              <a:rPr lang="ru-RU" sz="3600" dirty="0" err="1">
                <a:latin typeface="Times New Roman" panose="02020603050405020304" pitchFamily="18" charset="0"/>
                <a:cs typeface="Times New Roman" panose="02020603050405020304" pitchFamily="18" charset="0"/>
              </a:rPr>
              <a:t>тұтынушылар</a:t>
            </a:r>
            <a:r>
              <a:rPr lang="ru-RU" sz="3600" dirty="0">
                <a:latin typeface="Times New Roman" panose="02020603050405020304" pitchFamily="18" charset="0"/>
                <a:cs typeface="Times New Roman" panose="02020603050405020304" pitchFamily="18" charset="0"/>
              </a:rPr>
              <a:t> су </a:t>
            </a:r>
            <a:r>
              <a:rPr lang="ru-RU" sz="3600" dirty="0" err="1">
                <a:latin typeface="Times New Roman" panose="02020603050405020304" pitchFamily="18" charset="0"/>
                <a:cs typeface="Times New Roman" panose="02020603050405020304" pitchFamily="18" charset="0"/>
              </a:rPr>
              <a:t>шаруашылығы</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органдары</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арасындағы</a:t>
            </a:r>
            <a:r>
              <a:rPr lang="ru-RU" sz="3600" dirty="0">
                <a:latin typeface="Times New Roman" panose="02020603050405020304" pitchFamily="18" charset="0"/>
                <a:cs typeface="Times New Roman" panose="02020603050405020304" pitchFamily="18" charset="0"/>
              </a:rPr>
              <a:t>; </a:t>
            </a:r>
          </a:p>
          <a:p>
            <a:pPr marL="571500" indent="-571500">
              <a:buFont typeface="Arial" panose="020B0604020202020204" pitchFamily="34" charset="0"/>
              <a:buChar char="•"/>
            </a:pPr>
            <a:r>
              <a:rPr lang="ru-RU" sz="3600" dirty="0" err="1">
                <a:latin typeface="Times New Roman" panose="02020603050405020304" pitchFamily="18" charset="0"/>
                <a:cs typeface="Times New Roman" panose="02020603050405020304" pitchFamily="18" charset="0"/>
              </a:rPr>
              <a:t>халықаралық</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үкіметтер</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арасындағы</a:t>
            </a:r>
            <a:r>
              <a:rPr lang="ru-RU"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3655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017835" y="6432830"/>
            <a:ext cx="599716"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13</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pic>
        <p:nvPicPr>
          <p:cNvPr id="17" name="Рисунок 16"/>
          <p:cNvPicPr/>
          <p:nvPr/>
        </p:nvPicPr>
        <p:blipFill>
          <a:blip r:embed="rId5" cstate="print"/>
          <a:stretch>
            <a:fillRect/>
          </a:stretch>
        </p:blipFill>
        <p:spPr>
          <a:xfrm>
            <a:off x="1709066" y="777786"/>
            <a:ext cx="9041697" cy="5655044"/>
          </a:xfrm>
          <a:prstGeom prst="rect">
            <a:avLst/>
          </a:prstGeom>
        </p:spPr>
      </p:pic>
    </p:spTree>
    <p:extLst>
      <p:ext uri="{BB962C8B-B14F-4D97-AF65-F5344CB8AC3E}">
        <p14:creationId xmlns:p14="http://schemas.microsoft.com/office/powerpoint/2010/main" val="2457692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60162"/>
            <a:ext cx="460447"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14</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2" name="Прямоугольник 1"/>
          <p:cNvSpPr/>
          <p:nvPr/>
        </p:nvSpPr>
        <p:spPr>
          <a:xfrm>
            <a:off x="1142209" y="627546"/>
            <a:ext cx="9781539" cy="5335756"/>
          </a:xfrm>
          <a:prstGeom prst="rect">
            <a:avLst/>
          </a:prstGeom>
        </p:spPr>
        <p:txBody>
          <a:bodyPr wrap="square">
            <a:spAutoFit/>
          </a:bodyPr>
          <a:lstStyle/>
          <a:p>
            <a:pPr indent="509270" algn="just">
              <a:lnSpc>
                <a:spcPct val="107000"/>
              </a:lnSpc>
              <a:spcAft>
                <a:spcPts val="0"/>
              </a:spcAft>
            </a:pPr>
            <a:r>
              <a:rPr lang="kk-KZ" sz="3200" spc="15" dirty="0">
                <a:latin typeface="Times New Roman" panose="02020603050405020304" pitchFamily="18" charset="0"/>
                <a:ea typeface="Times New Roman" panose="02020603050405020304" pitchFamily="18" charset="0"/>
                <a:cs typeface="Times New Roman" panose="02020603050405020304" pitchFamily="18" charset="0"/>
              </a:rPr>
              <a:t>Республикада су шаруашылығы кешенінде жалпы көлемі 87,8 текше км болатын 331 су қоймасы бар, оның ішінде: 46%-ы 1-ден 10 млн. текше метрге дейінгі; 42% -ы 10-нан 100 млн. текше метрге дейін, 100 млн. текше метрден астамы- 12% -.н құрайды. Бүгінде 125 су торабы, 439 бөгет, 3392 канал және 1667 басқа да құрылымдар бар. Су қоймалары жылдық ағынды орташа қамтамасыз етілген жылы 2,5 текше км-ге дейін, ал су аз жылдары 10 текше км-ге дейін арттыруға мүмкіндік береді.</a:t>
            </a:r>
            <a:endParaRPr lang="ru-RU"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5253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15</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pic>
        <p:nvPicPr>
          <p:cNvPr id="17" name="Рисунок 16"/>
          <p:cNvPicPr>
            <a:picLocks noChangeAspect="1"/>
          </p:cNvPicPr>
          <p:nvPr/>
        </p:nvPicPr>
        <p:blipFill rotWithShape="1">
          <a:blip r:embed="rId5"/>
          <a:srcRect l="19983" t="23238" r="22530" b="8164"/>
          <a:stretch/>
        </p:blipFill>
        <p:spPr>
          <a:xfrm>
            <a:off x="849915" y="808274"/>
            <a:ext cx="10877457" cy="5659548"/>
          </a:xfrm>
          <a:prstGeom prst="rect">
            <a:avLst/>
          </a:prstGeom>
        </p:spPr>
      </p:pic>
    </p:spTree>
    <p:extLst>
      <p:ext uri="{BB962C8B-B14F-4D97-AF65-F5344CB8AC3E}">
        <p14:creationId xmlns:p14="http://schemas.microsoft.com/office/powerpoint/2010/main" val="1217144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16</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2" name="Прямоугольник 1"/>
          <p:cNvSpPr/>
          <p:nvPr/>
        </p:nvSpPr>
        <p:spPr>
          <a:xfrm>
            <a:off x="1280645" y="761995"/>
            <a:ext cx="9768220" cy="1077218"/>
          </a:xfrm>
          <a:prstGeom prst="rect">
            <a:avLst/>
          </a:prstGeom>
        </p:spPr>
        <p:txBody>
          <a:bodyPr wrap="square">
            <a:spAutoFit/>
          </a:bodyPr>
          <a:lstStyle/>
          <a:p>
            <a:pPr algn="ctr"/>
            <a:r>
              <a:rPr lang="ru-RU" altLang="ru-RU" sz="3200" b="1" dirty="0">
                <a:solidFill>
                  <a:srgbClr val="000099"/>
                </a:solidFill>
                <a:latin typeface="Times New Roman" panose="02020603050405020304" pitchFamily="18" charset="0"/>
                <a:cs typeface="Times New Roman" panose="02020603050405020304" pitchFamily="18" charset="0"/>
              </a:rPr>
              <a:t>ҚР-да </a:t>
            </a:r>
            <a:r>
              <a:rPr lang="ru-RU" altLang="ru-RU" sz="3200" b="1" dirty="0" err="1">
                <a:solidFill>
                  <a:srgbClr val="000099"/>
                </a:solidFill>
                <a:latin typeface="Times New Roman" panose="02020603050405020304" pitchFamily="18" charset="0"/>
                <a:cs typeface="Times New Roman" panose="02020603050405020304" pitchFamily="18" charset="0"/>
              </a:rPr>
              <a:t>суармалы</a:t>
            </a:r>
            <a:r>
              <a:rPr lang="ru-RU" altLang="ru-RU" sz="3200" b="1" dirty="0">
                <a:solidFill>
                  <a:srgbClr val="000099"/>
                </a:solidFill>
                <a:latin typeface="Times New Roman" panose="02020603050405020304" pitchFamily="18" charset="0"/>
                <a:cs typeface="Times New Roman" panose="02020603050405020304" pitchFamily="18" charset="0"/>
              </a:rPr>
              <a:t> </a:t>
            </a:r>
            <a:r>
              <a:rPr lang="ru-RU" altLang="ru-RU" sz="3200" b="1" dirty="0" err="1">
                <a:solidFill>
                  <a:srgbClr val="000099"/>
                </a:solidFill>
                <a:latin typeface="Times New Roman" panose="02020603050405020304" pitchFamily="18" charset="0"/>
                <a:cs typeface="Times New Roman" panose="02020603050405020304" pitchFamily="18" charset="0"/>
              </a:rPr>
              <a:t>жерлердің</a:t>
            </a:r>
            <a:r>
              <a:rPr lang="ru-RU" altLang="ru-RU" sz="3200" b="1" dirty="0">
                <a:solidFill>
                  <a:srgbClr val="000099"/>
                </a:solidFill>
                <a:latin typeface="Times New Roman" panose="02020603050405020304" pitchFamily="18" charset="0"/>
                <a:cs typeface="Times New Roman" panose="02020603050405020304" pitchFamily="18" charset="0"/>
              </a:rPr>
              <a:t> </a:t>
            </a:r>
            <a:r>
              <a:rPr lang="ru-RU" altLang="ru-RU" sz="3200" b="1" dirty="0" err="1">
                <a:solidFill>
                  <a:srgbClr val="000099"/>
                </a:solidFill>
                <a:latin typeface="Times New Roman" panose="02020603050405020304" pitchFamily="18" charset="0"/>
                <a:cs typeface="Times New Roman" panose="02020603050405020304" pitchFamily="18" charset="0"/>
              </a:rPr>
              <a:t>төмен</a:t>
            </a:r>
            <a:r>
              <a:rPr lang="ru-RU" altLang="ru-RU" sz="3200" b="1" dirty="0">
                <a:solidFill>
                  <a:srgbClr val="000099"/>
                </a:solidFill>
                <a:latin typeface="Times New Roman" panose="02020603050405020304" pitchFamily="18" charset="0"/>
                <a:cs typeface="Times New Roman" panose="02020603050405020304" pitchFamily="18" charset="0"/>
              </a:rPr>
              <a:t> </a:t>
            </a:r>
            <a:r>
              <a:rPr lang="ru-RU" altLang="ru-RU" sz="3200" b="1" dirty="0" err="1">
                <a:solidFill>
                  <a:srgbClr val="000099"/>
                </a:solidFill>
                <a:latin typeface="Times New Roman" panose="02020603050405020304" pitchFamily="18" charset="0"/>
                <a:cs typeface="Times New Roman" panose="02020603050405020304" pitchFamily="18" charset="0"/>
              </a:rPr>
              <a:t>өнімділігінің</a:t>
            </a:r>
            <a:r>
              <a:rPr lang="ru-RU" altLang="ru-RU" sz="3200" b="1" dirty="0">
                <a:solidFill>
                  <a:srgbClr val="000099"/>
                </a:solidFill>
                <a:latin typeface="Times New Roman" panose="02020603050405020304" pitchFamily="18" charset="0"/>
                <a:cs typeface="Times New Roman" panose="02020603050405020304" pitchFamily="18" charset="0"/>
              </a:rPr>
              <a:t> </a:t>
            </a:r>
            <a:r>
              <a:rPr lang="ru-RU" altLang="ru-RU" sz="3200" b="1" dirty="0" err="1">
                <a:solidFill>
                  <a:srgbClr val="000099"/>
                </a:solidFill>
                <a:latin typeface="Times New Roman" panose="02020603050405020304" pitchFamily="18" charset="0"/>
                <a:cs typeface="Times New Roman" panose="02020603050405020304" pitchFamily="18" charset="0"/>
              </a:rPr>
              <a:t>негізгі</a:t>
            </a:r>
            <a:r>
              <a:rPr lang="ru-RU" altLang="ru-RU" sz="3200" b="1" dirty="0">
                <a:solidFill>
                  <a:srgbClr val="000099"/>
                </a:solidFill>
                <a:latin typeface="Times New Roman" panose="02020603050405020304" pitchFamily="18" charset="0"/>
                <a:cs typeface="Times New Roman" panose="02020603050405020304" pitchFamily="18" charset="0"/>
              </a:rPr>
              <a:t> </a:t>
            </a:r>
            <a:r>
              <a:rPr lang="ru-RU" altLang="ru-RU" sz="3200" b="1" dirty="0" err="1">
                <a:solidFill>
                  <a:srgbClr val="000099"/>
                </a:solidFill>
                <a:latin typeface="Times New Roman" panose="02020603050405020304" pitchFamily="18" charset="0"/>
                <a:cs typeface="Times New Roman" panose="02020603050405020304" pitchFamily="18" charset="0"/>
              </a:rPr>
              <a:t>себептері</a:t>
            </a:r>
            <a:endParaRPr lang="ru-RU" sz="3200" dirty="0"/>
          </a:p>
        </p:txBody>
      </p:sp>
      <p:sp>
        <p:nvSpPr>
          <p:cNvPr id="18" name="Прямоугольник 12"/>
          <p:cNvSpPr>
            <a:spLocks noChangeArrowheads="1"/>
          </p:cNvSpPr>
          <p:nvPr/>
        </p:nvSpPr>
        <p:spPr bwMode="auto">
          <a:xfrm>
            <a:off x="1315865" y="1952800"/>
            <a:ext cx="10219846" cy="4401205"/>
          </a:xfrm>
          <a:prstGeom prst="rect">
            <a:avLst/>
          </a:prstGeom>
          <a:noFill/>
          <a:ln w="9525">
            <a:noFill/>
            <a:miter lim="800000"/>
            <a:headEnd/>
            <a:tailEnd/>
          </a:ln>
        </p:spPr>
        <p:txBody>
          <a:bodyPr wrap="square">
            <a:spAutoFit/>
          </a:bodyPr>
          <a:lstStyle/>
          <a:p>
            <a:pPr indent="-342900">
              <a:buFont typeface="Calibri Light" pitchFamily="34" charset="0"/>
              <a:buAutoNum type="arabicPeriod"/>
            </a:pP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Шағын</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ауыл</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шаруашылығы</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тауарын</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өндірушілер</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a:t>
            </a:r>
          </a:p>
          <a:p>
            <a:pPr indent="-342900">
              <a:buFont typeface="Calibri Light" pitchFamily="34" charset="0"/>
              <a:buAutoNum type="arabicPeriod"/>
            </a:pP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Ирригациялық</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-дренаж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жүйелерінің</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тозуы</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a:t>
            </a:r>
          </a:p>
          <a:p>
            <a:pPr indent="-342900">
              <a:buFont typeface="Calibri Light" pitchFamily="34" charset="0"/>
              <a:buAutoNum type="arabicPeriod"/>
            </a:pP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Мелиоративтік</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жұмыстардың</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төменділігі</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342900">
              <a:buFont typeface="Calibri Light" pitchFamily="34" charset="0"/>
              <a:buAutoNum type="arabicPeriod"/>
            </a:pPr>
            <a:r>
              <a:rPr lang="ru-RU" sz="2800" dirty="0">
                <a:latin typeface="Times New Roman" panose="02020603050405020304" pitchFamily="18" charset="0"/>
                <a:ea typeface="Times New Roman" panose="02020603050405020304" pitchFamily="18" charset="0"/>
                <a:cs typeface="Times New Roman" panose="02020603050405020304" pitchFamily="18" charset="0"/>
              </a:rPr>
              <a:t>Машина-трактор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паркінің</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тозуы</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a:t>
            </a:r>
          </a:p>
          <a:p>
            <a:pPr indent="-342900">
              <a:buFont typeface="Calibri Light" pitchFamily="34" charset="0"/>
              <a:buAutoNum type="arabicPeriod"/>
            </a:pP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Инвестициялық</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және</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айналым</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қаражаттарының</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болмауы</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a:t>
            </a:r>
          </a:p>
          <a:p>
            <a:pPr indent="-342900">
              <a:buFont typeface="Calibri Light" pitchFamily="34" charset="0"/>
              <a:buAutoNum type="arabicPeriod"/>
            </a:pP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Әлсіз</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қорғаныс</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және</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өсімдіктер</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карантині</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a:t>
            </a:r>
          </a:p>
          <a:p>
            <a:pPr indent="-342900">
              <a:buFont typeface="Calibri Light" pitchFamily="34" charset="0"/>
              <a:buAutoNum type="arabicPeriod"/>
            </a:pP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Тұқым</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шаруашылығының</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өте</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әлсіз</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дамуы</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көшеттер</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indent="-342900">
              <a:buFont typeface="Calibri Light" pitchFamily="34" charset="0"/>
              <a:buAutoNum type="arabicPeriod"/>
            </a:pP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Ғылыммен</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өндірістің</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байланысы</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өте</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әлсіз</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342900">
              <a:buFont typeface="Calibri Light" pitchFamily="34" charset="0"/>
              <a:buAutoNum type="arabicPeriod"/>
            </a:pP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Сақтау</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қайта</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өңдеу</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cs typeface="Times New Roman" panose="02020603050405020304" pitchFamily="18" charset="0"/>
              </a:rPr>
              <a:t>және</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 логистика </a:t>
            </a: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инфрақұрылымының</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нашар</a:t>
            </a:r>
            <a:r>
              <a:rPr lang="ru-RU"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ea typeface="Times New Roman" panose="02020603050405020304" pitchFamily="18" charset="0"/>
                <a:cs typeface="Times New Roman" panose="02020603050405020304" pitchFamily="18" charset="0"/>
              </a:rPr>
              <a:t>дамуы</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7898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17</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2" name="Прямоугольник 1"/>
          <p:cNvSpPr/>
          <p:nvPr/>
        </p:nvSpPr>
        <p:spPr>
          <a:xfrm>
            <a:off x="964276" y="669070"/>
            <a:ext cx="9959472" cy="646331"/>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ЕГЕР БІЗ ТИІСТІ ШАРАЛАРДЫ ҚАБЫЛДАМАСАҚ, БІЗГЕ НЕ ҚАУІП ТӨНДІРЕДІ? </a:t>
            </a:r>
            <a:br>
              <a:rPr lang="ru-RU" b="1" dirty="0">
                <a:latin typeface="Times New Roman" panose="02020603050405020304" pitchFamily="18" charset="0"/>
                <a:cs typeface="Times New Roman" panose="02020603050405020304" pitchFamily="18" charset="0"/>
              </a:rPr>
            </a:br>
            <a:endParaRPr lang="ru-RU" dirty="0"/>
          </a:p>
        </p:txBody>
      </p:sp>
      <p:sp>
        <p:nvSpPr>
          <p:cNvPr id="18" name="Подзаголовок 2"/>
          <p:cNvSpPr txBox="1">
            <a:spLocks/>
          </p:cNvSpPr>
          <p:nvPr/>
        </p:nvSpPr>
        <p:spPr>
          <a:xfrm>
            <a:off x="966158" y="1198452"/>
            <a:ext cx="11041811" cy="39050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200" kern="0" smtClean="0">
                <a:latin typeface="Times New Roman" panose="02020603050405020304" pitchFamily="18" charset="0"/>
                <a:cs typeface="Times New Roman" panose="02020603050405020304" pitchFamily="18" charset="0"/>
              </a:rPr>
              <a:t>Су тапшылығының күшеюі, әсіресе төменгі ағысында және суару жүйелерінің соңында; </a:t>
            </a:r>
          </a:p>
          <a:p>
            <a:r>
              <a:rPr lang="ru-RU" sz="3200" kern="0" smtClean="0">
                <a:latin typeface="Times New Roman" panose="02020603050405020304" pitchFamily="18" charset="0"/>
                <a:cs typeface="Times New Roman" panose="02020603050405020304" pitchFamily="18" charset="0"/>
              </a:rPr>
              <a:t>Тұзданудан және су тапшылығынан; суармалы жерлерд</a:t>
            </a:r>
            <a:r>
              <a:rPr lang="kk-KZ" sz="3200" kern="0" smtClean="0">
                <a:latin typeface="Times New Roman" panose="02020603050405020304" pitchFamily="18" charset="0"/>
                <a:cs typeface="Times New Roman" panose="02020603050405020304" pitchFamily="18" charset="0"/>
              </a:rPr>
              <a:t>ің</a:t>
            </a:r>
            <a:r>
              <a:rPr lang="ru-RU" sz="3200" kern="0" smtClean="0">
                <a:latin typeface="Times New Roman" panose="02020603050405020304" pitchFamily="18" charset="0"/>
                <a:cs typeface="Times New Roman" panose="02020603050405020304" pitchFamily="18" charset="0"/>
              </a:rPr>
              <a:t> айналымынан түсіп қалуы; </a:t>
            </a:r>
          </a:p>
          <a:p>
            <a:r>
              <a:rPr lang="ru-RU" sz="3200" kern="0" smtClean="0">
                <a:latin typeface="Times New Roman" panose="02020603050405020304" pitchFamily="18" charset="0"/>
                <a:cs typeface="Times New Roman" panose="02020603050405020304" pitchFamily="18" charset="0"/>
              </a:rPr>
              <a:t>табиғи жағдайлардың нашарлауы (шөлейттену, атыраулардың, табиғи су айдындарының жоғалуы, табиғи объектілер ретінде өзендердің жоғалуы); </a:t>
            </a:r>
          </a:p>
          <a:p>
            <a:r>
              <a:rPr lang="ru-RU" sz="3200" kern="0" smtClean="0">
                <a:latin typeface="Times New Roman" panose="02020603050405020304" pitchFamily="18" charset="0"/>
                <a:cs typeface="Times New Roman" panose="02020603050405020304" pitchFamily="18" charset="0"/>
              </a:rPr>
              <a:t>ауылдық жерлердің әлеуметтік деградациясы.</a:t>
            </a:r>
            <a:endParaRPr lang="ru-RU" sz="32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7021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18</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pic>
        <p:nvPicPr>
          <p:cNvPr id="17" name="Рисунок 16"/>
          <p:cNvPicPr>
            <a:picLocks noChangeAspect="1"/>
          </p:cNvPicPr>
          <p:nvPr/>
        </p:nvPicPr>
        <p:blipFill>
          <a:blip r:embed="rId5"/>
          <a:stretch>
            <a:fillRect/>
          </a:stretch>
        </p:blipFill>
        <p:spPr>
          <a:xfrm>
            <a:off x="2485505" y="726466"/>
            <a:ext cx="6949440" cy="5844983"/>
          </a:xfrm>
          <a:prstGeom prst="rect">
            <a:avLst/>
          </a:prstGeom>
        </p:spPr>
      </p:pic>
    </p:spTree>
    <p:extLst>
      <p:ext uri="{BB962C8B-B14F-4D97-AF65-F5344CB8AC3E}">
        <p14:creationId xmlns:p14="http://schemas.microsoft.com/office/powerpoint/2010/main" val="1912639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617551" y="777786"/>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78858" y="6432830"/>
            <a:ext cx="438693"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19</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2" name="Прямоугольник 1"/>
          <p:cNvSpPr/>
          <p:nvPr/>
        </p:nvSpPr>
        <p:spPr>
          <a:xfrm>
            <a:off x="3385645" y="750072"/>
            <a:ext cx="6385338" cy="646331"/>
          </a:xfrm>
          <a:prstGeom prst="rect">
            <a:avLst/>
          </a:prstGeom>
        </p:spPr>
        <p:txBody>
          <a:bodyPr wrap="none">
            <a:spAutoFit/>
          </a:bodyPr>
          <a:lstStyle/>
          <a:p>
            <a:pPr algn="ctr"/>
            <a:r>
              <a:rPr lang="kk-KZ" sz="3600" dirty="0">
                <a:latin typeface="Times New Roman" panose="02020603050405020304" pitchFamily="18" charset="0"/>
                <a:cs typeface="Times New Roman" panose="02020603050405020304" pitchFamily="18" charset="0"/>
              </a:rPr>
              <a:t>Суғаруға әсер ететін факторлар</a:t>
            </a:r>
            <a:endParaRPr lang="ru-RU" sz="3600" dirty="0"/>
          </a:p>
        </p:txBody>
      </p:sp>
      <p:sp>
        <p:nvSpPr>
          <p:cNvPr id="3" name="Прямоугольник 2"/>
          <p:cNvSpPr/>
          <p:nvPr/>
        </p:nvSpPr>
        <p:spPr>
          <a:xfrm>
            <a:off x="1666879" y="1488560"/>
            <a:ext cx="9139043" cy="5440592"/>
          </a:xfrm>
          <a:prstGeom prst="rect">
            <a:avLst/>
          </a:prstGeom>
        </p:spPr>
        <p:txBody>
          <a:bodyPr wrap="square">
            <a:spAutoFit/>
          </a:bodyPr>
          <a:lstStyle/>
          <a:p>
            <a:pPr marL="6350" marR="3175" indent="443230" algn="just">
              <a:lnSpc>
                <a:spcPct val="107000"/>
              </a:lnSpc>
              <a:spcBef>
                <a:spcPts val="50"/>
              </a:spcBef>
              <a:spcAft>
                <a:spcPts val="0"/>
              </a:spcAft>
            </a:pPr>
            <a:r>
              <a:rPr lang="kk-KZ" sz="2800" spc="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Суғару әдістерін дұрыс қабылдаған жағдайда ғана </a:t>
            </a:r>
            <a:r>
              <a:rPr lang="kk-KZ"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суғарылатын егістің мелиоративтік жағдайы және өнімі </a:t>
            </a:r>
            <a:r>
              <a:rPr lang="kk-KZ" sz="2800" spc="2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артады. Оларды таңдай білу үшін, көптеген табиғи </a:t>
            </a:r>
            <a:r>
              <a:rPr lang="kk-KZ" sz="2800"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факторларды: </a:t>
            </a:r>
            <a:r>
              <a:rPr lang="kk-KZ" sz="2800" b="1"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ауа райын, суғару нормасын және өсімдікті </a:t>
            </a:r>
            <a:r>
              <a:rPr lang="kk-KZ" sz="2800" b="1" spc="4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суғару схемасын, суғарылатын жердің еңістігі мен </a:t>
            </a:r>
            <a:r>
              <a:rPr lang="kk-KZ" sz="2800" b="1" spc="3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қыртысын, судын топыраққа сіңу жылдамдығын, </a:t>
            </a:r>
            <a:r>
              <a:rPr lang="kk-KZ" sz="2800" b="1" spc="3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топырақтың тұздылығын, жер астындағы ыза суының </a:t>
            </a:r>
            <a:r>
              <a:rPr lang="kk-KZ"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деңгейі мен оның тұздылығын, жұмсалатын каржы мен </a:t>
            </a:r>
            <a:r>
              <a:rPr lang="kk-KZ" sz="2800" b="1"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экономикалық көрсеткіштерін </a:t>
            </a:r>
            <a:r>
              <a:rPr lang="kk-KZ" sz="2800"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ескерген дұрыс. Осы факторлардың экологиялық мәні өте зор.</a:t>
            </a:r>
            <a:endParaRPr lang="ru-RU" sz="28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0365256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1143001" y="720077"/>
            <a:ext cx="9905999" cy="6137923"/>
          </a:xfrm>
          <a:prstGeom prst="rect">
            <a:avLst/>
          </a:prstGeom>
          <a:noFill/>
          <a:ln>
            <a:noFill/>
          </a:ln>
        </p:spPr>
      </p:pic>
      <p:sp>
        <p:nvSpPr>
          <p:cNvPr id="121" name="Google Shape;121;p3"/>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22" name="Google Shape;122;p3"/>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23" name="Google Shape;123;p3"/>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4" name="Google Shape;124;p3"/>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5" name="Google Shape;125;p3"/>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6" name="Google Shape;126;p3"/>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27" name="Google Shape;127;p3"/>
          <p:cNvSpPr/>
          <p:nvPr/>
        </p:nvSpPr>
        <p:spPr>
          <a:xfrm>
            <a:off x="1315865" y="6432830"/>
            <a:ext cx="301686" cy="369332"/>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a:solidFill>
                  <a:srgbClr val="096327"/>
                </a:solidFill>
                <a:latin typeface="Calibri"/>
                <a:ea typeface="Calibri"/>
                <a:cs typeface="Calibri"/>
                <a:sym typeface="Calibri"/>
              </a:rPr>
              <a:t>2</a:t>
            </a:r>
            <a:endParaRPr sz="1400">
              <a:solidFill>
                <a:srgbClr val="000000"/>
              </a:solidFill>
              <a:latin typeface="Arial"/>
              <a:ea typeface="Arial"/>
              <a:cs typeface="Arial"/>
              <a:sym typeface="Arial"/>
            </a:endParaRPr>
          </a:p>
        </p:txBody>
      </p:sp>
      <p:sp>
        <p:nvSpPr>
          <p:cNvPr id="128" name="Google Shape;128;p3"/>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29" name="Google Shape;129;p3"/>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30" name="Google Shape;130;p3"/>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sp>
        <p:nvSpPr>
          <p:cNvPr id="133" name="Google Shape;133;p3"/>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34" name="Google Shape;134;p3"/>
          <p:cNvSpPr/>
          <p:nvPr/>
        </p:nvSpPr>
        <p:spPr>
          <a:xfrm>
            <a:off x="3794933" y="41197"/>
            <a:ext cx="6399788" cy="469351"/>
          </a:xfrm>
          <a:prstGeom prst="rect">
            <a:avLst/>
          </a:prstGeom>
          <a:noFill/>
          <a:ln>
            <a:noFill/>
          </a:ln>
        </p:spPr>
        <p:txBody>
          <a:bodyPr spcFirstLastPara="1" wrap="square" lIns="99050" tIns="49525" rIns="99050" bIns="49525" anchor="t" anchorCtr="0">
            <a:spAutoFit/>
          </a:bodyPr>
          <a:lstStyle/>
          <a:p>
            <a:pPr>
              <a:buClr>
                <a:srgbClr val="000000"/>
              </a:buClr>
              <a:buSzPts val="2400"/>
            </a:pPr>
            <a:r>
              <a:rPr lang="ru-RU" sz="2400" b="1" dirty="0">
                <a:solidFill>
                  <a:schemeClr val="lt1"/>
                </a:solidFill>
                <a:latin typeface="Calibri"/>
                <a:ea typeface="Calibri"/>
                <a:cs typeface="Calibri"/>
                <a:sym typeface="Calibri"/>
              </a:rPr>
              <a:t>ОПИСАНИЕ ПРОБЛЕМЫ </a:t>
            </a:r>
            <a:endParaRPr sz="1400" dirty="0">
              <a:solidFill>
                <a:srgbClr val="000000"/>
              </a:solidFill>
              <a:latin typeface="Arial"/>
              <a:ea typeface="Arial"/>
              <a:cs typeface="Arial"/>
              <a:sym typeface="Arial"/>
            </a:endParaRPr>
          </a:p>
        </p:txBody>
      </p:sp>
      <p:pic>
        <p:nvPicPr>
          <p:cNvPr id="135" name="Google Shape;135;p3"/>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37" name="Google Shape;137;p3"/>
          <p:cNvSpPr txBox="1"/>
          <p:nvPr/>
        </p:nvSpPr>
        <p:spPr>
          <a:xfrm>
            <a:off x="6404511" y="3846361"/>
            <a:ext cx="3790200" cy="523180"/>
          </a:xfrm>
          <a:prstGeom prst="rect">
            <a:avLst/>
          </a:prstGeom>
          <a:noFill/>
          <a:ln>
            <a:noFill/>
          </a:ln>
        </p:spPr>
        <p:txBody>
          <a:bodyPr spcFirstLastPara="1" wrap="square" lIns="91425" tIns="45700" rIns="91425" bIns="45700" anchor="t" anchorCtr="0">
            <a:spAutoFit/>
          </a:bodyPr>
          <a:lstStyle/>
          <a:p>
            <a:pPr>
              <a:lnSpc>
                <a:spcPct val="200000"/>
              </a:lnSpc>
              <a:buClr>
                <a:srgbClr val="000000"/>
              </a:buClr>
              <a:buSzPts val="1200"/>
            </a:pPr>
            <a:endParaRPr sz="1400">
              <a:solidFill>
                <a:srgbClr val="000000"/>
              </a:solidFill>
              <a:latin typeface="Arial"/>
              <a:ea typeface="Arial"/>
              <a:cs typeface="Arial"/>
              <a:sym typeface="Arial"/>
            </a:endParaRPr>
          </a:p>
        </p:txBody>
      </p:sp>
      <p:sp>
        <p:nvSpPr>
          <p:cNvPr id="138" name="Google Shape;138;p3"/>
          <p:cNvSpPr txBox="1"/>
          <p:nvPr/>
        </p:nvSpPr>
        <p:spPr>
          <a:xfrm>
            <a:off x="6394986" y="1002985"/>
            <a:ext cx="3790200" cy="523180"/>
          </a:xfrm>
          <a:prstGeom prst="rect">
            <a:avLst/>
          </a:prstGeom>
          <a:noFill/>
          <a:ln>
            <a:noFill/>
          </a:ln>
        </p:spPr>
        <p:txBody>
          <a:bodyPr spcFirstLastPara="1" wrap="square" lIns="91425" tIns="45700" rIns="91425" bIns="45700" anchor="t" anchorCtr="0">
            <a:spAutoFit/>
          </a:bodyPr>
          <a:lstStyle/>
          <a:p>
            <a:pPr>
              <a:lnSpc>
                <a:spcPct val="200000"/>
              </a:lnSpc>
              <a:buClr>
                <a:srgbClr val="000000"/>
              </a:buClr>
              <a:buSzPts val="1200"/>
            </a:pPr>
            <a:endParaRPr sz="1400">
              <a:solidFill>
                <a:srgbClr val="000000"/>
              </a:solidFill>
              <a:latin typeface="Arial"/>
              <a:ea typeface="Arial"/>
              <a:cs typeface="Arial"/>
              <a:sym typeface="Arial"/>
            </a:endParaRPr>
          </a:p>
        </p:txBody>
      </p:sp>
      <p:sp>
        <p:nvSpPr>
          <p:cNvPr id="2" name="Прямоугольник 1"/>
          <p:cNvSpPr/>
          <p:nvPr/>
        </p:nvSpPr>
        <p:spPr>
          <a:xfrm>
            <a:off x="1617551" y="1001812"/>
            <a:ext cx="9739297" cy="3458832"/>
          </a:xfrm>
          <a:prstGeom prst="rect">
            <a:avLst/>
          </a:prstGeom>
        </p:spPr>
        <p:txBody>
          <a:bodyPr wrap="square">
            <a:spAutoFit/>
          </a:bodyPr>
          <a:lstStyle/>
          <a:p>
            <a:pPr lvl="0" indent="449580" algn="just">
              <a:lnSpc>
                <a:spcPct val="107000"/>
              </a:lnSpc>
              <a:spcBef>
                <a:spcPts val="1000"/>
              </a:spcBef>
              <a:spcAft>
                <a:spcPts val="800"/>
              </a:spcAft>
            </a:pPr>
            <a:r>
              <a:rPr lang="kk-KZ" sz="3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Мақсаты:</a:t>
            </a:r>
          </a:p>
          <a:p>
            <a:pPr lvl="0" indent="449580" algn="just">
              <a:lnSpc>
                <a:spcPct val="107000"/>
              </a:lnSpc>
              <a:spcBef>
                <a:spcPts val="1000"/>
              </a:spcBef>
              <a:spcAft>
                <a:spcPts val="800"/>
              </a:spcAft>
            </a:pPr>
            <a:r>
              <a:rPr lang="kk-KZ" sz="32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Ғылыми-зерттеу </a:t>
            </a:r>
            <a:r>
              <a:rPr lang="kk-KZ"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жұмыстарының нәтижелерін шаруа қожалықтарына тарату: суғару әдістерін ұтымды пайдалану жолдарын, су үнемдеу технологияларын және су шаруашылығының дамуына, болашағына қатысты сұрақтарды талдау. </a:t>
            </a:r>
            <a:endParaRPr lang="ru-RU"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7135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962309" y="6432830"/>
            <a:ext cx="6552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20</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a:spLocks noGrp="1"/>
          </p:cNvSpPr>
          <p:nvPr>
            <p:ph type="title"/>
          </p:nvPr>
        </p:nvSpPr>
        <p:spPr>
          <a:xfrm>
            <a:off x="896389" y="716230"/>
            <a:ext cx="10515600" cy="707536"/>
          </a:xfrm>
        </p:spPr>
        <p:txBody>
          <a:bodyPr>
            <a:normAutofit fontScale="90000"/>
          </a:bodyPr>
          <a:lstStyle/>
          <a:p>
            <a:pPr algn="ctr"/>
            <a:r>
              <a:rPr lang="ru-RU" sz="2800" b="1" dirty="0" err="1">
                <a:latin typeface="Times New Roman" panose="02020603050405020304" pitchFamily="18" charset="0"/>
                <a:cs typeface="Times New Roman" panose="02020603050405020304" pitchFamily="18" charset="0"/>
              </a:rPr>
              <a:t>Суару</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әдістеріне</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қоятын</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талаптары</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төмендегідей</a:t>
            </a:r>
            <a:r>
              <a:rPr lang="ru-RU" sz="2800" b="1" dirty="0">
                <a:latin typeface="Times New Roman" panose="02020603050405020304" pitchFamily="18" charset="0"/>
                <a:cs typeface="Times New Roman" panose="02020603050405020304" pitchFamily="18" charset="0"/>
              </a:rPr>
              <a:t>:</a:t>
            </a:r>
            <a:br>
              <a:rPr lang="ru-RU" sz="2800" b="1" dirty="0">
                <a:latin typeface="Times New Roman" panose="02020603050405020304" pitchFamily="18" charset="0"/>
                <a:cs typeface="Times New Roman" panose="02020603050405020304" pitchFamily="18" charset="0"/>
              </a:rPr>
            </a:br>
            <a:endParaRPr lang="ru-RU" sz="2800" b="1" dirty="0">
              <a:latin typeface="Times New Roman" panose="02020603050405020304" pitchFamily="18" charset="0"/>
              <a:cs typeface="Times New Roman" panose="02020603050405020304" pitchFamily="18" charset="0"/>
            </a:endParaRPr>
          </a:p>
        </p:txBody>
      </p:sp>
      <p:sp>
        <p:nvSpPr>
          <p:cNvPr id="18" name="Объект 2"/>
          <p:cNvSpPr txBox="1">
            <a:spLocks/>
          </p:cNvSpPr>
          <p:nvPr/>
        </p:nvSpPr>
        <p:spPr>
          <a:xfrm>
            <a:off x="759069" y="1060694"/>
            <a:ext cx="10515600" cy="4351338"/>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ru-RU" sz="3000" kern="0" smtClean="0"/>
              <a:t>- </a:t>
            </a:r>
            <a:r>
              <a:rPr lang="ru-RU" sz="3000" kern="0" smtClean="0">
                <a:latin typeface="Times New Roman" panose="02020603050405020304" pitchFamily="18" charset="0"/>
                <a:cs typeface="Times New Roman" panose="02020603050405020304" pitchFamily="18" charset="0"/>
              </a:rPr>
              <a:t>топырақтың тамыр орналасқан қабатында ауыл шаруашылығы дақылдарының жоспарланған өнімін алуға мүмкіндік беретін су, ауа режимдерін сақтау </a:t>
            </a:r>
          </a:p>
          <a:p>
            <a:r>
              <a:rPr lang="ru-RU" sz="3000" kern="0" smtClean="0">
                <a:latin typeface="Times New Roman" panose="02020603050405020304" pitchFamily="18" charset="0"/>
                <a:cs typeface="Times New Roman" panose="02020603050405020304" pitchFamily="18" charset="0"/>
              </a:rPr>
              <a:t>- қолайлы жағдайлар жасау, шығындарды азайту (фильтрация, булану, су тастау) </a:t>
            </a:r>
          </a:p>
          <a:p>
            <a:r>
              <a:rPr lang="ru-RU" sz="3000" kern="0" smtClean="0">
                <a:latin typeface="Times New Roman" panose="02020603050405020304" pitchFamily="18" charset="0"/>
                <a:cs typeface="Times New Roman" panose="02020603050405020304" pitchFamily="18" charset="0"/>
              </a:rPr>
              <a:t>- батпақтануды және топырақтың тұздануын болдырмау;</a:t>
            </a:r>
          </a:p>
          <a:p>
            <a:endParaRPr lang="ru-RU" sz="3000" kern="0" smtClean="0">
              <a:latin typeface="Times New Roman" panose="02020603050405020304" pitchFamily="18" charset="0"/>
              <a:cs typeface="Times New Roman" panose="02020603050405020304" pitchFamily="18" charset="0"/>
            </a:endParaRPr>
          </a:p>
          <a:p>
            <a:r>
              <a:rPr lang="ru-RU" sz="3000" kern="0" smtClean="0">
                <a:latin typeface="Times New Roman" panose="02020603050405020304" pitchFamily="18" charset="0"/>
                <a:cs typeface="Times New Roman" panose="02020603050405020304" pitchFamily="18" charset="0"/>
              </a:rPr>
              <a:t>- ауыл шаруашылығы өндірісі процестерін кешенді механикаландыру мен автоматтандыру және суармалы алқаптарды ұтымды пайдалану үшін жағдайларды қамтамасыз ету;</a:t>
            </a:r>
          </a:p>
          <a:p>
            <a:r>
              <a:rPr lang="ru-RU" sz="3000" kern="0" smtClean="0">
                <a:latin typeface="Times New Roman" panose="02020603050405020304" pitchFamily="18" charset="0"/>
                <a:cs typeface="Times New Roman" panose="02020603050405020304" pitchFamily="18" charset="0"/>
              </a:rPr>
              <a:t>- ресурстық, материалдық, энергетикалық шығындарды азайту.</a:t>
            </a:r>
          </a:p>
          <a:p>
            <a:endParaRPr lang="ru-RU" kern="0" dirty="0"/>
          </a:p>
        </p:txBody>
      </p:sp>
    </p:spTree>
    <p:extLst>
      <p:ext uri="{BB962C8B-B14F-4D97-AF65-F5344CB8AC3E}">
        <p14:creationId xmlns:p14="http://schemas.microsoft.com/office/powerpoint/2010/main" val="2543139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11957" y="6432830"/>
            <a:ext cx="505594"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21</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a:spLocks noGrp="1"/>
          </p:cNvSpPr>
          <p:nvPr>
            <p:ph type="title"/>
          </p:nvPr>
        </p:nvSpPr>
        <p:spPr>
          <a:xfrm>
            <a:off x="1111957" y="885067"/>
            <a:ext cx="10850057" cy="461352"/>
          </a:xfrm>
        </p:spPr>
        <p:txBody>
          <a:bodyPr>
            <a:normAutofit fontScale="90000"/>
          </a:bodyPr>
          <a:lstStyle/>
          <a:p>
            <a:pPr algn="ctr"/>
            <a:r>
              <a:rPr lang="ru-RU" sz="2800" b="1" dirty="0" err="1" smtClean="0">
                <a:latin typeface="Times New Roman" panose="02020603050405020304" pitchFamily="18" charset="0"/>
                <a:cs typeface="Times New Roman" panose="02020603050405020304" pitchFamily="18" charset="0"/>
              </a:rPr>
              <a:t>Қазақстан</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Республикасының</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суармалы</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жерлерін</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суару</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тәсілдері</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мың</a:t>
            </a:r>
            <a:r>
              <a:rPr lang="ru-RU" sz="2800" b="1" dirty="0" smtClean="0">
                <a:latin typeface="Times New Roman" panose="02020603050405020304" pitchFamily="18" charset="0"/>
                <a:cs typeface="Times New Roman" panose="02020603050405020304" pitchFamily="18" charset="0"/>
              </a:rPr>
              <a:t> га</a:t>
            </a:r>
            <a:endParaRPr lang="ru-RU" sz="2800" b="1" dirty="0">
              <a:latin typeface="Times New Roman" panose="02020603050405020304" pitchFamily="18" charset="0"/>
              <a:cs typeface="Times New Roman" panose="02020603050405020304" pitchFamily="18" charset="0"/>
            </a:endParaRPr>
          </a:p>
        </p:txBody>
      </p:sp>
      <p:pic>
        <p:nvPicPr>
          <p:cNvPr id="18" name="Объект 9"/>
          <p:cNvPicPr>
            <a:picLocks noChangeAspect="1"/>
          </p:cNvPicPr>
          <p:nvPr/>
        </p:nvPicPr>
        <p:blipFill rotWithShape="1">
          <a:blip r:embed="rId5"/>
          <a:srcRect l="30072" t="14622" r="8552" b="17688"/>
          <a:stretch/>
        </p:blipFill>
        <p:spPr>
          <a:xfrm>
            <a:off x="2596660" y="1302534"/>
            <a:ext cx="6998677" cy="4341772"/>
          </a:xfrm>
          <a:prstGeom prst="rect">
            <a:avLst/>
          </a:prstGeom>
          <a:noFill/>
          <a:ln>
            <a:noFill/>
          </a:ln>
        </p:spPr>
      </p:pic>
      <p:sp>
        <p:nvSpPr>
          <p:cNvPr id="2" name="Прямоугольник 1"/>
          <p:cNvSpPr/>
          <p:nvPr/>
        </p:nvSpPr>
        <p:spPr>
          <a:xfrm>
            <a:off x="1915293" y="5708851"/>
            <a:ext cx="9058482" cy="923330"/>
          </a:xfrm>
          <a:prstGeom prst="rect">
            <a:avLst/>
          </a:prstGeom>
        </p:spPr>
        <p:txBody>
          <a:bodyPr wrap="square">
            <a:spAutoFit/>
          </a:bodyPr>
          <a:lstStyle/>
          <a:p>
            <a:pPr algn="ctr"/>
            <a:r>
              <a:rPr lang="ru-RU" b="1" dirty="0" err="1">
                <a:latin typeface="Times New Roman" panose="02020603050405020304" pitchFamily="18" charset="0"/>
                <a:cs typeface="Times New Roman" panose="02020603050405020304" pitchFamily="18" charset="0"/>
              </a:rPr>
              <a:t>Қазақстан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Республикасы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бойынша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суармалы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жерлердің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жалпы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көлемі</a:t>
            </a:r>
            <a:r>
              <a:rPr lang="ru-RU" b="1" dirty="0">
                <a:latin typeface="Times New Roman" panose="02020603050405020304" pitchFamily="18" charset="0"/>
                <a:cs typeface="Times New Roman" panose="02020603050405020304" pitchFamily="18" charset="0"/>
              </a:rPr>
              <a:t> – 2,2 </a:t>
            </a:r>
            <a:r>
              <a:rPr lang="ru-RU" b="1" dirty="0" err="1">
                <a:latin typeface="Times New Roman" panose="02020603050405020304" pitchFamily="18" charset="0"/>
                <a:cs typeface="Times New Roman" panose="02020603050405020304" pitchFamily="18" charset="0"/>
              </a:rPr>
              <a:t>млн.га</a:t>
            </a:r>
            <a:r>
              <a:rPr lang="ru-RU" b="1" dirty="0">
                <a:latin typeface="Times New Roman" panose="02020603050405020304" pitchFamily="18" charset="0"/>
                <a:cs typeface="Times New Roman" panose="02020603050405020304" pitchFamily="18" charset="0"/>
              </a:rPr>
              <a:t>:</a:t>
            </a:r>
          </a:p>
          <a:p>
            <a:pPr algn="ctr"/>
            <a:r>
              <a:rPr lang="kk-KZ" b="1" dirty="0">
                <a:latin typeface="Times New Roman" panose="02020603050405020304" pitchFamily="18" charset="0"/>
                <a:cs typeface="Times New Roman" panose="02020603050405020304" pitchFamily="18" charset="0"/>
              </a:rPr>
              <a:t>Оның 1,481 млн.га қолданыста, оның ішінде 205,1 мың га (13,8 </a:t>
            </a:r>
            <a:r>
              <a:rPr lang="ru-RU" b="1" dirty="0">
                <a:latin typeface="Times New Roman" panose="02020603050405020304" pitchFamily="18" charset="0"/>
                <a:cs typeface="Times New Roman" panose="02020603050405020304" pitchFamily="18" charset="0"/>
              </a:rPr>
              <a:t>%) –на су </a:t>
            </a:r>
            <a:r>
              <a:rPr lang="ru-RU" b="1" dirty="0" err="1">
                <a:latin typeface="Times New Roman" panose="02020603050405020304" pitchFamily="18" charset="0"/>
                <a:cs typeface="Times New Roman" panose="02020603050405020304" pitchFamily="18" charset="0"/>
              </a:rPr>
              <a:t>үнемдеу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технологиясы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енгізілген</a:t>
            </a:r>
            <a:r>
              <a:rPr lang="ru-RU"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8787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22</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2" name="Прямоугольник 1"/>
          <p:cNvSpPr/>
          <p:nvPr/>
        </p:nvSpPr>
        <p:spPr>
          <a:xfrm>
            <a:off x="1605017" y="583202"/>
            <a:ext cx="9443848" cy="830997"/>
          </a:xfrm>
          <a:prstGeom prst="rect">
            <a:avLst/>
          </a:prstGeom>
        </p:spPr>
        <p:txBody>
          <a:bodyPr wrap="square">
            <a:spAutoFit/>
          </a:bodyPr>
          <a:lstStyle/>
          <a:p>
            <a:r>
              <a:rPr lang="kk-KZ" sz="2400" b="1" dirty="0">
                <a:latin typeface="Times New Roman" panose="02020603050405020304" pitchFamily="18" charset="0"/>
                <a:cs typeface="Times New Roman" panose="02020603050405020304" pitchFamily="18" charset="0"/>
              </a:rPr>
              <a:t>Суару әдісін таңдағанда келесі негізгі факторларды ескеру қажет: </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endParaRPr lang="ru-RU" sz="2400" dirty="0"/>
          </a:p>
        </p:txBody>
      </p:sp>
      <p:sp>
        <p:nvSpPr>
          <p:cNvPr id="18" name="Объект 2"/>
          <p:cNvSpPr txBox="1">
            <a:spLocks/>
          </p:cNvSpPr>
          <p:nvPr/>
        </p:nvSpPr>
        <p:spPr>
          <a:xfrm>
            <a:off x="618391" y="1034316"/>
            <a:ext cx="11075377" cy="5208221"/>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kk-KZ" sz="3400" kern="0" dirty="0" smtClean="0">
                <a:latin typeface="Times New Roman" panose="02020603050405020304" pitchFamily="18" charset="0"/>
                <a:cs typeface="Times New Roman" panose="02020603050405020304" pitchFamily="18" charset="0"/>
              </a:rPr>
              <a:t>климаттық жағдайлар (аумақтың ылғалдылығы және желдің жылдамдығы); </a:t>
            </a:r>
            <a:endParaRPr lang="ru-RU" sz="3400" kern="0" dirty="0" smtClean="0">
              <a:latin typeface="Times New Roman" panose="02020603050405020304" pitchFamily="18" charset="0"/>
              <a:cs typeface="Times New Roman" panose="02020603050405020304" pitchFamily="18" charset="0"/>
            </a:endParaRPr>
          </a:p>
          <a:p>
            <a:r>
              <a:rPr lang="kk-KZ" sz="3400" kern="0" dirty="0" smtClean="0">
                <a:latin typeface="Times New Roman" panose="02020603050405020304" pitchFamily="18" charset="0"/>
                <a:cs typeface="Times New Roman" panose="02020603050405020304" pitchFamily="18" charset="0"/>
              </a:rPr>
              <a:t>топырақ жағдайлары (топыраққа суармалы судың сіңу жылдамдығы, сүзу коэффициенті, топырақ қабатының тереңдігі және топырақтың өңделу дәрежесі); </a:t>
            </a:r>
            <a:endParaRPr lang="ru-RU" sz="3400" kern="0" dirty="0" smtClean="0">
              <a:latin typeface="Times New Roman" panose="02020603050405020304" pitchFamily="18" charset="0"/>
              <a:cs typeface="Times New Roman" panose="02020603050405020304" pitchFamily="18" charset="0"/>
            </a:endParaRPr>
          </a:p>
          <a:p>
            <a:r>
              <a:rPr lang="kk-KZ" sz="3400" kern="0" dirty="0" smtClean="0">
                <a:latin typeface="Times New Roman" panose="02020603050405020304" pitchFamily="18" charset="0"/>
                <a:cs typeface="Times New Roman" panose="02020603050405020304" pitchFamily="18" charset="0"/>
              </a:rPr>
              <a:t>рельефтік жағдайлар (беткейдің көлбеуі және тегістелуі); </a:t>
            </a:r>
            <a:endParaRPr lang="ru-RU" sz="3400" kern="0" dirty="0" smtClean="0">
              <a:latin typeface="Times New Roman" panose="02020603050405020304" pitchFamily="18" charset="0"/>
              <a:cs typeface="Times New Roman" panose="02020603050405020304" pitchFamily="18" charset="0"/>
            </a:endParaRPr>
          </a:p>
          <a:p>
            <a:r>
              <a:rPr lang="kk-KZ" sz="3400" kern="0" dirty="0" smtClean="0">
                <a:latin typeface="Times New Roman" panose="02020603050405020304" pitchFamily="18" charset="0"/>
                <a:cs typeface="Times New Roman" panose="02020603050405020304" pitchFamily="18" charset="0"/>
              </a:rPr>
              <a:t>гидрогеологиялық жағдайлар (орналасу тереңдігі және жер асты суларының минералдануы); </a:t>
            </a:r>
            <a:endParaRPr lang="ru-RU" sz="3400" kern="0" dirty="0" smtClean="0">
              <a:latin typeface="Times New Roman" panose="02020603050405020304" pitchFamily="18" charset="0"/>
              <a:cs typeface="Times New Roman" panose="02020603050405020304" pitchFamily="18" charset="0"/>
            </a:endParaRPr>
          </a:p>
          <a:p>
            <a:r>
              <a:rPr lang="kk-KZ" sz="3400" kern="0" dirty="0" smtClean="0">
                <a:latin typeface="Times New Roman" panose="02020603050405020304" pitchFamily="18" charset="0"/>
                <a:cs typeface="Times New Roman" panose="02020603050405020304" pitchFamily="18" charset="0"/>
              </a:rPr>
              <a:t>шаруашылық жағдайлар (еңбек ресурстарының болуы, суарудағы жұмыс кезіндегі адамдардың тәжірибесі, дала жұмыстарын механикаландыру дәрежесі, егіншілік жүйесі, жоғары еңбек өнімділігін қамтамасыз ету); </a:t>
            </a:r>
            <a:endParaRPr lang="ru-RU" sz="3400" kern="0" dirty="0" smtClean="0">
              <a:latin typeface="Times New Roman" panose="02020603050405020304" pitchFamily="18" charset="0"/>
              <a:cs typeface="Times New Roman" panose="02020603050405020304" pitchFamily="18" charset="0"/>
            </a:endParaRPr>
          </a:p>
          <a:p>
            <a:r>
              <a:rPr lang="kk-KZ" sz="3400" kern="0" dirty="0" smtClean="0">
                <a:latin typeface="Times New Roman" panose="02020603050405020304" pitchFamily="18" charset="0"/>
                <a:cs typeface="Times New Roman" panose="02020603050405020304" pitchFamily="18" charset="0"/>
              </a:rPr>
              <a:t>суару режимі (рұқсат етілген нормалар, суару мерзімдері мен саны); * биологиялық жағдайлар (өсімдіктердің жер үсті бөлігі мен тамыр жүйесінің даму сипаты, вегетациялық кезеңнің ұзақтығы) ; </a:t>
            </a:r>
            <a:endParaRPr lang="ru-RU" sz="3400" kern="0" dirty="0" smtClean="0">
              <a:latin typeface="Times New Roman" panose="02020603050405020304" pitchFamily="18" charset="0"/>
              <a:cs typeface="Times New Roman" panose="02020603050405020304" pitchFamily="18" charset="0"/>
            </a:endParaRPr>
          </a:p>
          <a:p>
            <a:r>
              <a:rPr lang="kk-KZ" sz="3400" kern="0" dirty="0" smtClean="0">
                <a:latin typeface="Times New Roman" panose="02020603050405020304" pitchFamily="18" charset="0"/>
                <a:cs typeface="Times New Roman" panose="02020603050405020304" pitchFamily="18" charset="0"/>
              </a:rPr>
              <a:t>су шаруашылығы көрсеткіштері (шаруашылықтың сумен қамтамасыз етілуі, суару суының сапасы, суару учаскелерінің мөлшері); </a:t>
            </a:r>
            <a:endParaRPr lang="ru-RU" sz="3400" kern="0" dirty="0" smtClean="0">
              <a:latin typeface="Times New Roman" panose="02020603050405020304" pitchFamily="18" charset="0"/>
              <a:cs typeface="Times New Roman" panose="02020603050405020304" pitchFamily="18" charset="0"/>
            </a:endParaRPr>
          </a:p>
          <a:p>
            <a:r>
              <a:rPr lang="kk-KZ" sz="3400" kern="0" dirty="0" smtClean="0">
                <a:latin typeface="Times New Roman" panose="02020603050405020304" pitchFamily="18" charset="0"/>
                <a:cs typeface="Times New Roman" panose="02020603050405020304" pitchFamily="18" charset="0"/>
              </a:rPr>
              <a:t>экономикалық көрсеткіштер (күрделі және пайдалану шығындары).</a:t>
            </a:r>
            <a:endParaRPr lang="ru-RU" sz="3400" kern="0" dirty="0" smtClean="0">
              <a:latin typeface="Times New Roman" panose="02020603050405020304" pitchFamily="18" charset="0"/>
              <a:cs typeface="Times New Roman" panose="02020603050405020304" pitchFamily="18" charset="0"/>
            </a:endParaRPr>
          </a:p>
          <a:p>
            <a:endParaRPr lang="ru-RU" kern="0" dirty="0"/>
          </a:p>
        </p:txBody>
      </p:sp>
    </p:spTree>
    <p:extLst>
      <p:ext uri="{BB962C8B-B14F-4D97-AF65-F5344CB8AC3E}">
        <p14:creationId xmlns:p14="http://schemas.microsoft.com/office/powerpoint/2010/main" val="152051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962309" y="6432830"/>
            <a:ext cx="6552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23</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pic>
        <p:nvPicPr>
          <p:cNvPr id="17" name="Рисунок 16"/>
          <p:cNvPicPr/>
          <p:nvPr/>
        </p:nvPicPr>
        <p:blipFill rotWithShape="1">
          <a:blip r:embed="rId5"/>
          <a:srcRect l="23890" t="16533" r="4277" b="14481"/>
          <a:stretch/>
        </p:blipFill>
        <p:spPr bwMode="auto">
          <a:xfrm>
            <a:off x="1709066" y="761995"/>
            <a:ext cx="9039290" cy="5512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0661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24</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a:spLocks noGrp="1"/>
          </p:cNvSpPr>
          <p:nvPr>
            <p:ph type="title"/>
          </p:nvPr>
        </p:nvSpPr>
        <p:spPr>
          <a:xfrm>
            <a:off x="1415634" y="643940"/>
            <a:ext cx="9633231" cy="944265"/>
          </a:xfrm>
        </p:spPr>
        <p:txBody>
          <a:bodyPr>
            <a:normAutofit fontScale="90000"/>
          </a:bodyPr>
          <a:lstStyle/>
          <a:p>
            <a:pPr algn="ctr"/>
            <a:r>
              <a:rPr lang="ru-RU" sz="2800" b="1" i="0" dirty="0" err="1" smtClean="0">
                <a:solidFill>
                  <a:srgbClr val="000000"/>
                </a:solidFill>
                <a:effectLst/>
                <a:latin typeface="Times New Roman" panose="02020603050405020304" pitchFamily="18" charset="0"/>
                <a:cs typeface="Times New Roman" panose="02020603050405020304" pitchFamily="18" charset="0"/>
              </a:rPr>
              <a:t>Қазақстан</a:t>
            </a:r>
            <a:r>
              <a:rPr lang="ru-RU" sz="2800" b="1" i="0" dirty="0" smtClean="0">
                <a:solidFill>
                  <a:srgbClr val="000000"/>
                </a:solidFill>
                <a:effectLst/>
                <a:latin typeface="Times New Roman" panose="02020603050405020304" pitchFamily="18" charset="0"/>
                <a:cs typeface="Times New Roman" panose="02020603050405020304" pitchFamily="18" charset="0"/>
              </a:rPr>
              <a:t> </a:t>
            </a:r>
            <a:r>
              <a:rPr lang="ru-RU" sz="2800" b="1" i="0" dirty="0" err="1" smtClean="0">
                <a:solidFill>
                  <a:srgbClr val="000000"/>
                </a:solidFill>
                <a:effectLst/>
                <a:latin typeface="Times New Roman" panose="02020603050405020304" pitchFamily="18" charset="0"/>
                <a:cs typeface="Times New Roman" panose="02020603050405020304" pitchFamily="18" charset="0"/>
              </a:rPr>
              <a:t>Республикасындағы</a:t>
            </a:r>
            <a:r>
              <a:rPr lang="ru-RU" sz="2800" b="1" i="0" dirty="0" smtClean="0">
                <a:solidFill>
                  <a:srgbClr val="000000"/>
                </a:solidFill>
                <a:effectLst/>
                <a:latin typeface="Times New Roman" panose="02020603050405020304" pitchFamily="18" charset="0"/>
                <a:cs typeface="Times New Roman" panose="02020603050405020304" pitchFamily="18" charset="0"/>
              </a:rPr>
              <a:t> </a:t>
            </a:r>
            <a:r>
              <a:rPr lang="ru-RU" sz="2800" b="1" i="0" dirty="0" err="1" smtClean="0">
                <a:solidFill>
                  <a:srgbClr val="000000"/>
                </a:solidFill>
                <a:effectLst/>
                <a:latin typeface="Times New Roman" panose="02020603050405020304" pitchFamily="18" charset="0"/>
                <a:cs typeface="Times New Roman" panose="02020603050405020304" pitchFamily="18" charset="0"/>
              </a:rPr>
              <a:t>суаруды</a:t>
            </a:r>
            <a:r>
              <a:rPr lang="ru-RU" sz="2800" b="1" i="0" dirty="0" smtClean="0">
                <a:solidFill>
                  <a:srgbClr val="000000"/>
                </a:solidFill>
                <a:effectLst/>
                <a:latin typeface="Times New Roman" panose="02020603050405020304" pitchFamily="18" charset="0"/>
                <a:cs typeface="Times New Roman" panose="02020603050405020304" pitchFamily="18" charset="0"/>
              </a:rPr>
              <a:t> </a:t>
            </a:r>
            <a:r>
              <a:rPr lang="ru-RU" sz="2800" b="1" i="0" dirty="0" err="1" smtClean="0">
                <a:solidFill>
                  <a:srgbClr val="000000"/>
                </a:solidFill>
                <a:effectLst/>
                <a:latin typeface="Times New Roman" panose="02020603050405020304" pitchFamily="18" charset="0"/>
                <a:cs typeface="Times New Roman" panose="02020603050405020304" pitchFamily="18" charset="0"/>
              </a:rPr>
              <a:t>субсидиялау</a:t>
            </a:r>
            <a:r>
              <a:rPr lang="ru-RU" sz="2800" b="1" i="0" dirty="0" smtClean="0">
                <a:solidFill>
                  <a:srgbClr val="000000"/>
                </a:solidFill>
                <a:effectLst/>
                <a:latin typeface="Times New Roman" panose="02020603050405020304" pitchFamily="18" charset="0"/>
                <a:cs typeface="Times New Roman" panose="02020603050405020304" pitchFamily="18" charset="0"/>
              </a:rPr>
              <a:t> </a:t>
            </a:r>
            <a:r>
              <a:rPr lang="ru-RU" sz="2800" b="1" i="0" dirty="0" err="1" smtClean="0">
                <a:solidFill>
                  <a:srgbClr val="000000"/>
                </a:solidFill>
                <a:effectLst/>
                <a:latin typeface="Times New Roman" panose="02020603050405020304" pitchFamily="18" charset="0"/>
                <a:cs typeface="Times New Roman" panose="02020603050405020304" pitchFamily="18" charset="0"/>
              </a:rPr>
              <a:t>суару</a:t>
            </a:r>
            <a:r>
              <a:rPr lang="ru-RU" sz="2800" b="1" i="0" dirty="0" smtClean="0">
                <a:solidFill>
                  <a:srgbClr val="000000"/>
                </a:solidFill>
                <a:effectLst/>
                <a:latin typeface="Times New Roman" panose="02020603050405020304" pitchFamily="18" charset="0"/>
                <a:cs typeface="Times New Roman" panose="02020603050405020304" pitchFamily="18" charset="0"/>
              </a:rPr>
              <a:t> </a:t>
            </a:r>
            <a:r>
              <a:rPr lang="ru-RU" sz="2800" b="1" i="0" dirty="0" err="1" smtClean="0">
                <a:solidFill>
                  <a:srgbClr val="000000"/>
                </a:solidFill>
                <a:effectLst/>
                <a:latin typeface="Times New Roman" panose="02020603050405020304" pitchFamily="18" charset="0"/>
                <a:cs typeface="Times New Roman" panose="02020603050405020304" pitchFamily="18" charset="0"/>
              </a:rPr>
              <a:t>технологиясына</a:t>
            </a:r>
            <a:r>
              <a:rPr lang="ru-RU" sz="2800" b="1" i="0" dirty="0" smtClean="0">
                <a:solidFill>
                  <a:srgbClr val="000000"/>
                </a:solidFill>
                <a:effectLst/>
                <a:latin typeface="Times New Roman" panose="02020603050405020304" pitchFamily="18" charset="0"/>
                <a:cs typeface="Times New Roman" panose="02020603050405020304" pitchFamily="18" charset="0"/>
              </a:rPr>
              <a:t> </a:t>
            </a:r>
            <a:r>
              <a:rPr lang="ru-RU" sz="2800" b="1" i="0" dirty="0" err="1" smtClean="0">
                <a:solidFill>
                  <a:srgbClr val="000000"/>
                </a:solidFill>
                <a:effectLst/>
                <a:latin typeface="Times New Roman" panose="02020603050405020304" pitchFamily="18" charset="0"/>
                <a:cs typeface="Times New Roman" panose="02020603050405020304" pitchFamily="18" charset="0"/>
              </a:rPr>
              <a:t>байланысты</a:t>
            </a:r>
            <a:r>
              <a:rPr lang="ru-RU" sz="2800" b="1" i="0" dirty="0" smtClean="0">
                <a:solidFill>
                  <a:srgbClr val="000000"/>
                </a:solidFill>
                <a:effectLst/>
                <a:latin typeface="Times New Roman" panose="02020603050405020304" pitchFamily="18" charset="0"/>
                <a:cs typeface="Times New Roman" panose="02020603050405020304" pitchFamily="18" charset="0"/>
              </a:rPr>
              <a:t> </a:t>
            </a:r>
            <a:r>
              <a:rPr lang="ru-RU" sz="2800" b="1" i="0" dirty="0" err="1" smtClean="0">
                <a:solidFill>
                  <a:srgbClr val="000000"/>
                </a:solidFill>
                <a:effectLst/>
                <a:latin typeface="Times New Roman" panose="02020603050405020304" pitchFamily="18" charset="0"/>
                <a:cs typeface="Times New Roman" panose="02020603050405020304" pitchFamily="18" charset="0"/>
              </a:rPr>
              <a:t>болады</a:t>
            </a:r>
            <a:r>
              <a:rPr lang="ru-RU" sz="2800" b="1" i="0" dirty="0" smtClean="0">
                <a:solidFill>
                  <a:srgbClr val="000000"/>
                </a:solidFill>
                <a:effectLst/>
                <a:latin typeface="Times New Roman" panose="02020603050405020304" pitchFamily="18" charset="0"/>
                <a:cs typeface="Times New Roman" panose="02020603050405020304" pitchFamily="18" charset="0"/>
              </a:rPr>
              <a:t/>
            </a:r>
            <a:br>
              <a:rPr lang="ru-RU" sz="2800" b="1" i="0" dirty="0" smtClean="0">
                <a:solidFill>
                  <a:srgbClr val="000000"/>
                </a:solidFill>
                <a:effectLst/>
                <a:latin typeface="Times New Roman" panose="02020603050405020304" pitchFamily="18" charset="0"/>
                <a:cs typeface="Times New Roman" panose="02020603050405020304" pitchFamily="18" charset="0"/>
              </a:rPr>
            </a:br>
            <a:endParaRPr lang="ru-RU" sz="2800" b="1" dirty="0">
              <a:latin typeface="Times New Roman" panose="02020603050405020304" pitchFamily="18" charset="0"/>
              <a:cs typeface="Times New Roman" panose="02020603050405020304" pitchFamily="18" charset="0"/>
            </a:endParaRPr>
          </a:p>
        </p:txBody>
      </p:sp>
      <p:sp>
        <p:nvSpPr>
          <p:cNvPr id="18" name="Объект 2"/>
          <p:cNvSpPr txBox="1">
            <a:spLocks/>
          </p:cNvSpPr>
          <p:nvPr/>
        </p:nvSpPr>
        <p:spPr>
          <a:xfrm>
            <a:off x="1055716" y="1252188"/>
            <a:ext cx="10831484" cy="49862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spcBef>
                <a:spcPts val="0"/>
              </a:spcBef>
            </a:pPr>
            <a:r>
              <a:rPr lang="ru-RU" sz="2000" kern="0" smtClean="0">
                <a:latin typeface="Times New Roman" panose="02020603050405020304" pitchFamily="18" charset="0"/>
                <a:cs typeface="Times New Roman" panose="02020603050405020304" pitchFamily="18" charset="0"/>
              </a:rPr>
              <a:t>Қазақстанда жалғасып келе су жетіспеушілігі жағдайында суды көп қажет ететін дақылдардың дақылдарының қысқарылып жатыр. Ауыл шаруажатқан төмен шылығы министрлігі фермерлерді суды үнемдейтін технологияларға көшуге, оның ішінде мемлекеттік қолдау шараларын өзгерту арқылы ынталандыруды көздеп отыр. </a:t>
            </a:r>
          </a:p>
          <a:p>
            <a:pPr>
              <a:lnSpc>
                <a:spcPct val="100000"/>
              </a:lnSpc>
              <a:spcBef>
                <a:spcPts val="0"/>
              </a:spcBef>
            </a:pPr>
            <a:endParaRPr lang="ru-RU" sz="2000" kern="0" smtClean="0">
              <a:latin typeface="Times New Roman" panose="02020603050405020304" pitchFamily="18" charset="0"/>
              <a:cs typeface="Times New Roman" panose="02020603050405020304" pitchFamily="18" charset="0"/>
            </a:endParaRPr>
          </a:p>
          <a:p>
            <a:pPr>
              <a:lnSpc>
                <a:spcPct val="100000"/>
              </a:lnSpc>
              <a:spcBef>
                <a:spcPts val="0"/>
              </a:spcBef>
            </a:pPr>
            <a:r>
              <a:rPr lang="ru-RU" sz="2000" kern="0" smtClean="0">
                <a:latin typeface="Times New Roman" panose="02020603050405020304" pitchFamily="18" charset="0"/>
                <a:cs typeface="Times New Roman" panose="02020603050405020304" pitchFamily="18" charset="0"/>
              </a:rPr>
              <a:t>Қазіргі уақытта ауыл шаруашылығы тауарын өндірушілерге сумен жабдықтау қызметтерінің құны тарифтерге пайызбен 50%-дан 85%-ға дейін субсидияланады. </a:t>
            </a:r>
          </a:p>
          <a:p>
            <a:pPr>
              <a:lnSpc>
                <a:spcPct val="100000"/>
              </a:lnSpc>
              <a:spcBef>
                <a:spcPts val="0"/>
              </a:spcBef>
            </a:pPr>
            <a:endParaRPr lang="ru-RU" sz="2000" kern="0" smtClean="0">
              <a:latin typeface="Times New Roman" panose="02020603050405020304" pitchFamily="18" charset="0"/>
              <a:cs typeface="Times New Roman" panose="02020603050405020304" pitchFamily="18" charset="0"/>
            </a:endParaRPr>
          </a:p>
          <a:p>
            <a:pPr>
              <a:lnSpc>
                <a:spcPct val="100000"/>
              </a:lnSpc>
              <a:spcBef>
                <a:spcPts val="0"/>
              </a:spcBef>
            </a:pPr>
            <a:r>
              <a:rPr lang="ru-RU" sz="2000" kern="0" smtClean="0">
                <a:latin typeface="Times New Roman" panose="02020603050405020304" pitchFamily="18" charset="0"/>
                <a:cs typeface="Times New Roman" panose="02020603050405020304" pitchFamily="18" charset="0"/>
              </a:rPr>
              <a:t>«Фермерлерді суды үнемдейтін технологияларды енгізуге ынталандыру үшін қазіргі уақытта суару әдістеріне байланысты сумен жабдықтау қызметтерін өтеу бойынша субсидияларды саралау бойынша жұмыс жүргізілуде, яғни суды үнемдейтін технологияларды пайдаланатын фермерлер ғана бірдей деңгейде субсидия алады», - деді Ербол Қарашүкеев.</a:t>
            </a:r>
          </a:p>
          <a:p>
            <a:pPr>
              <a:lnSpc>
                <a:spcPct val="100000"/>
              </a:lnSpc>
              <a:spcBef>
                <a:spcPts val="0"/>
              </a:spcBef>
            </a:pPr>
            <a:endParaRPr lang="ru-RU" sz="2000" kern="0" smtClean="0">
              <a:latin typeface="Times New Roman" panose="02020603050405020304" pitchFamily="18" charset="0"/>
              <a:cs typeface="Times New Roman" panose="02020603050405020304" pitchFamily="18" charset="0"/>
            </a:endParaRPr>
          </a:p>
          <a:p>
            <a:pPr>
              <a:lnSpc>
                <a:spcPct val="100000"/>
              </a:lnSpc>
              <a:spcBef>
                <a:spcPts val="0"/>
              </a:spcBef>
            </a:pPr>
            <a:r>
              <a:rPr lang="ru-RU" sz="2000" kern="0" smtClean="0">
                <a:latin typeface="Times New Roman" panose="02020603050405020304" pitchFamily="18" charset="0"/>
                <a:cs typeface="Times New Roman" panose="02020603050405020304" pitchFamily="18" charset="0"/>
              </a:rPr>
              <a:t>Сондай-ақ шаруаларды заманауи су үнемдейтін технологияларға көшуге ынталандыру үшін ирригациялық жүйелерді сатып алуға және қажетті инфрақұрылымды қамтамасыз етуге жұмсалатын шығындардың 50% -ы көлемінде инвестициялық субсидиялар қарастырылған .</a:t>
            </a:r>
            <a:endParaRPr lang="ru-RU" sz="2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56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kk-KZ" b="1" dirty="0" smtClean="0">
                <a:solidFill>
                  <a:srgbClr val="096327"/>
                </a:solidFill>
                <a:latin typeface="Calibri"/>
                <a:ea typeface="Arial"/>
                <a:cs typeface="Calibri"/>
                <a:sym typeface="Calibri"/>
              </a:rPr>
              <a:t>25</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pic>
        <p:nvPicPr>
          <p:cNvPr id="17" name="Рисунок 16"/>
          <p:cNvPicPr/>
          <p:nvPr/>
        </p:nvPicPr>
        <p:blipFill rotWithShape="1">
          <a:blip r:embed="rId5"/>
          <a:srcRect l="22608" t="17752" r="4051" b="10776"/>
          <a:stretch/>
        </p:blipFill>
        <p:spPr bwMode="auto">
          <a:xfrm>
            <a:off x="1834100" y="914400"/>
            <a:ext cx="8842367" cy="53759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22465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26</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txBox="1">
            <a:spLocks/>
          </p:cNvSpPr>
          <p:nvPr/>
        </p:nvSpPr>
        <p:spPr bwMode="auto">
          <a:xfrm>
            <a:off x="1538153" y="721808"/>
            <a:ext cx="9510712" cy="221599"/>
          </a:xfrm>
          <a:prstGeom prst="rect">
            <a:avLst/>
          </a:prstGeom>
          <a:noFill/>
          <a:ln w="9525">
            <a:noFill/>
            <a:miter lim="800000"/>
            <a:headEnd/>
            <a:tailEnd/>
          </a:ln>
        </p:spPr>
        <p:txBody>
          <a:bodyPr wrap="square" lIns="54000" tIns="0" rIns="0" bIns="0" anchor="ctr">
            <a:spAutoFit/>
          </a:bodyPr>
          <a:lstStyle/>
          <a:p>
            <a:pPr algn="ctr" defTabSz="685800">
              <a:lnSpc>
                <a:spcPct val="90000"/>
              </a:lnSpc>
              <a:defRPr/>
            </a:pPr>
            <a:r>
              <a:rPr lang="ru-RU" altLang="ru-RU" sz="1600" b="1" dirty="0" err="1">
                <a:solidFill>
                  <a:srgbClr val="000099"/>
                </a:solidFill>
                <a:latin typeface="Arial" pitchFamily="34" charset="0"/>
                <a:ea typeface="+mj-ea"/>
                <a:cs typeface="Arial" pitchFamily="34" charset="0"/>
              </a:rPr>
              <a:t>Қазақстанда</a:t>
            </a:r>
            <a:r>
              <a:rPr lang="ru-RU" altLang="ru-RU" sz="1600" b="1" dirty="0">
                <a:solidFill>
                  <a:srgbClr val="000099"/>
                </a:solidFill>
                <a:latin typeface="Arial" pitchFamily="34" charset="0"/>
                <a:ea typeface="+mj-ea"/>
                <a:cs typeface="Arial" pitchFamily="34" charset="0"/>
              </a:rPr>
              <a:t> </a:t>
            </a:r>
            <a:r>
              <a:rPr lang="ru-RU" altLang="ru-RU" sz="1600" b="1" dirty="0" err="1">
                <a:solidFill>
                  <a:srgbClr val="000099"/>
                </a:solidFill>
                <a:latin typeface="Arial" pitchFamily="34" charset="0"/>
                <a:ea typeface="+mj-ea"/>
                <a:cs typeface="Arial" pitchFamily="34" charset="0"/>
              </a:rPr>
              <a:t>суармалы</a:t>
            </a:r>
            <a:r>
              <a:rPr lang="ru-RU" altLang="ru-RU" sz="1600" b="1" dirty="0">
                <a:solidFill>
                  <a:srgbClr val="000099"/>
                </a:solidFill>
                <a:latin typeface="Arial" pitchFamily="34" charset="0"/>
                <a:ea typeface="+mj-ea"/>
                <a:cs typeface="Arial" pitchFamily="34" charset="0"/>
              </a:rPr>
              <a:t> су </a:t>
            </a:r>
            <a:r>
              <a:rPr lang="ru-RU" altLang="ru-RU" sz="1600" b="1" dirty="0" err="1">
                <a:solidFill>
                  <a:srgbClr val="000099"/>
                </a:solidFill>
                <a:latin typeface="Arial" pitchFamily="34" charset="0"/>
                <a:ea typeface="+mj-ea"/>
                <a:cs typeface="Arial" pitchFamily="34" charset="0"/>
              </a:rPr>
              <a:t>тарифтері</a:t>
            </a:r>
            <a:r>
              <a:rPr lang="ru-RU" altLang="ru-RU" sz="1600" b="1" dirty="0">
                <a:solidFill>
                  <a:srgbClr val="000099"/>
                </a:solidFill>
                <a:latin typeface="Arial" pitchFamily="34" charset="0"/>
                <a:ea typeface="+mj-ea"/>
                <a:cs typeface="Arial" pitchFamily="34" charset="0"/>
              </a:rPr>
              <a:t> </a:t>
            </a:r>
            <a:r>
              <a:rPr lang="ru-RU" altLang="ru-RU" sz="1600" b="1" dirty="0" err="1">
                <a:solidFill>
                  <a:srgbClr val="000099"/>
                </a:solidFill>
                <a:latin typeface="Arial" pitchFamily="34" charset="0"/>
                <a:ea typeface="+mj-ea"/>
                <a:cs typeface="Arial" pitchFamily="34" charset="0"/>
              </a:rPr>
              <a:t>әлемдегі</a:t>
            </a:r>
            <a:r>
              <a:rPr lang="ru-RU" altLang="ru-RU" sz="1600" b="1" dirty="0">
                <a:solidFill>
                  <a:srgbClr val="000099"/>
                </a:solidFill>
                <a:latin typeface="Arial" pitchFamily="34" charset="0"/>
                <a:ea typeface="+mj-ea"/>
                <a:cs typeface="Arial" pitchFamily="34" charset="0"/>
              </a:rPr>
              <a:t> </a:t>
            </a:r>
            <a:r>
              <a:rPr lang="ru-RU" altLang="ru-RU" sz="1600" b="1" dirty="0" err="1">
                <a:solidFill>
                  <a:srgbClr val="000099"/>
                </a:solidFill>
                <a:latin typeface="Arial" pitchFamily="34" charset="0"/>
                <a:ea typeface="+mj-ea"/>
                <a:cs typeface="Arial" pitchFamily="34" charset="0"/>
              </a:rPr>
              <a:t>ең</a:t>
            </a:r>
            <a:r>
              <a:rPr lang="ru-RU" altLang="ru-RU" sz="1600" b="1" dirty="0">
                <a:solidFill>
                  <a:srgbClr val="000099"/>
                </a:solidFill>
                <a:latin typeface="Arial" pitchFamily="34" charset="0"/>
                <a:ea typeface="+mj-ea"/>
                <a:cs typeface="Arial" pitchFamily="34" charset="0"/>
              </a:rPr>
              <a:t> </a:t>
            </a:r>
            <a:r>
              <a:rPr lang="ru-RU" altLang="ru-RU" sz="1600" b="1" dirty="0" err="1">
                <a:solidFill>
                  <a:srgbClr val="000099"/>
                </a:solidFill>
                <a:latin typeface="Arial" pitchFamily="34" charset="0"/>
                <a:ea typeface="+mj-ea"/>
                <a:cs typeface="Arial" pitchFamily="34" charset="0"/>
              </a:rPr>
              <a:t>төмен</a:t>
            </a:r>
            <a:r>
              <a:rPr lang="ru-RU" altLang="ru-RU" sz="1600" b="1" dirty="0">
                <a:solidFill>
                  <a:srgbClr val="000099"/>
                </a:solidFill>
                <a:latin typeface="Arial" pitchFamily="34" charset="0"/>
                <a:ea typeface="+mj-ea"/>
                <a:cs typeface="Arial" pitchFamily="34" charset="0"/>
              </a:rPr>
              <a:t> </a:t>
            </a:r>
            <a:r>
              <a:rPr lang="ru-RU" altLang="ru-RU" sz="1600" b="1" dirty="0" err="1">
                <a:solidFill>
                  <a:srgbClr val="000099"/>
                </a:solidFill>
                <a:latin typeface="Arial" pitchFamily="34" charset="0"/>
                <a:ea typeface="+mj-ea"/>
                <a:cs typeface="Arial" pitchFamily="34" charset="0"/>
              </a:rPr>
              <a:t>тарифтердің</a:t>
            </a:r>
            <a:r>
              <a:rPr lang="ru-RU" altLang="ru-RU" sz="1600" b="1" dirty="0">
                <a:solidFill>
                  <a:srgbClr val="000099"/>
                </a:solidFill>
                <a:latin typeface="Arial" pitchFamily="34" charset="0"/>
                <a:ea typeface="+mj-ea"/>
                <a:cs typeface="Arial" pitchFamily="34" charset="0"/>
              </a:rPr>
              <a:t> </a:t>
            </a:r>
            <a:r>
              <a:rPr lang="ru-RU" altLang="ru-RU" sz="1600" b="1" dirty="0" err="1">
                <a:solidFill>
                  <a:srgbClr val="000099"/>
                </a:solidFill>
                <a:latin typeface="Arial" pitchFamily="34" charset="0"/>
                <a:ea typeface="+mj-ea"/>
                <a:cs typeface="Arial" pitchFamily="34" charset="0"/>
              </a:rPr>
              <a:t>бірі</a:t>
            </a:r>
            <a:r>
              <a:rPr lang="ru-RU" altLang="ru-RU" sz="1600" b="1" dirty="0">
                <a:solidFill>
                  <a:srgbClr val="000099"/>
                </a:solidFill>
                <a:latin typeface="Arial" pitchFamily="34" charset="0"/>
                <a:ea typeface="+mj-ea"/>
                <a:cs typeface="Arial" pitchFamily="34" charset="0"/>
              </a:rPr>
              <a:t> </a:t>
            </a:r>
            <a:r>
              <a:rPr lang="ru-RU" altLang="ru-RU" sz="1600" b="1" dirty="0" err="1">
                <a:solidFill>
                  <a:srgbClr val="000099"/>
                </a:solidFill>
                <a:latin typeface="Arial" pitchFamily="34" charset="0"/>
                <a:ea typeface="+mj-ea"/>
                <a:cs typeface="Arial" pitchFamily="34" charset="0"/>
              </a:rPr>
              <a:t>болып</a:t>
            </a:r>
            <a:r>
              <a:rPr lang="ru-RU" altLang="ru-RU" sz="1600" b="1" dirty="0">
                <a:solidFill>
                  <a:srgbClr val="000099"/>
                </a:solidFill>
                <a:latin typeface="Arial" pitchFamily="34" charset="0"/>
                <a:ea typeface="+mj-ea"/>
                <a:cs typeface="Arial" pitchFamily="34" charset="0"/>
              </a:rPr>
              <a:t> </a:t>
            </a:r>
            <a:r>
              <a:rPr lang="ru-RU" altLang="ru-RU" sz="1600" b="1" dirty="0" err="1">
                <a:solidFill>
                  <a:srgbClr val="000099"/>
                </a:solidFill>
                <a:latin typeface="Arial" pitchFamily="34" charset="0"/>
                <a:ea typeface="+mj-ea"/>
                <a:cs typeface="Arial" pitchFamily="34" charset="0"/>
              </a:rPr>
              <a:t>табылады</a:t>
            </a:r>
            <a:endParaRPr lang="ru-RU" altLang="ru-RU" sz="1600" b="1" dirty="0">
              <a:solidFill>
                <a:srgbClr val="000099"/>
              </a:solidFill>
              <a:latin typeface="Arial" pitchFamily="34" charset="0"/>
              <a:ea typeface="+mj-ea"/>
              <a:cs typeface="Arial" pitchFamily="34" charset="0"/>
            </a:endParaRPr>
          </a:p>
        </p:txBody>
      </p:sp>
      <p:graphicFrame>
        <p:nvGraphicFramePr>
          <p:cNvPr id="18" name="Диаграмма 17"/>
          <p:cNvGraphicFramePr>
            <a:graphicFrameLocks/>
          </p:cNvGraphicFramePr>
          <p:nvPr>
            <p:extLst>
              <p:ext uri="{D42A27DB-BD31-4B8C-83A1-F6EECF244321}">
                <p14:modId xmlns:p14="http://schemas.microsoft.com/office/powerpoint/2010/main" val="3042495391"/>
              </p:ext>
            </p:extLst>
          </p:nvPr>
        </p:nvGraphicFramePr>
        <p:xfrm>
          <a:off x="1617551" y="1245930"/>
          <a:ext cx="8284423" cy="4195373"/>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1928642" y="5284545"/>
            <a:ext cx="8720004" cy="546945"/>
          </a:xfrm>
          <a:prstGeom prst="rect">
            <a:avLst/>
          </a:prstGeom>
          <a:noFill/>
        </p:spPr>
        <p:txBody>
          <a:bodyPr wrap="square" rtlCol="0">
            <a:spAutoFit/>
          </a:bodyPr>
          <a:lstStyle/>
          <a:p>
            <a:pPr defTabSz="844083">
              <a:defRPr/>
            </a:pPr>
            <a:r>
              <a:rPr lang="ru-RU" sz="1477" i="1" dirty="0" err="1">
                <a:solidFill>
                  <a:prstClr val="black"/>
                </a:solidFill>
                <a:cs typeface="Arial" charset="0"/>
              </a:rPr>
              <a:t>Дереккөз</a:t>
            </a:r>
            <a:r>
              <a:rPr lang="ru-RU" sz="1477" i="1" dirty="0">
                <a:solidFill>
                  <a:prstClr val="black"/>
                </a:solidFill>
                <a:cs typeface="Arial" charset="0"/>
              </a:rPr>
              <a:t>: ҚР БҰҰДБ "</a:t>
            </a:r>
            <a:r>
              <a:rPr lang="ru-RU" sz="1477" i="1" dirty="0" err="1">
                <a:solidFill>
                  <a:prstClr val="black"/>
                </a:solidFill>
                <a:cs typeface="Arial" charset="0"/>
              </a:rPr>
              <a:t>Қазақстандағы</a:t>
            </a:r>
            <a:r>
              <a:rPr lang="ru-RU" sz="1477" i="1" dirty="0">
                <a:solidFill>
                  <a:prstClr val="black"/>
                </a:solidFill>
                <a:cs typeface="Arial" charset="0"/>
              </a:rPr>
              <a:t> </a:t>
            </a:r>
            <a:r>
              <a:rPr lang="ru-RU" sz="1477" i="1" dirty="0" err="1">
                <a:solidFill>
                  <a:prstClr val="black"/>
                </a:solidFill>
                <a:cs typeface="Arial" charset="0"/>
              </a:rPr>
              <a:t>ирригациялық</a:t>
            </a:r>
            <a:r>
              <a:rPr lang="ru-RU" sz="1477" i="1" dirty="0">
                <a:solidFill>
                  <a:prstClr val="black"/>
                </a:solidFill>
                <a:cs typeface="Arial" charset="0"/>
              </a:rPr>
              <a:t> </a:t>
            </a:r>
            <a:r>
              <a:rPr lang="ru-RU" sz="1477" i="1" dirty="0" err="1">
                <a:solidFill>
                  <a:prstClr val="black"/>
                </a:solidFill>
                <a:cs typeface="Arial" charset="0"/>
              </a:rPr>
              <a:t>сумен</a:t>
            </a:r>
            <a:r>
              <a:rPr lang="ru-RU" sz="1477" i="1" dirty="0">
                <a:solidFill>
                  <a:prstClr val="black"/>
                </a:solidFill>
                <a:cs typeface="Arial" charset="0"/>
              </a:rPr>
              <a:t> </a:t>
            </a:r>
            <a:r>
              <a:rPr lang="ru-RU" sz="1477" i="1" dirty="0" err="1">
                <a:solidFill>
                  <a:prstClr val="black"/>
                </a:solidFill>
                <a:cs typeface="Arial" charset="0"/>
              </a:rPr>
              <a:t>жабдықтау</a:t>
            </a:r>
            <a:r>
              <a:rPr lang="ru-RU" sz="1477" i="1" dirty="0">
                <a:solidFill>
                  <a:prstClr val="black"/>
                </a:solidFill>
                <a:cs typeface="Arial" charset="0"/>
              </a:rPr>
              <a:t> </a:t>
            </a:r>
            <a:r>
              <a:rPr lang="ru-RU" sz="1477" i="1" dirty="0" err="1">
                <a:solidFill>
                  <a:prstClr val="black"/>
                </a:solidFill>
                <a:cs typeface="Arial" charset="0"/>
              </a:rPr>
              <a:t>саласындағы</a:t>
            </a:r>
            <a:r>
              <a:rPr lang="ru-RU" sz="1477" i="1" dirty="0">
                <a:solidFill>
                  <a:prstClr val="black"/>
                </a:solidFill>
                <a:cs typeface="Arial" charset="0"/>
              </a:rPr>
              <a:t> </a:t>
            </a:r>
            <a:r>
              <a:rPr lang="ru-RU" sz="1477" i="1" dirty="0" err="1">
                <a:solidFill>
                  <a:prstClr val="black"/>
                </a:solidFill>
                <a:cs typeface="Arial" charset="0"/>
              </a:rPr>
              <a:t>тарифтік</a:t>
            </a:r>
            <a:r>
              <a:rPr lang="ru-RU" sz="1477" i="1" dirty="0">
                <a:solidFill>
                  <a:prstClr val="black"/>
                </a:solidFill>
                <a:cs typeface="Arial" charset="0"/>
              </a:rPr>
              <a:t> </a:t>
            </a:r>
            <a:r>
              <a:rPr lang="ru-RU" sz="1477" i="1" dirty="0" err="1">
                <a:solidFill>
                  <a:prstClr val="black"/>
                </a:solidFill>
                <a:cs typeface="Arial" charset="0"/>
              </a:rPr>
              <a:t>саясатты</a:t>
            </a:r>
            <a:r>
              <a:rPr lang="ru-RU" sz="1477" i="1" dirty="0">
                <a:solidFill>
                  <a:prstClr val="black"/>
                </a:solidFill>
                <a:cs typeface="Arial" charset="0"/>
              </a:rPr>
              <a:t> </a:t>
            </a:r>
            <a:r>
              <a:rPr lang="ru-RU" sz="1477" i="1" dirty="0" err="1">
                <a:solidFill>
                  <a:prstClr val="black"/>
                </a:solidFill>
                <a:cs typeface="Arial" charset="0"/>
              </a:rPr>
              <a:t>және</a:t>
            </a:r>
            <a:r>
              <a:rPr lang="ru-RU" sz="1477" i="1" dirty="0">
                <a:solidFill>
                  <a:prstClr val="black"/>
                </a:solidFill>
                <a:cs typeface="Arial" charset="0"/>
              </a:rPr>
              <a:t> НҚА-</a:t>
            </a:r>
            <a:r>
              <a:rPr lang="ru-RU" sz="1477" i="1" dirty="0" err="1">
                <a:solidFill>
                  <a:prstClr val="black"/>
                </a:solidFill>
                <a:cs typeface="Arial" charset="0"/>
              </a:rPr>
              <a:t>ны</a:t>
            </a:r>
            <a:r>
              <a:rPr lang="ru-RU" sz="1477" i="1" dirty="0">
                <a:solidFill>
                  <a:prstClr val="black"/>
                </a:solidFill>
                <a:cs typeface="Arial" charset="0"/>
              </a:rPr>
              <a:t> </a:t>
            </a:r>
            <a:r>
              <a:rPr lang="ru-RU" sz="1477" i="1" dirty="0" err="1">
                <a:solidFill>
                  <a:prstClr val="black"/>
                </a:solidFill>
                <a:cs typeface="Arial" charset="0"/>
              </a:rPr>
              <a:t>техникалық</a:t>
            </a:r>
            <a:r>
              <a:rPr lang="ru-RU" sz="1477" i="1" dirty="0">
                <a:solidFill>
                  <a:prstClr val="black"/>
                </a:solidFill>
                <a:cs typeface="Arial" charset="0"/>
              </a:rPr>
              <a:t> </a:t>
            </a:r>
            <a:r>
              <a:rPr lang="ru-RU" sz="1477" i="1" dirty="0" err="1">
                <a:solidFill>
                  <a:prstClr val="black"/>
                </a:solidFill>
                <a:cs typeface="Arial" charset="0"/>
              </a:rPr>
              <a:t>бағалау</a:t>
            </a:r>
            <a:r>
              <a:rPr lang="ru-RU" sz="1477" i="1" dirty="0">
                <a:solidFill>
                  <a:prstClr val="black"/>
                </a:solidFill>
                <a:cs typeface="Arial" charset="0"/>
              </a:rPr>
              <a:t>" </a:t>
            </a:r>
            <a:r>
              <a:rPr lang="ru-RU" sz="1477" i="1" dirty="0" err="1">
                <a:solidFill>
                  <a:prstClr val="black"/>
                </a:solidFill>
                <a:cs typeface="Arial" charset="0"/>
              </a:rPr>
              <a:t>есебі</a:t>
            </a:r>
            <a:r>
              <a:rPr lang="ru-RU" sz="1477" i="1" dirty="0">
                <a:solidFill>
                  <a:prstClr val="black"/>
                </a:solidFill>
                <a:cs typeface="Arial" charset="0"/>
              </a:rPr>
              <a:t> 2018 ж.</a:t>
            </a:r>
          </a:p>
        </p:txBody>
      </p:sp>
      <p:sp>
        <p:nvSpPr>
          <p:cNvPr id="2" name="Прямоугольник 1"/>
          <p:cNvSpPr/>
          <p:nvPr/>
        </p:nvSpPr>
        <p:spPr>
          <a:xfrm>
            <a:off x="1466708" y="5908556"/>
            <a:ext cx="8435266" cy="369332"/>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Су </a:t>
            </a:r>
            <a:r>
              <a:rPr lang="ru-RU" dirty="0" err="1">
                <a:latin typeface="Times New Roman" panose="02020603050405020304" pitchFamily="18" charset="0"/>
                <a:cs typeface="Times New Roman" panose="02020603050405020304" pitchFamily="18" charset="0"/>
              </a:rPr>
              <a:t>берудің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орташа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өлшенген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тарифі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шамамен</a:t>
            </a:r>
            <a:r>
              <a:rPr lang="ru-RU" dirty="0">
                <a:latin typeface="Times New Roman" panose="02020603050405020304" pitchFamily="18" charset="0"/>
                <a:cs typeface="Times New Roman" panose="02020603050405020304" pitchFamily="18" charset="0"/>
              </a:rPr>
              <a:t> 0,6 </a:t>
            </a:r>
            <a:r>
              <a:rPr lang="ru-RU" dirty="0" err="1">
                <a:latin typeface="Times New Roman" panose="02020603050405020304" pitchFamily="18" charset="0"/>
                <a:cs typeface="Times New Roman" panose="02020603050405020304" pitchFamily="18" charset="0"/>
              </a:rPr>
              <a:t>теңге</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текше</a:t>
            </a:r>
            <a:r>
              <a:rPr lang="ru-RU" dirty="0">
                <a:latin typeface="Times New Roman" panose="02020603050405020304" pitchFamily="18" charset="0"/>
                <a:cs typeface="Times New Roman" panose="02020603050405020304" pitchFamily="18" charset="0"/>
              </a:rPr>
              <a:t> метр </a:t>
            </a:r>
          </a:p>
        </p:txBody>
      </p:sp>
    </p:spTree>
    <p:extLst>
      <p:ext uri="{BB962C8B-B14F-4D97-AF65-F5344CB8AC3E}">
        <p14:creationId xmlns:p14="http://schemas.microsoft.com/office/powerpoint/2010/main" val="2327799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047404" y="6432830"/>
            <a:ext cx="570147"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27</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2" name="Прямоугольник 1"/>
          <p:cNvSpPr/>
          <p:nvPr/>
        </p:nvSpPr>
        <p:spPr>
          <a:xfrm>
            <a:off x="4256453" y="700666"/>
            <a:ext cx="5456622" cy="584775"/>
          </a:xfrm>
          <a:prstGeom prst="rect">
            <a:avLst/>
          </a:prstGeom>
        </p:spPr>
        <p:txBody>
          <a:bodyPr wrap="none">
            <a:spAutoFit/>
          </a:bodyPr>
          <a:lstStyle/>
          <a:p>
            <a:r>
              <a:rPr lang="kk-KZ" sz="3200" b="1" dirty="0">
                <a:latin typeface="Times New Roman" panose="02020603050405020304" pitchFamily="18" charset="0"/>
                <a:cs typeface="Times New Roman" panose="02020603050405020304" pitchFamily="18" charset="0"/>
              </a:rPr>
              <a:t>Су үнемдеу технологиялары</a:t>
            </a:r>
            <a:endParaRPr lang="ru-RU" sz="3200" dirty="0"/>
          </a:p>
        </p:txBody>
      </p:sp>
      <p:pic>
        <p:nvPicPr>
          <p:cNvPr id="18" name="Picture 2" descr="https://ecomuseum.kz/upload/vodotex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133" y="1244390"/>
            <a:ext cx="5045014" cy="507014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469146" y="1244390"/>
            <a:ext cx="5579636" cy="4801314"/>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ru-RU" sz="2800" b="1" dirty="0">
                <a:solidFill>
                  <a:prstClr val="black"/>
                </a:solidFill>
                <a:latin typeface="Times New Roman" panose="02020603050405020304" pitchFamily="18" charset="0"/>
                <a:cs typeface="Times New Roman" panose="02020603050405020304" pitchFamily="18" charset="0"/>
              </a:rPr>
              <a:t>Гидрогель</a:t>
            </a:r>
            <a:r>
              <a:rPr lang="ru-RU" sz="2800" dirty="0">
                <a:solidFill>
                  <a:prstClr val="black"/>
                </a:solidFill>
                <a:latin typeface="Times New Roman" panose="02020603050405020304" pitchFamily="18" charset="0"/>
                <a:cs typeface="Times New Roman" panose="02020603050405020304" pitchFamily="18" charset="0"/>
              </a:rPr>
              <a:t>-</a:t>
            </a:r>
            <a:r>
              <a:rPr lang="ru-RU" sz="2800" dirty="0" err="1">
                <a:solidFill>
                  <a:prstClr val="black"/>
                </a:solidFill>
                <a:latin typeface="Times New Roman" panose="02020603050405020304" pitchFamily="18" charset="0"/>
                <a:cs typeface="Times New Roman" panose="02020603050405020304" pitchFamily="18" charset="0"/>
              </a:rPr>
              <a:t>бұл</a:t>
            </a:r>
            <a:r>
              <a:rPr lang="ru-RU" sz="2800" dirty="0">
                <a:solidFill>
                  <a:prstClr val="black"/>
                </a:solidFill>
                <a:latin typeface="Times New Roman" panose="02020603050405020304" pitchFamily="18" charset="0"/>
                <a:cs typeface="Times New Roman" panose="02020603050405020304" pitchFamily="18" charset="0"/>
              </a:rPr>
              <a:t> полимер, </a:t>
            </a:r>
            <a:r>
              <a:rPr lang="ru-RU" sz="2800" dirty="0" err="1">
                <a:solidFill>
                  <a:prstClr val="black"/>
                </a:solidFill>
                <a:latin typeface="Times New Roman" panose="02020603050405020304" pitchFamily="18" charset="0"/>
                <a:cs typeface="Times New Roman" panose="02020603050405020304" pitchFamily="18" charset="0"/>
              </a:rPr>
              <a:t>ол</a:t>
            </a:r>
            <a:r>
              <a:rPr lang="ru-RU" sz="2800" dirty="0">
                <a:solidFill>
                  <a:prstClr val="black"/>
                </a:solidFill>
                <a:latin typeface="Times New Roman" panose="02020603050405020304" pitchFamily="18" charset="0"/>
                <a:cs typeface="Times New Roman" panose="02020603050405020304" pitchFamily="18" charset="0"/>
              </a:rPr>
              <a:t> су мен </a:t>
            </a:r>
            <a:r>
              <a:rPr lang="ru-RU" sz="2800" dirty="0" err="1">
                <a:solidFill>
                  <a:prstClr val="black"/>
                </a:solidFill>
                <a:latin typeface="Times New Roman" panose="02020603050405020304" pitchFamily="18" charset="0"/>
                <a:cs typeface="Times New Roman" panose="02020603050405020304" pitchFamily="18" charset="0"/>
              </a:rPr>
              <a:t>қоректік</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заттарды</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бойына</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сіңіріп</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ұстап</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тұратын</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ерекше</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қабілетке</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ие</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Ерекшілігі</a:t>
            </a:r>
            <a:r>
              <a:rPr lang="ru-RU" sz="2800" dirty="0">
                <a:solidFill>
                  <a:prstClr val="black"/>
                </a:solidFill>
                <a:latin typeface="Times New Roman" panose="02020603050405020304" pitchFamily="18" charset="0"/>
                <a:cs typeface="Times New Roman" panose="02020603050405020304" pitchFamily="18" charset="0"/>
              </a:rPr>
              <a:t>, гидрогель </a:t>
            </a:r>
            <a:r>
              <a:rPr lang="ru-RU" sz="2800" dirty="0" err="1">
                <a:solidFill>
                  <a:prstClr val="black"/>
                </a:solidFill>
                <a:latin typeface="Times New Roman" panose="02020603050405020304" pitchFamily="18" charset="0"/>
                <a:cs typeface="Times New Roman" panose="02020603050405020304" pitchFamily="18" charset="0"/>
              </a:rPr>
              <a:t>сіңірілетін</a:t>
            </a:r>
            <a:r>
              <a:rPr lang="ru-RU" sz="2800" dirty="0">
                <a:solidFill>
                  <a:prstClr val="black"/>
                </a:solidFill>
                <a:latin typeface="Times New Roman" panose="02020603050405020304" pitchFamily="18" charset="0"/>
                <a:cs typeface="Times New Roman" panose="02020603050405020304" pitchFamily="18" charset="0"/>
              </a:rPr>
              <a:t> суды </a:t>
            </a:r>
            <a:r>
              <a:rPr lang="ru-RU" sz="2800" dirty="0" err="1">
                <a:solidFill>
                  <a:prstClr val="black"/>
                </a:solidFill>
                <a:latin typeface="Times New Roman" panose="02020603050405020304" pitchFamily="18" charset="0"/>
                <a:cs typeface="Times New Roman" panose="02020603050405020304" pitchFamily="18" charset="0"/>
              </a:rPr>
              <a:t>өсімдіктерге</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оңай</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қайтарады</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Ол</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улы</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емес</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стерильді</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өзінің</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қасиеттерін</a:t>
            </a:r>
            <a:r>
              <a:rPr lang="ru-RU" sz="2800" dirty="0">
                <a:solidFill>
                  <a:prstClr val="black"/>
                </a:solidFill>
                <a:latin typeface="Times New Roman" panose="02020603050405020304" pitchFamily="18" charset="0"/>
                <a:cs typeface="Times New Roman" panose="02020603050405020304" pitchFamily="18" charset="0"/>
              </a:rPr>
              <a:t> бес </a:t>
            </a:r>
            <a:r>
              <a:rPr lang="ru-RU" sz="2800" dirty="0" err="1">
                <a:solidFill>
                  <a:prstClr val="black"/>
                </a:solidFill>
                <a:latin typeface="Times New Roman" panose="02020603050405020304" pitchFamily="18" charset="0"/>
                <a:cs typeface="Times New Roman" panose="02020603050405020304" pitchFamily="18" charset="0"/>
              </a:rPr>
              <a:t>жыл</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бойы</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сақтайды</a:t>
            </a:r>
            <a:r>
              <a:rPr lang="ru-RU" sz="2800" dirty="0">
                <a:solidFill>
                  <a:prstClr val="black"/>
                </a:solidFill>
                <a:latin typeface="Times New Roman" panose="02020603050405020304" pitchFamily="18" charset="0"/>
                <a:cs typeface="Times New Roman" panose="02020603050405020304" pitchFamily="18" charset="0"/>
              </a:rPr>
              <a:t>. Гидрогель </a:t>
            </a:r>
            <a:r>
              <a:rPr lang="ru-RU" sz="2800" dirty="0" err="1">
                <a:solidFill>
                  <a:prstClr val="black"/>
                </a:solidFill>
                <a:latin typeface="Times New Roman" panose="02020603050405020304" pitchFamily="18" charset="0"/>
                <a:cs typeface="Times New Roman" panose="02020603050405020304" pitchFamily="18" charset="0"/>
              </a:rPr>
              <a:t>толығымен</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биологиялық</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ыдырайды-көмірқышқыл</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газына</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суға</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және</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азотқа</a:t>
            </a:r>
            <a:r>
              <a:rPr lang="ru-RU" sz="2800" dirty="0">
                <a:solidFill>
                  <a:prstClr val="black"/>
                </a:solidFill>
                <a:latin typeface="Times New Roman" panose="02020603050405020304" pitchFamily="18" charset="0"/>
                <a:cs typeface="Times New Roman" panose="02020603050405020304" pitchFamily="18" charset="0"/>
              </a:rPr>
              <a:t> </a:t>
            </a:r>
            <a:r>
              <a:rPr lang="ru-RU" sz="3200" dirty="0" err="1">
                <a:solidFill>
                  <a:prstClr val="black"/>
                </a:solidFill>
                <a:latin typeface="Times New Roman" panose="02020603050405020304" pitchFamily="18" charset="0"/>
                <a:cs typeface="Times New Roman" panose="02020603050405020304" pitchFamily="18" charset="0"/>
              </a:rPr>
              <a:t>ыдырайды</a:t>
            </a:r>
            <a:endParaRPr lang="ru-RU"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9214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kk-KZ" b="1" dirty="0" smtClean="0">
                <a:solidFill>
                  <a:srgbClr val="096327"/>
                </a:solidFill>
                <a:latin typeface="Calibri"/>
                <a:ea typeface="Arial"/>
                <a:cs typeface="Calibri"/>
                <a:sym typeface="Calibri"/>
              </a:rPr>
              <a:t>28</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a:spLocks noGrp="1"/>
          </p:cNvSpPr>
          <p:nvPr>
            <p:ph type="title"/>
          </p:nvPr>
        </p:nvSpPr>
        <p:spPr>
          <a:xfrm>
            <a:off x="838199" y="664917"/>
            <a:ext cx="10515600" cy="376747"/>
          </a:xfrm>
        </p:spPr>
        <p:txBody>
          <a:bodyPr>
            <a:normAutofit fontScale="90000"/>
          </a:bodyPr>
          <a:lstStyle/>
          <a:p>
            <a:pPr algn="ctr"/>
            <a:r>
              <a:rPr lang="ru-RU" b="1" dirty="0" err="1" smtClean="0">
                <a:latin typeface="Times New Roman" panose="02020603050405020304" pitchFamily="18" charset="0"/>
                <a:cs typeface="Times New Roman" panose="02020603050405020304" pitchFamily="18" charset="0"/>
              </a:rPr>
              <a:t>Жабындау</a:t>
            </a:r>
            <a:endParaRPr lang="ru-RU" b="1" dirty="0">
              <a:latin typeface="Times New Roman" panose="02020603050405020304" pitchFamily="18" charset="0"/>
              <a:cs typeface="Times New Roman" panose="02020603050405020304" pitchFamily="18" charset="0"/>
            </a:endParaRPr>
          </a:p>
        </p:txBody>
      </p:sp>
      <p:sp>
        <p:nvSpPr>
          <p:cNvPr id="18" name="Объект 2"/>
          <p:cNvSpPr txBox="1">
            <a:spLocks/>
          </p:cNvSpPr>
          <p:nvPr/>
        </p:nvSpPr>
        <p:spPr>
          <a:xfrm>
            <a:off x="613913" y="1041664"/>
            <a:ext cx="5928203" cy="5566170"/>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buFont typeface="Arial"/>
              <a:buNone/>
            </a:pPr>
            <a:r>
              <a:rPr lang="ru-RU" kern="0" dirty="0" err="1" smtClean="0">
                <a:latin typeface="Times New Roman" panose="02020603050405020304" pitchFamily="18" charset="0"/>
                <a:cs typeface="Times New Roman" panose="02020603050405020304" pitchFamily="18" charset="0"/>
              </a:rPr>
              <a:t>Жабындау</a:t>
            </a:r>
            <a:r>
              <a:rPr lang="ru-RU" kern="0" dirty="0" smtClean="0">
                <a:latin typeface="Times New Roman" panose="02020603050405020304" pitchFamily="18" charset="0"/>
                <a:cs typeface="Times New Roman" panose="02020603050405020304" pitchFamily="18" charset="0"/>
              </a:rPr>
              <a:t> (мульчирование) - </a:t>
            </a:r>
            <a:r>
              <a:rPr lang="ru-RU" kern="0" dirty="0" err="1" smtClean="0">
                <a:latin typeface="Times New Roman" panose="02020603050405020304" pitchFamily="18" charset="0"/>
                <a:cs typeface="Times New Roman" panose="02020603050405020304" pitchFamily="18" charset="0"/>
              </a:rPr>
              <a:t>бұл</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топырақ</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бетін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кез-келген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материалмен</a:t>
            </a:r>
            <a:r>
              <a:rPr lang="ru-RU" kern="0" dirty="0" smtClean="0">
                <a:latin typeface="Times New Roman" panose="02020603050405020304" pitchFamily="18" charset="0"/>
                <a:cs typeface="Times New Roman" panose="02020603050405020304" pitchFamily="18" charset="0"/>
              </a:rPr>
              <a:t> жабу (</a:t>
            </a:r>
            <a:r>
              <a:rPr lang="ru-RU" kern="0" dirty="0" err="1" smtClean="0">
                <a:latin typeface="Times New Roman" panose="02020603050405020304" pitchFamily="18" charset="0"/>
                <a:cs typeface="Times New Roman" panose="02020603050405020304" pitchFamily="18" charset="0"/>
              </a:rPr>
              <a:t>шөп</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кесінділері</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жапырақтар</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үгінділер</a:t>
            </a:r>
            <a:r>
              <a:rPr lang="ru-RU" kern="0" dirty="0" smtClean="0">
                <a:latin typeface="Times New Roman" panose="02020603050405020304" pitchFamily="18" charset="0"/>
                <a:cs typeface="Times New Roman" panose="02020603050405020304" pitchFamily="18" charset="0"/>
              </a:rPr>
              <a:t>, пленка, </a:t>
            </a:r>
            <a:r>
              <a:rPr lang="ru-RU" kern="0" dirty="0" err="1" smtClean="0">
                <a:latin typeface="Times New Roman" panose="02020603050405020304" pitchFamily="18" charset="0"/>
                <a:cs typeface="Times New Roman" panose="02020603050405020304" pitchFamily="18" charset="0"/>
              </a:rPr>
              <a:t>арнайы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тоқыма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емес</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жабын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материалдары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және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т.б</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Жабынды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топырақты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желден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жаңбырдан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ыстық</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күннен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оның</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жоғарғы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қабатындағы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температураның</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күрт</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өзгеруінен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қорғайды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Пленкамен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жабылған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жерлерде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күндіз</a:t>
            </a:r>
            <a:r>
              <a:rPr lang="ru-RU" kern="0" dirty="0" smtClean="0">
                <a:latin typeface="Times New Roman" panose="02020603050405020304" pitchFamily="18" charset="0"/>
                <a:cs typeface="Times New Roman" panose="02020603050405020304" pitchFamily="18" charset="0"/>
              </a:rPr>
              <a:t> 5-10–да </a:t>
            </a:r>
            <a:r>
              <a:rPr lang="ru-RU" kern="0" dirty="0" err="1" smtClean="0">
                <a:latin typeface="Times New Roman" panose="02020603050405020304" pitchFamily="18" charset="0"/>
                <a:cs typeface="Times New Roman" panose="02020603050405020304" pitchFamily="18" charset="0"/>
              </a:rPr>
              <a:t>жылы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болады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Қара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немесе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қара-ақ</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пленкамен</a:t>
            </a:r>
            <a:r>
              <a:rPr lang="ru-RU" kern="0" dirty="0" smtClean="0">
                <a:latin typeface="Times New Roman" panose="02020603050405020304" pitchFamily="18" charset="0"/>
                <a:cs typeface="Times New Roman" panose="02020603050405020304" pitchFamily="18" charset="0"/>
              </a:rPr>
              <a:t> жабу </a:t>
            </a:r>
            <a:r>
              <a:rPr lang="ru-RU" kern="0" dirty="0" err="1" smtClean="0">
                <a:latin typeface="Times New Roman" panose="02020603050405020304" pitchFamily="18" charset="0"/>
                <a:cs typeface="Times New Roman" panose="02020603050405020304" pitchFamily="18" charset="0"/>
              </a:rPr>
              <a:t>топырақтың</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температурасын</a:t>
            </a:r>
            <a:r>
              <a:rPr lang="ru-RU" kern="0" dirty="0" smtClean="0">
                <a:latin typeface="Times New Roman" panose="02020603050405020304" pitchFamily="18" charset="0"/>
                <a:cs typeface="Times New Roman" panose="02020603050405020304" pitchFamily="18" charset="0"/>
              </a:rPr>
              <a:t> 2-4–</a:t>
            </a:r>
            <a:r>
              <a:rPr lang="ru-RU" kern="0" dirty="0" err="1" smtClean="0">
                <a:latin typeface="Times New Roman" panose="02020603050405020304" pitchFamily="18" charset="0"/>
                <a:cs typeface="Times New Roman" panose="02020603050405020304" pitchFamily="18" charset="0"/>
              </a:rPr>
              <a:t>ке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төмендетеді</a:t>
            </a:r>
            <a:r>
              <a:rPr lang="ru-RU" kern="0" dirty="0" smtClean="0">
                <a:latin typeface="Times New Roman" panose="02020603050405020304" pitchFamily="18" charset="0"/>
                <a:cs typeface="Times New Roman" panose="02020603050405020304" pitchFamily="18" charset="0"/>
              </a:rPr>
              <a:t>. </a:t>
            </a:r>
          </a:p>
          <a:p>
            <a:pPr algn="just"/>
            <a:endParaRPr lang="ru-RU" kern="0" dirty="0">
              <a:latin typeface="Times New Roman" panose="02020603050405020304" pitchFamily="18" charset="0"/>
              <a:cs typeface="Times New Roman" panose="02020603050405020304" pitchFamily="18" charset="0"/>
            </a:endParaRPr>
          </a:p>
        </p:txBody>
      </p:sp>
      <p:pic>
        <p:nvPicPr>
          <p:cNvPr id="19" name="Рисунок 18" descr="https://ecomuseum.kz/upload/vodotex_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1300" y="1215269"/>
            <a:ext cx="5079770" cy="4995749"/>
          </a:xfrm>
          <a:prstGeom prst="rect">
            <a:avLst/>
          </a:prstGeom>
          <a:noFill/>
          <a:ln>
            <a:noFill/>
          </a:ln>
        </p:spPr>
      </p:pic>
    </p:spTree>
    <p:extLst>
      <p:ext uri="{BB962C8B-B14F-4D97-AF65-F5344CB8AC3E}">
        <p14:creationId xmlns:p14="http://schemas.microsoft.com/office/powerpoint/2010/main" val="2122874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751813" y="356234"/>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kk-KZ" b="1" dirty="0" smtClean="0">
                <a:solidFill>
                  <a:srgbClr val="096327"/>
                </a:solidFill>
                <a:latin typeface="Calibri"/>
                <a:ea typeface="Arial"/>
                <a:cs typeface="Calibri"/>
                <a:sym typeface="Calibri"/>
              </a:rPr>
              <a:t>29</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a:spLocks noGrp="1"/>
          </p:cNvSpPr>
          <p:nvPr>
            <p:ph type="title"/>
          </p:nvPr>
        </p:nvSpPr>
        <p:spPr>
          <a:xfrm>
            <a:off x="760028" y="665109"/>
            <a:ext cx="10515600" cy="391013"/>
          </a:xfrm>
        </p:spPr>
        <p:txBody>
          <a:bodyPr>
            <a:normAutofit fontScale="90000"/>
          </a:bodyPr>
          <a:lstStyle/>
          <a:p>
            <a:pPr algn="ctr"/>
            <a:r>
              <a:rPr lang="ru-RU" sz="2800" b="1" dirty="0" err="1">
                <a:latin typeface="Times New Roman" panose="02020603050405020304" pitchFamily="18" charset="0"/>
                <a:cs typeface="Times New Roman" panose="02020603050405020304" pitchFamily="18" charset="0"/>
              </a:rPr>
              <a:t>Суарудың</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жаңа</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әдісінің</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негізгі</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артықшылықтары</a:t>
            </a:r>
            <a:r>
              <a:rPr lang="ru-RU" sz="2800" b="1" dirty="0">
                <a:latin typeface="Times New Roman" panose="02020603050405020304" pitchFamily="18" charset="0"/>
                <a:cs typeface="Times New Roman" panose="02020603050405020304" pitchFamily="18" charset="0"/>
              </a:rPr>
              <a:t> </a:t>
            </a:r>
          </a:p>
        </p:txBody>
      </p:sp>
      <p:sp>
        <p:nvSpPr>
          <p:cNvPr id="18" name="Объект 2"/>
          <p:cNvSpPr txBox="1">
            <a:spLocks/>
          </p:cNvSpPr>
          <p:nvPr/>
        </p:nvSpPr>
        <p:spPr>
          <a:xfrm>
            <a:off x="490451" y="983024"/>
            <a:ext cx="10516374" cy="9150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a:lnSpc>
                <a:spcPct val="100000"/>
              </a:lnSpc>
              <a:spcBef>
                <a:spcPts val="0"/>
              </a:spcBef>
            </a:pPr>
            <a:r>
              <a:rPr lang="ru-RU" sz="2400" kern="0" dirty="0" err="1" smtClean="0">
                <a:latin typeface="Times New Roman" panose="02020603050405020304" pitchFamily="18" charset="0"/>
                <a:cs typeface="Times New Roman" panose="02020603050405020304" pitchFamily="18" charset="0"/>
              </a:rPr>
              <a:t>қарықтардың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бетінен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булану</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және</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терең</a:t>
            </a:r>
            <a:r>
              <a:rPr lang="ru-RU" sz="2400" kern="0" dirty="0" smtClean="0">
                <a:latin typeface="Times New Roman" panose="02020603050405020304" pitchFamily="18" charset="0"/>
                <a:cs typeface="Times New Roman" panose="02020603050405020304" pitchFamily="18" charset="0"/>
              </a:rPr>
              <a:t> инфильтрация </a:t>
            </a:r>
            <a:r>
              <a:rPr lang="ru-RU" sz="2400" kern="0" dirty="0" err="1" smtClean="0">
                <a:latin typeface="Times New Roman" panose="02020603050405020304" pitchFamily="18" charset="0"/>
                <a:cs typeface="Times New Roman" panose="02020603050405020304" pitchFamily="18" charset="0"/>
              </a:rPr>
              <a:t>үшін</a:t>
            </a:r>
            <a:r>
              <a:rPr lang="ru-RU" sz="2400" kern="0" dirty="0" smtClean="0">
                <a:latin typeface="Times New Roman" panose="02020603050405020304" pitchFamily="18" charset="0"/>
                <a:cs typeface="Times New Roman" panose="02020603050405020304" pitchFamily="18" charset="0"/>
              </a:rPr>
              <a:t> су </a:t>
            </a:r>
            <a:r>
              <a:rPr lang="ru-RU" sz="2400" kern="0" dirty="0" err="1" smtClean="0">
                <a:latin typeface="Times New Roman" panose="02020603050405020304" pitchFamily="18" charset="0"/>
                <a:cs typeface="Times New Roman" panose="02020603050405020304" pitchFamily="18" charset="0"/>
              </a:rPr>
              <a:t>шығынын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азайту</a:t>
            </a:r>
            <a:r>
              <a:rPr lang="ru-RU" sz="2400" kern="0" dirty="0" smtClean="0">
                <a:latin typeface="Times New Roman" panose="02020603050405020304" pitchFamily="18" charset="0"/>
                <a:cs typeface="Times New Roman" panose="02020603050405020304" pitchFamily="18" charset="0"/>
              </a:rPr>
              <a:t> (30-50% </a:t>
            </a:r>
            <a:r>
              <a:rPr lang="ru-RU" sz="2400" kern="0" dirty="0" err="1" smtClean="0">
                <a:latin typeface="Times New Roman" panose="02020603050405020304" pitchFamily="18" charset="0"/>
                <a:cs typeface="Times New Roman" panose="02020603050405020304" pitchFamily="18" charset="0"/>
              </a:rPr>
              <a:t>дейін</a:t>
            </a:r>
            <a:r>
              <a:rPr lang="ru-RU" sz="2400" kern="0" dirty="0" smtClean="0">
                <a:latin typeface="Times New Roman" panose="02020603050405020304" pitchFamily="18" charset="0"/>
                <a:cs typeface="Times New Roman" panose="02020603050405020304" pitchFamily="18" charset="0"/>
              </a:rPr>
              <a:t>); </a:t>
            </a:r>
          </a:p>
          <a:p>
            <a:pPr marL="0">
              <a:lnSpc>
                <a:spcPct val="100000"/>
              </a:lnSpc>
              <a:spcBef>
                <a:spcPts val="0"/>
              </a:spcBef>
            </a:pP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топырақтың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тамыр</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қабатын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ылғалдандырудың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біркелкілігін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жақсарту</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қарықтың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бүкіл</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ұзындығы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бойынша</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болжамды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суару</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нормасын</a:t>
            </a:r>
            <a:r>
              <a:rPr lang="ru-RU" sz="2400" kern="0" dirty="0" smtClean="0">
                <a:latin typeface="Times New Roman" panose="02020603050405020304" pitchFamily="18" charset="0"/>
                <a:cs typeface="Times New Roman" panose="02020603050405020304" pitchFamily="18" charset="0"/>
              </a:rPr>
              <a:t> беру </a:t>
            </a:r>
            <a:r>
              <a:rPr lang="ru-RU" sz="2400" kern="0" dirty="0" err="1" smtClean="0">
                <a:latin typeface="Times New Roman" panose="02020603050405020304" pitchFamily="18" charset="0"/>
                <a:cs typeface="Times New Roman" panose="02020603050405020304" pitchFamily="18" charset="0"/>
              </a:rPr>
              <a:t>арқылы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өсімдіктердің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дамуы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үшін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қолайлы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жағдайлар</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жасау</a:t>
            </a:r>
            <a:r>
              <a:rPr lang="ru-RU" sz="2400" kern="0" dirty="0" smtClean="0">
                <a:latin typeface="Times New Roman" panose="02020603050405020304" pitchFamily="18" charset="0"/>
                <a:cs typeface="Times New Roman" panose="02020603050405020304" pitchFamily="18" charset="0"/>
              </a:rPr>
              <a:t> </a:t>
            </a:r>
          </a:p>
          <a:p>
            <a:pPr marL="0">
              <a:lnSpc>
                <a:spcPct val="100000"/>
              </a:lnSpc>
              <a:spcBef>
                <a:spcPts val="0"/>
              </a:spcBef>
            </a:pPr>
            <a:r>
              <a:rPr lang="ru-RU" sz="2400" kern="0" dirty="0" smtClean="0">
                <a:latin typeface="Times New Roman" panose="02020603050405020304" pitchFamily="18" charset="0"/>
                <a:cs typeface="Times New Roman" panose="02020603050405020304" pitchFamily="18" charset="0"/>
              </a:rPr>
              <a:t>перфорация </a:t>
            </a:r>
            <a:r>
              <a:rPr lang="ru-RU" sz="2400" kern="0" dirty="0" err="1" smtClean="0">
                <a:latin typeface="Times New Roman" panose="02020603050405020304" pitchFamily="18" charset="0"/>
                <a:cs typeface="Times New Roman" panose="02020603050405020304" pitchFamily="18" charset="0"/>
              </a:rPr>
              <a:t>тесіктері</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арқылы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ағып</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жатқан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судың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біркелкі</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таралуын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қамтамасыз</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ету</a:t>
            </a:r>
            <a:r>
              <a:rPr lang="ru-RU" sz="2400" kern="0" dirty="0" smtClean="0">
                <a:latin typeface="Times New Roman" panose="02020603050405020304" pitchFamily="18" charset="0"/>
                <a:cs typeface="Times New Roman" panose="02020603050405020304" pitchFamily="18" charset="0"/>
              </a:rPr>
              <a:t>; </a:t>
            </a:r>
          </a:p>
          <a:p>
            <a:pPr marL="0">
              <a:lnSpc>
                <a:spcPct val="100000"/>
              </a:lnSpc>
              <a:spcBef>
                <a:spcPts val="0"/>
              </a:spcBef>
            </a:pPr>
            <a:r>
              <a:rPr lang="ru-RU" sz="2400" kern="0" dirty="0" err="1" smtClean="0">
                <a:latin typeface="Times New Roman" panose="02020603050405020304" pitchFamily="18" charset="0"/>
                <a:cs typeface="Times New Roman" panose="02020603050405020304" pitchFamily="18" charset="0"/>
              </a:rPr>
              <a:t>осындай</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арналардың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кедір-бұдырлық</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коэффициентін</a:t>
            </a:r>
            <a:r>
              <a:rPr lang="ru-RU" sz="2400" kern="0" dirty="0" smtClean="0">
                <a:latin typeface="Times New Roman" panose="02020603050405020304" pitchFamily="18" charset="0"/>
                <a:cs typeface="Times New Roman" panose="02020603050405020304" pitchFamily="18" charset="0"/>
              </a:rPr>
              <a:t> </a:t>
            </a:r>
            <a:r>
              <a:rPr lang="en-US" sz="2400" kern="0" dirty="0" smtClean="0">
                <a:latin typeface="Times New Roman" panose="02020603050405020304" pitchFamily="18" charset="0"/>
                <a:cs typeface="Times New Roman" panose="02020603050405020304" pitchFamily="18" charset="0"/>
              </a:rPr>
              <a:t>N = 0,025-0,030 </a:t>
            </a:r>
            <a:r>
              <a:rPr lang="ru-RU" sz="2400" kern="0" dirty="0" err="1" smtClean="0">
                <a:latin typeface="Times New Roman" panose="02020603050405020304" pitchFamily="18" charset="0"/>
                <a:cs typeface="Times New Roman" panose="02020603050405020304" pitchFamily="18" charset="0"/>
              </a:rPr>
              <a:t>мәндеріне</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дейін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төмендету</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арқылы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пленкамен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қапталған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суармалы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қарықтардың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өткізу</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қабілетін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арттыру</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жабынсыз</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суармалы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қарықтар</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үшін</a:t>
            </a:r>
            <a:r>
              <a:rPr lang="ru-RU" sz="2400" kern="0" dirty="0" smtClean="0">
                <a:latin typeface="Times New Roman" panose="02020603050405020304" pitchFamily="18" charset="0"/>
                <a:cs typeface="Times New Roman" panose="02020603050405020304" pitchFamily="18" charset="0"/>
              </a:rPr>
              <a:t> </a:t>
            </a:r>
            <a:r>
              <a:rPr lang="en-US" sz="2400" kern="0" dirty="0" smtClean="0">
                <a:latin typeface="Times New Roman" panose="02020603050405020304" pitchFamily="18" charset="0"/>
                <a:cs typeface="Times New Roman" panose="02020603050405020304" pitchFamily="18" charset="0"/>
              </a:rPr>
              <a:t>n = 0,04-0,05</a:t>
            </a:r>
            <a:r>
              <a:rPr lang="ru-RU" sz="2400" kern="0" dirty="0" smtClean="0">
                <a:latin typeface="Times New Roman" panose="02020603050405020304" pitchFamily="18" charset="0"/>
                <a:cs typeface="Times New Roman" panose="02020603050405020304" pitchFamily="18" charset="0"/>
              </a:rPr>
              <a:t>); </a:t>
            </a:r>
          </a:p>
          <a:p>
            <a:pPr marL="0">
              <a:lnSpc>
                <a:spcPct val="100000"/>
              </a:lnSpc>
              <a:spcBef>
                <a:spcPts val="0"/>
              </a:spcBef>
            </a:pPr>
            <a:r>
              <a:rPr lang="ru-RU" sz="2400" kern="0" dirty="0" err="1" smtClean="0">
                <a:latin typeface="Times New Roman" panose="02020603050405020304" pitchFamily="18" charset="0"/>
                <a:cs typeface="Times New Roman" panose="02020603050405020304" pitchFamily="18" charset="0"/>
              </a:rPr>
              <a:t>суару</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маусымында</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ауыл</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шаруашылығы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дақылдарын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суарудың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жиілігі</a:t>
            </a:r>
            <a:r>
              <a:rPr lang="ru-RU" sz="2400" kern="0" dirty="0" smtClean="0">
                <a:latin typeface="Times New Roman" panose="02020603050405020304" pitchFamily="18" charset="0"/>
                <a:cs typeface="Times New Roman" panose="02020603050405020304" pitchFamily="18" charset="0"/>
              </a:rPr>
              <a:t> мен </a:t>
            </a:r>
            <a:r>
              <a:rPr lang="ru-RU" sz="2400" kern="0" dirty="0" err="1" smtClean="0">
                <a:latin typeface="Times New Roman" panose="02020603050405020304" pitchFamily="18" charset="0"/>
                <a:cs typeface="Times New Roman" panose="02020603050405020304" pitchFamily="18" charset="0"/>
              </a:rPr>
              <a:t>санын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азайту</a:t>
            </a:r>
            <a:r>
              <a:rPr lang="ru-RU" sz="2400" kern="0" dirty="0" smtClean="0">
                <a:latin typeface="Times New Roman" panose="02020603050405020304" pitchFamily="18" charset="0"/>
                <a:cs typeface="Times New Roman" panose="02020603050405020304" pitchFamily="18" charset="0"/>
              </a:rPr>
              <a:t>; </a:t>
            </a:r>
          </a:p>
          <a:p>
            <a:pPr marL="0">
              <a:lnSpc>
                <a:spcPct val="100000"/>
              </a:lnSpc>
              <a:spcBef>
                <a:spcPts val="0"/>
              </a:spcBef>
            </a:pPr>
            <a:r>
              <a:rPr lang="ru-RU" sz="2400" kern="0" dirty="0" err="1" smtClean="0">
                <a:latin typeface="Times New Roman" panose="02020603050405020304" pitchFamily="18" charset="0"/>
                <a:cs typeface="Times New Roman" panose="02020603050405020304" pitchFamily="18" charset="0"/>
              </a:rPr>
              <a:t>гравитациялық</a:t>
            </a:r>
            <a:r>
              <a:rPr lang="ru-RU" sz="2400" kern="0" dirty="0" smtClean="0">
                <a:latin typeface="Times New Roman" panose="02020603050405020304" pitchFamily="18" charset="0"/>
                <a:cs typeface="Times New Roman" panose="02020603050405020304" pitchFamily="18" charset="0"/>
              </a:rPr>
              <a:t> су </a:t>
            </a:r>
            <a:r>
              <a:rPr lang="ru-RU" sz="2400" kern="0" dirty="0" err="1" smtClean="0">
                <a:latin typeface="Times New Roman" panose="02020603050405020304" pitchFamily="18" charset="0"/>
                <a:cs typeface="Times New Roman" panose="02020603050405020304" pitchFamily="18" charset="0"/>
              </a:rPr>
              <a:t>деңгейінің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болмауына</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байланысты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жер</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асты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суларының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көтерілуінің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алдын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алу</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суару</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нормасын</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қатаң</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реттеуге</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байланысты</a:t>
            </a:r>
            <a:r>
              <a:rPr lang="ru-RU" sz="2400" kern="0" dirty="0" smtClean="0">
                <a:latin typeface="Times New Roman" panose="02020603050405020304" pitchFamily="18" charset="0"/>
                <a:cs typeface="Times New Roman" panose="02020603050405020304" pitchFamily="18" charset="0"/>
              </a:rPr>
              <a:t> </a:t>
            </a:r>
            <a:r>
              <a:rPr lang="ru-RU" sz="2400" kern="0" dirty="0" err="1" smtClean="0">
                <a:latin typeface="Times New Roman" panose="02020603050405020304" pitchFamily="18" charset="0"/>
                <a:cs typeface="Times New Roman" panose="02020603050405020304" pitchFamily="18" charset="0"/>
              </a:rPr>
              <a:t>сүзу</a:t>
            </a:r>
            <a:r>
              <a:rPr lang="ru-RU" sz="2400" kern="0" dirty="0" smtClean="0">
                <a:latin typeface="Times New Roman" panose="02020603050405020304" pitchFamily="18" charset="0"/>
                <a:cs typeface="Times New Roman" panose="02020603050405020304" pitchFamily="18" charset="0"/>
              </a:rPr>
              <a:t>.</a:t>
            </a:r>
            <a:endParaRPr lang="ru-RU" sz="24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447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1143001" y="720077"/>
            <a:ext cx="9905999" cy="6137923"/>
          </a:xfrm>
          <a:prstGeom prst="rect">
            <a:avLst/>
          </a:prstGeom>
          <a:noFill/>
          <a:ln>
            <a:noFill/>
          </a:ln>
        </p:spPr>
      </p:pic>
      <p:sp>
        <p:nvSpPr>
          <p:cNvPr id="121" name="Google Shape;121;p3"/>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22" name="Google Shape;122;p3"/>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23" name="Google Shape;123;p3"/>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4" name="Google Shape;124;p3"/>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5" name="Google Shape;125;p3"/>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6" name="Google Shape;126;p3"/>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27" name="Google Shape;127;p3"/>
          <p:cNvSpPr/>
          <p:nvPr/>
        </p:nvSpPr>
        <p:spPr>
          <a:xfrm>
            <a:off x="1315865" y="6432830"/>
            <a:ext cx="301686"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3</a:t>
            </a:r>
            <a:endParaRPr sz="1400" dirty="0">
              <a:solidFill>
                <a:srgbClr val="000000"/>
              </a:solidFill>
              <a:latin typeface="Arial"/>
              <a:ea typeface="Arial"/>
              <a:cs typeface="Arial"/>
              <a:sym typeface="Arial"/>
            </a:endParaRPr>
          </a:p>
        </p:txBody>
      </p:sp>
      <p:sp>
        <p:nvSpPr>
          <p:cNvPr id="128" name="Google Shape;128;p3"/>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29" name="Google Shape;129;p3"/>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30" name="Google Shape;130;p3"/>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sp>
        <p:nvSpPr>
          <p:cNvPr id="132" name="Google Shape;132;p3"/>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33" name="Google Shape;133;p3"/>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135" name="Google Shape;135;p3"/>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37" name="Google Shape;137;p3"/>
          <p:cNvSpPr txBox="1"/>
          <p:nvPr/>
        </p:nvSpPr>
        <p:spPr>
          <a:xfrm>
            <a:off x="6404511" y="3846361"/>
            <a:ext cx="3790200" cy="523180"/>
          </a:xfrm>
          <a:prstGeom prst="rect">
            <a:avLst/>
          </a:prstGeom>
          <a:noFill/>
          <a:ln>
            <a:noFill/>
          </a:ln>
        </p:spPr>
        <p:txBody>
          <a:bodyPr spcFirstLastPara="1" wrap="square" lIns="91425" tIns="45700" rIns="91425" bIns="45700" anchor="t" anchorCtr="0">
            <a:spAutoFit/>
          </a:bodyPr>
          <a:lstStyle/>
          <a:p>
            <a:pPr>
              <a:lnSpc>
                <a:spcPct val="200000"/>
              </a:lnSpc>
              <a:buClr>
                <a:srgbClr val="000000"/>
              </a:buClr>
              <a:buSzPts val="1200"/>
            </a:pPr>
            <a:endParaRPr sz="1400">
              <a:solidFill>
                <a:srgbClr val="000000"/>
              </a:solidFill>
              <a:latin typeface="Arial"/>
              <a:ea typeface="Arial"/>
              <a:cs typeface="Arial"/>
              <a:sym typeface="Arial"/>
            </a:endParaRPr>
          </a:p>
        </p:txBody>
      </p:sp>
      <p:sp>
        <p:nvSpPr>
          <p:cNvPr id="138" name="Google Shape;138;p3"/>
          <p:cNvSpPr txBox="1"/>
          <p:nvPr/>
        </p:nvSpPr>
        <p:spPr>
          <a:xfrm>
            <a:off x="6394986" y="1002985"/>
            <a:ext cx="3790200" cy="523180"/>
          </a:xfrm>
          <a:prstGeom prst="rect">
            <a:avLst/>
          </a:prstGeom>
          <a:noFill/>
          <a:ln>
            <a:noFill/>
          </a:ln>
        </p:spPr>
        <p:txBody>
          <a:bodyPr spcFirstLastPara="1" wrap="square" lIns="91425" tIns="45700" rIns="91425" bIns="45700" anchor="t" anchorCtr="0">
            <a:spAutoFit/>
          </a:bodyPr>
          <a:lstStyle/>
          <a:p>
            <a:pPr>
              <a:lnSpc>
                <a:spcPct val="200000"/>
              </a:lnSpc>
              <a:buClr>
                <a:srgbClr val="000000"/>
              </a:buClr>
              <a:buSzPts val="1200"/>
            </a:pPr>
            <a:endParaRPr sz="1400">
              <a:solidFill>
                <a:srgbClr val="000000"/>
              </a:solidFill>
              <a:latin typeface="Arial"/>
              <a:ea typeface="Arial"/>
              <a:cs typeface="Arial"/>
              <a:sym typeface="Arial"/>
            </a:endParaRPr>
          </a:p>
        </p:txBody>
      </p:sp>
      <p:sp>
        <p:nvSpPr>
          <p:cNvPr id="2" name="Прямоугольник 1"/>
          <p:cNvSpPr/>
          <p:nvPr/>
        </p:nvSpPr>
        <p:spPr>
          <a:xfrm>
            <a:off x="1315865" y="914028"/>
            <a:ext cx="9931255" cy="415088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kk-KZ" sz="3200" dirty="0" smtClean="0">
                <a:solidFill>
                  <a:prstClr val="black"/>
                </a:solidFill>
                <a:latin typeface="Times New Roman" panose="02020603050405020304" pitchFamily="18" charset="0"/>
                <a:cs typeface="Times New Roman" panose="02020603050405020304" pitchFamily="18" charset="0"/>
              </a:rPr>
              <a:t>Міндеттері:</a:t>
            </a:r>
          </a:p>
          <a:p>
            <a:pPr marL="228600" lvl="0" indent="-228600">
              <a:lnSpc>
                <a:spcPct val="90000"/>
              </a:lnSpc>
              <a:spcBef>
                <a:spcPts val="1000"/>
              </a:spcBef>
              <a:buFont typeface="Arial" panose="020B0604020202020204" pitchFamily="34" charset="0"/>
              <a:buChar char="•"/>
            </a:pPr>
            <a:r>
              <a:rPr lang="kk-KZ" sz="3200" dirty="0" smtClean="0">
                <a:solidFill>
                  <a:prstClr val="black"/>
                </a:solidFill>
                <a:latin typeface="Times New Roman" panose="02020603050405020304" pitchFamily="18" charset="0"/>
                <a:cs typeface="Times New Roman" panose="02020603050405020304" pitchFamily="18" charset="0"/>
              </a:rPr>
              <a:t>1</a:t>
            </a:r>
            <a:r>
              <a:rPr lang="kk-KZ" sz="3200" dirty="0">
                <a:solidFill>
                  <a:prstClr val="black"/>
                </a:solidFill>
                <a:latin typeface="Times New Roman" panose="02020603050405020304" pitchFamily="18" charset="0"/>
                <a:cs typeface="Times New Roman" panose="02020603050405020304" pitchFamily="18" charset="0"/>
              </a:rPr>
              <a:t>. Ғылыми зерттеу жұмыстарының  көрсеткен нәтижелерін шаруа қожалықтарында пайдалану;</a:t>
            </a:r>
          </a:p>
          <a:p>
            <a:pPr lvl="0">
              <a:lnSpc>
                <a:spcPct val="90000"/>
              </a:lnSpc>
              <a:spcBef>
                <a:spcPts val="1000"/>
              </a:spcBef>
            </a:pPr>
            <a:r>
              <a:rPr lang="kk-KZ" sz="3200" dirty="0">
                <a:solidFill>
                  <a:prstClr val="black"/>
                </a:solidFill>
                <a:latin typeface="Times New Roman" panose="02020603050405020304" pitchFamily="18" charset="0"/>
                <a:cs typeface="Times New Roman" panose="02020603050405020304" pitchFamily="18" charset="0"/>
              </a:rPr>
              <a:t>2. Су үнемдеу технологияларының шаруа қожалықтарында тиімділігін дәлелдеу;</a:t>
            </a:r>
          </a:p>
          <a:p>
            <a:pPr lvl="0">
              <a:lnSpc>
                <a:spcPct val="90000"/>
              </a:lnSpc>
              <a:spcBef>
                <a:spcPts val="1000"/>
              </a:spcBef>
            </a:pPr>
            <a:r>
              <a:rPr lang="kk-KZ" sz="3200" dirty="0">
                <a:solidFill>
                  <a:prstClr val="black"/>
                </a:solidFill>
                <a:latin typeface="Times New Roman" panose="02020603050405020304" pitchFamily="18" charset="0"/>
                <a:cs typeface="Times New Roman" panose="02020603050405020304" pitchFamily="18" charset="0"/>
              </a:rPr>
              <a:t>3. Су үнемдеу тиімділігінің жолдарын түсіндіру;</a:t>
            </a:r>
          </a:p>
          <a:p>
            <a:pPr lvl="0">
              <a:lnSpc>
                <a:spcPct val="90000"/>
              </a:lnSpc>
              <a:spcBef>
                <a:spcPts val="1000"/>
              </a:spcBef>
            </a:pPr>
            <a:r>
              <a:rPr lang="kk-KZ" sz="3200" dirty="0">
                <a:solidFill>
                  <a:prstClr val="black"/>
                </a:solidFill>
                <a:latin typeface="Times New Roman" panose="02020603050405020304" pitchFamily="18" charset="0"/>
                <a:cs typeface="Times New Roman" panose="02020603050405020304" pitchFamily="18" charset="0"/>
              </a:rPr>
              <a:t>4. Басқа да мемлекеттердегі су үнемдеу жолдарын қарастыру</a:t>
            </a:r>
            <a:endParaRPr lang="ru-RU"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3457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080655" y="6432830"/>
            <a:ext cx="536896"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30</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a:spLocks noGrp="1"/>
          </p:cNvSpPr>
          <p:nvPr>
            <p:ph type="title"/>
          </p:nvPr>
        </p:nvSpPr>
        <p:spPr>
          <a:xfrm>
            <a:off x="838200" y="643939"/>
            <a:ext cx="10492047" cy="718271"/>
          </a:xfrm>
        </p:spPr>
        <p:txBody>
          <a:bodyPr/>
          <a:lstStyle/>
          <a:p>
            <a:pPr algn="ctr"/>
            <a:r>
              <a:rPr lang="ru-RU" b="1" dirty="0" err="1">
                <a:latin typeface="Times New Roman" panose="02020603050405020304" pitchFamily="18" charset="0"/>
                <a:cs typeface="Times New Roman" panose="02020603050405020304" pitchFamily="18" charset="0"/>
              </a:rPr>
              <a:t>Қар</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тоқтату</a:t>
            </a:r>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18" name="Объект 2"/>
          <p:cNvSpPr txBox="1">
            <a:spLocks/>
          </p:cNvSpPr>
          <p:nvPr/>
        </p:nvSpPr>
        <p:spPr>
          <a:xfrm>
            <a:off x="838200" y="1477108"/>
            <a:ext cx="5835162" cy="4699855"/>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ru-RU" kern="0" dirty="0" err="1" smtClean="0">
                <a:latin typeface="Times New Roman" panose="02020603050405020304" pitchFamily="18" charset="0"/>
                <a:cs typeface="Times New Roman" panose="02020603050405020304" pitchFamily="18" charset="0"/>
              </a:rPr>
              <a:t>Топырақтағы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ылғал</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қорын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арттыру</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үшін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қолданылатын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агротехникалық</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іш</a:t>
            </a:r>
            <a:r>
              <a:rPr lang="ru-RU" kern="0" dirty="0" smtClean="0">
                <a:latin typeface="Times New Roman" panose="02020603050405020304" pitchFamily="18" charset="0"/>
                <a:cs typeface="Times New Roman" panose="02020603050405020304" pitchFamily="18" charset="0"/>
              </a:rPr>
              <a:t>-шара. </a:t>
            </a:r>
            <a:r>
              <a:rPr lang="ru-RU" kern="0" dirty="0" err="1" smtClean="0">
                <a:latin typeface="Times New Roman" panose="02020603050405020304" pitchFamily="18" charset="0"/>
                <a:cs typeface="Times New Roman" panose="02020603050405020304" pitchFamily="18" charset="0"/>
              </a:rPr>
              <a:t>Орманы</a:t>
            </a:r>
            <a:r>
              <a:rPr lang="ru-RU" kern="0" dirty="0" smtClean="0">
                <a:latin typeface="Times New Roman" panose="02020603050405020304" pitchFamily="18" charset="0"/>
                <a:cs typeface="Times New Roman" panose="02020603050405020304" pitchFamily="18" charset="0"/>
              </a:rPr>
              <a:t> аз, </a:t>
            </a:r>
            <a:r>
              <a:rPr lang="ru-RU" kern="0" dirty="0" err="1" smtClean="0">
                <a:latin typeface="Times New Roman" panose="02020603050405020304" pitchFamily="18" charset="0"/>
                <a:cs typeface="Times New Roman" panose="02020603050405020304" pitchFamily="18" charset="0"/>
              </a:rPr>
              <a:t>жел</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жиі</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соғатын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ашық</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далаларда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көп</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қолданылады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Қар</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тоқтатудың</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түрлері</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егістікке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қалқа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орнату</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десте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жасау</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егістікке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ық</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болатын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өсімдіктер</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егу</a:t>
            </a:r>
            <a:r>
              <a:rPr lang="ru-RU" kern="0" dirty="0" smtClean="0">
                <a:latin typeface="Times New Roman" panose="02020603050405020304" pitchFamily="18" charset="0"/>
                <a:cs typeface="Times New Roman" panose="02020603050405020304" pitchFamily="18" charset="0"/>
              </a:rPr>
              <a:t>. </a:t>
            </a:r>
          </a:p>
          <a:p>
            <a:r>
              <a:rPr lang="ru-RU" kern="0" dirty="0" err="1" smtClean="0">
                <a:latin typeface="Times New Roman" panose="02020603050405020304" pitchFamily="18" charset="0"/>
                <a:cs typeface="Times New Roman" panose="02020603050405020304" pitchFamily="18" charset="0"/>
              </a:rPr>
              <a:t>Құрғақшылық</a:t>
            </a:r>
            <a:r>
              <a:rPr lang="ru-RU" kern="0" dirty="0" smtClean="0">
                <a:latin typeface="Times New Roman" panose="02020603050405020304" pitchFamily="18" charset="0"/>
                <a:cs typeface="Times New Roman" panose="02020603050405020304" pitchFamily="18" charset="0"/>
              </a:rPr>
              <a:t> </a:t>
            </a:r>
            <a:r>
              <a:rPr lang="ru-RU" u="sng"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жиі</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кездесетін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аймақтарда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қар</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тоқтату</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әдісі</a:t>
            </a:r>
            <a:r>
              <a:rPr lang="ru-RU" kern="0" dirty="0" smtClean="0">
                <a:latin typeface="Times New Roman" panose="02020603050405020304" pitchFamily="18" charset="0"/>
                <a:cs typeface="Times New Roman" panose="02020603050405020304" pitchFamily="18" charset="0"/>
              </a:rPr>
              <a:t>  – </a:t>
            </a:r>
            <a:r>
              <a:rPr lang="ru-RU" kern="0" dirty="0" err="1" smtClean="0">
                <a:latin typeface="Times New Roman" panose="02020603050405020304" pitchFamily="18" charset="0"/>
                <a:cs typeface="Times New Roman" panose="02020603050405020304" pitchFamily="18" charset="0"/>
              </a:rPr>
              <a:t>топырақта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ылғалдың</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біршама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қорын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жинап</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егіс</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өнімділігін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арттыратын</a:t>
            </a:r>
            <a:r>
              <a:rPr lang="ru-RU" kern="0" dirty="0" smtClean="0">
                <a:latin typeface="Times New Roman" panose="02020603050405020304" pitchFamily="18" charset="0"/>
                <a:cs typeface="Times New Roman" panose="02020603050405020304" pitchFamily="18" charset="0"/>
              </a:rPr>
              <a:t> шара, ал </a:t>
            </a:r>
            <a:r>
              <a:rPr lang="ru-RU" kern="0" dirty="0" err="1" smtClean="0">
                <a:latin typeface="Times New Roman" panose="02020603050405020304" pitchFamily="18" charset="0"/>
                <a:cs typeface="Times New Roman" panose="02020603050405020304" pitchFamily="18" charset="0"/>
              </a:rPr>
              <a:t>оңтүстік</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аймақтарда</a:t>
            </a:r>
            <a:r>
              <a:rPr lang="ru-RU" kern="0" dirty="0" smtClean="0">
                <a:latin typeface="Times New Roman" panose="02020603050405020304" pitchFamily="18" charset="0"/>
                <a:cs typeface="Times New Roman" panose="02020603050405020304" pitchFamily="18" charset="0"/>
              </a:rPr>
              <a:t>  – </a:t>
            </a:r>
            <a:r>
              <a:rPr lang="ru-RU" kern="0" dirty="0" err="1" smtClean="0">
                <a:latin typeface="Times New Roman" panose="02020603050405020304" pitchFamily="18" charset="0"/>
                <a:cs typeface="Times New Roman" panose="02020603050405020304" pitchFamily="18" charset="0"/>
              </a:rPr>
              <a:t>қыстайтын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дақылдарды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күздік</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дәнді</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дақылдар</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көпжылдық</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шөптер</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қысқы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және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ерте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көктемгі</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суықтардан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қорғайды</a:t>
            </a:r>
            <a:r>
              <a:rPr lang="ru-RU" kern="0" dirty="0" smtClean="0">
                <a:latin typeface="Times New Roman" panose="02020603050405020304" pitchFamily="18" charset="0"/>
                <a:cs typeface="Times New Roman" panose="02020603050405020304" pitchFamily="18" charset="0"/>
              </a:rPr>
              <a:t>.</a:t>
            </a:r>
            <a:endParaRPr lang="ru-RU" kern="0" dirty="0">
              <a:latin typeface="Times New Roman" panose="02020603050405020304" pitchFamily="18" charset="0"/>
              <a:cs typeface="Times New Roman" panose="02020603050405020304" pitchFamily="18" charset="0"/>
            </a:endParaRPr>
          </a:p>
        </p:txBody>
      </p:sp>
      <p:pic>
        <p:nvPicPr>
          <p:cNvPr id="19" name="Рисунок 18"/>
          <p:cNvPicPr>
            <a:picLocks noChangeAspect="1"/>
          </p:cNvPicPr>
          <p:nvPr/>
        </p:nvPicPr>
        <p:blipFill>
          <a:blip r:embed="rId5"/>
          <a:stretch>
            <a:fillRect/>
          </a:stretch>
        </p:blipFill>
        <p:spPr>
          <a:xfrm>
            <a:off x="6673362" y="1556238"/>
            <a:ext cx="5160184" cy="4755662"/>
          </a:xfrm>
          <a:prstGeom prst="rect">
            <a:avLst/>
          </a:prstGeom>
        </p:spPr>
      </p:pic>
    </p:spTree>
    <p:extLst>
      <p:ext uri="{BB962C8B-B14F-4D97-AF65-F5344CB8AC3E}">
        <p14:creationId xmlns:p14="http://schemas.microsoft.com/office/powerpoint/2010/main" val="1348641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31</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a:spLocks noGrp="1"/>
          </p:cNvSpPr>
          <p:nvPr>
            <p:ph type="title"/>
          </p:nvPr>
        </p:nvSpPr>
        <p:spPr>
          <a:xfrm>
            <a:off x="838199" y="620547"/>
            <a:ext cx="10515600" cy="716329"/>
          </a:xfrm>
        </p:spPr>
        <p:txBody>
          <a:bodyPr/>
          <a:lstStyle/>
          <a:p>
            <a:pPr algn="ctr"/>
            <a:r>
              <a:rPr lang="kk-KZ" b="1" dirty="0">
                <a:solidFill>
                  <a:srgbClr val="000000"/>
                </a:solidFill>
                <a:latin typeface="Times New Roman" panose="02020603050405020304" pitchFamily="18" charset="0"/>
                <a:ea typeface="Times New Roman" panose="02020603050405020304" pitchFamily="18" charset="0"/>
              </a:rPr>
              <a:t>Лазерлік тегістеу</a:t>
            </a:r>
            <a:endParaRPr lang="ru-RU" dirty="0"/>
          </a:p>
        </p:txBody>
      </p:sp>
      <p:sp>
        <p:nvSpPr>
          <p:cNvPr id="18" name="Объект 2"/>
          <p:cNvSpPr txBox="1">
            <a:spLocks/>
          </p:cNvSpPr>
          <p:nvPr/>
        </p:nvSpPr>
        <p:spPr>
          <a:xfrm>
            <a:off x="838200" y="1336876"/>
            <a:ext cx="5396345" cy="5222186"/>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20000"/>
              </a:lnSpc>
              <a:spcBef>
                <a:spcPts val="0"/>
              </a:spcBef>
              <a:buFont typeface="Arial"/>
              <a:buNone/>
            </a:pPr>
            <a:r>
              <a:rPr lang="kk-KZ"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Лазерлік тегістеу - бұл трактор мен скреперге орнатылған арнайы қондырмалар арқылы жерді тегістеудің механикаландырылған технологиясы.</a:t>
            </a:r>
            <a:endParaRPr lang="ru-RU" sz="3200" kern="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algn="just">
              <a:lnSpc>
                <a:spcPct val="120000"/>
              </a:lnSpc>
              <a:spcBef>
                <a:spcPts val="0"/>
              </a:spcBef>
            </a:pPr>
            <a:r>
              <a:rPr lang="kk-KZ"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Лазерлік тегістеу кезінде топырақ бетін 3 см немесе одан төмен мөлшерде тегістеуге қол жеткізіледі. </a:t>
            </a:r>
            <a:endParaRPr lang="ru-RU" sz="3200" kern="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indent="449580" algn="just">
              <a:lnSpc>
                <a:spcPct val="120000"/>
              </a:lnSpc>
              <a:spcBef>
                <a:spcPts val="0"/>
              </a:spcBef>
            </a:pP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Соңғы</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жылдары</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лазерлік</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қондырғылардың</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көмегімен</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208 904 га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жер</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тегістелді</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бұл</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суару</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маусымында</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осы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жер</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учаскелерінде</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505 миллион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текше</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метр суды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үнемдеуге</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мүмкіндік</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берді</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3200" kern="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indent="449580" algn="just">
              <a:lnSpc>
                <a:spcPct val="120000"/>
              </a:lnSpc>
              <a:spcBef>
                <a:spcPts val="0"/>
              </a:spcBef>
            </a:pP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Топырақтың</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лазерлік</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орналасуының</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артықшылықтары</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3200" kern="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a:lnSpc>
                <a:spcPct val="120000"/>
              </a:lnSpc>
              <a:spcBef>
                <a:spcPts val="0"/>
              </a:spcBef>
            </a:pP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Уақытты</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қысқарту</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минималды</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қолмен</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өңдеу</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түзету</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минималды</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шығын</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материалы,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сайып</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келгенде</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жұмыстың</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жалпы</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құнына</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оң</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әсер</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2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етеді</a:t>
            </a:r>
            <a:r>
              <a:rPr lang="ru-RU" sz="32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3200" kern="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ru-RU" kern="0" dirty="0"/>
          </a:p>
        </p:txBody>
      </p:sp>
      <p:pic>
        <p:nvPicPr>
          <p:cNvPr id="19" name="Рисунок 18"/>
          <p:cNvPicPr>
            <a:picLocks noChangeAspect="1"/>
          </p:cNvPicPr>
          <p:nvPr/>
        </p:nvPicPr>
        <p:blipFill>
          <a:blip r:embed="rId5"/>
          <a:stretch>
            <a:fillRect/>
          </a:stretch>
        </p:blipFill>
        <p:spPr>
          <a:xfrm>
            <a:off x="6549345" y="1261562"/>
            <a:ext cx="5190751" cy="4893054"/>
          </a:xfrm>
          <a:prstGeom prst="rect">
            <a:avLst/>
          </a:prstGeom>
        </p:spPr>
      </p:pic>
    </p:spTree>
    <p:extLst>
      <p:ext uri="{BB962C8B-B14F-4D97-AF65-F5344CB8AC3E}">
        <p14:creationId xmlns:p14="http://schemas.microsoft.com/office/powerpoint/2010/main" val="2510507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556055" y="37878"/>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32</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a:spLocks noGrp="1"/>
          </p:cNvSpPr>
          <p:nvPr>
            <p:ph type="title"/>
          </p:nvPr>
        </p:nvSpPr>
        <p:spPr>
          <a:xfrm>
            <a:off x="1142209" y="616685"/>
            <a:ext cx="10767508" cy="833327"/>
          </a:xfrm>
        </p:spPr>
        <p:txBody>
          <a:bodyPr>
            <a:normAutofit fontScale="90000"/>
          </a:bodyPr>
          <a:lstStyle/>
          <a:p>
            <a:pPr algn="ctr"/>
            <a:r>
              <a:rPr lang="kk-KZ" sz="2800" b="1" dirty="0">
                <a:latin typeface="Times New Roman" panose="02020603050405020304" pitchFamily="18" charset="0"/>
                <a:cs typeface="Times New Roman" panose="02020603050405020304" pitchFamily="18" charset="0"/>
              </a:rPr>
              <a:t>Сапалы жоспарланған алқаптың келесі артықшылықтары </a:t>
            </a:r>
            <a:r>
              <a:rPr lang="kk-KZ" sz="2800" b="1" dirty="0" smtClean="0">
                <a:latin typeface="Times New Roman" panose="02020603050405020304" pitchFamily="18" charset="0"/>
                <a:cs typeface="Times New Roman" panose="02020603050405020304" pitchFamily="18" charset="0"/>
              </a:rPr>
              <a:t>бар</a:t>
            </a:r>
            <a:r>
              <a:rPr lang="ru-RU" sz="2800" b="1" dirty="0">
                <a:latin typeface="Times New Roman" panose="02020603050405020304" pitchFamily="18" charset="0"/>
                <a:cs typeface="Times New Roman" panose="02020603050405020304" pitchFamily="18" charset="0"/>
              </a:rPr>
              <a:t/>
            </a:r>
            <a:br>
              <a:rPr lang="ru-RU" sz="2800" b="1" dirty="0">
                <a:latin typeface="Times New Roman" panose="02020603050405020304" pitchFamily="18" charset="0"/>
                <a:cs typeface="Times New Roman" panose="02020603050405020304" pitchFamily="18" charset="0"/>
              </a:rPr>
            </a:br>
            <a:endParaRPr lang="ru-RU" sz="2800" b="1" dirty="0">
              <a:latin typeface="Times New Roman" panose="02020603050405020304" pitchFamily="18" charset="0"/>
              <a:cs typeface="Times New Roman" panose="02020603050405020304" pitchFamily="18" charset="0"/>
            </a:endParaRPr>
          </a:p>
        </p:txBody>
      </p:sp>
      <p:sp>
        <p:nvSpPr>
          <p:cNvPr id="18" name="Объект 2"/>
          <p:cNvSpPr txBox="1">
            <a:spLocks/>
          </p:cNvSpPr>
          <p:nvPr/>
        </p:nvSpPr>
        <p:spPr>
          <a:xfrm>
            <a:off x="838200" y="1087655"/>
            <a:ext cx="10515600" cy="5089308"/>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kk-KZ" kern="0" smtClean="0">
                <a:latin typeface="Times New Roman" panose="02020603050405020304" pitchFamily="18" charset="0"/>
                <a:cs typeface="Times New Roman" panose="02020603050405020304" pitchFamily="18" charset="0"/>
              </a:rPr>
              <a:t>•жер жырту, тұқым себу және тыңайтқыштарды уақтылы жүргізу, топырақтың тез және біркелкі кебуі </a:t>
            </a:r>
            <a:endParaRPr lang="ru-RU" kern="0" smtClean="0">
              <a:latin typeface="Times New Roman" panose="02020603050405020304" pitchFamily="18" charset="0"/>
              <a:cs typeface="Times New Roman" panose="02020603050405020304" pitchFamily="18" charset="0"/>
            </a:endParaRPr>
          </a:p>
          <a:p>
            <a:r>
              <a:rPr lang="kk-KZ" kern="0" smtClean="0">
                <a:latin typeface="Times New Roman" panose="02020603050405020304" pitchFamily="18" charset="0"/>
                <a:cs typeface="Times New Roman" panose="02020603050405020304" pitchFamily="18" charset="0"/>
              </a:rPr>
              <a:t>су қабатының біркелкі таралуы және топырақты аумақ пен тереңдікте ылғалдандыру үшін бірдей жағдайлар </a:t>
            </a:r>
            <a:endParaRPr lang="ru-RU" kern="0" smtClean="0">
              <a:latin typeface="Times New Roman" panose="02020603050405020304" pitchFamily="18" charset="0"/>
              <a:cs typeface="Times New Roman" panose="02020603050405020304" pitchFamily="18" charset="0"/>
            </a:endParaRPr>
          </a:p>
          <a:p>
            <a:r>
              <a:rPr lang="kk-KZ" kern="0" smtClean="0">
                <a:latin typeface="Times New Roman" panose="02020603050405020304" pitchFamily="18" charset="0"/>
                <a:cs typeface="Times New Roman" panose="02020603050405020304" pitchFamily="18" charset="0"/>
              </a:rPr>
              <a:t>тұқымдарды отырғызу және ұрықтандыру тереңдігі бірдей, оңтайлы ауа, қоректік және су біркелкі өнуді, өсуді, өсімдіктердің қолайлы дамуын және егіннің қысқа мерзімде пісуін қамтамасыз ететін топырақ режимі топырақты өңдеу және суару кезінде еңбек шығындарын азайту, егін жинау және суаруды автоматтандыру </a:t>
            </a:r>
            <a:endParaRPr lang="ru-RU" kern="0" smtClean="0">
              <a:latin typeface="Times New Roman" panose="02020603050405020304" pitchFamily="18" charset="0"/>
              <a:cs typeface="Times New Roman" panose="02020603050405020304" pitchFamily="18" charset="0"/>
            </a:endParaRPr>
          </a:p>
          <a:p>
            <a:r>
              <a:rPr lang="kk-KZ" kern="0" smtClean="0">
                <a:latin typeface="Times New Roman" panose="02020603050405020304" pitchFamily="18" charset="0"/>
                <a:cs typeface="Times New Roman" panose="02020603050405020304" pitchFamily="18" charset="0"/>
              </a:rPr>
              <a:t>суармалы суды үнемдеу, суару уақытын қысқарту </a:t>
            </a:r>
            <a:endParaRPr lang="ru-RU" kern="0" smtClean="0">
              <a:latin typeface="Times New Roman" panose="02020603050405020304" pitchFamily="18" charset="0"/>
              <a:cs typeface="Times New Roman" panose="02020603050405020304" pitchFamily="18" charset="0"/>
            </a:endParaRPr>
          </a:p>
          <a:p>
            <a:r>
              <a:rPr lang="kk-KZ" kern="0" smtClean="0">
                <a:latin typeface="Times New Roman" panose="02020603050405020304" pitchFamily="18" charset="0"/>
                <a:cs typeface="Times New Roman" panose="02020603050405020304" pitchFamily="18" charset="0"/>
              </a:rPr>
              <a:t>топырақтың батпақтануын, тұздануын және суару эрозиясын болдырмау </a:t>
            </a:r>
            <a:endParaRPr lang="ru-RU" kern="0" smtClean="0">
              <a:latin typeface="Times New Roman" panose="02020603050405020304" pitchFamily="18" charset="0"/>
              <a:cs typeface="Times New Roman" panose="02020603050405020304" pitchFamily="18" charset="0"/>
            </a:endParaRPr>
          </a:p>
          <a:p>
            <a:r>
              <a:rPr lang="kk-KZ" kern="0" smtClean="0">
                <a:latin typeface="Times New Roman" panose="02020603050405020304" pitchFamily="18" charset="0"/>
                <a:cs typeface="Times New Roman" panose="02020603050405020304" pitchFamily="18" charset="0"/>
              </a:rPr>
              <a:t> улы химикаттарды қолдануды азайту және жоғары сапалы өнім алу</a:t>
            </a:r>
            <a:endParaRPr lang="ru-RU" kern="0" smtClean="0">
              <a:latin typeface="Times New Roman" panose="02020603050405020304" pitchFamily="18" charset="0"/>
              <a:cs typeface="Times New Roman" panose="02020603050405020304" pitchFamily="18" charset="0"/>
            </a:endParaRPr>
          </a:p>
          <a:p>
            <a:endParaRPr lang="ru-RU" kern="0" dirty="0"/>
          </a:p>
        </p:txBody>
      </p:sp>
    </p:spTree>
    <p:extLst>
      <p:ext uri="{BB962C8B-B14F-4D97-AF65-F5344CB8AC3E}">
        <p14:creationId xmlns:p14="http://schemas.microsoft.com/office/powerpoint/2010/main" val="2361039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33</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pic>
        <p:nvPicPr>
          <p:cNvPr id="17" name="Рисунок 16"/>
          <p:cNvPicPr/>
          <p:nvPr/>
        </p:nvPicPr>
        <p:blipFill rotWithShape="1">
          <a:blip r:embed="rId5"/>
          <a:srcRect l="35757" t="20524" r="23292" b="53113"/>
          <a:stretch/>
        </p:blipFill>
        <p:spPr bwMode="auto">
          <a:xfrm>
            <a:off x="782648" y="1056240"/>
            <a:ext cx="10266217" cy="2893436"/>
          </a:xfrm>
          <a:prstGeom prst="rect">
            <a:avLst/>
          </a:prstGeom>
          <a:ln>
            <a:noFill/>
          </a:ln>
          <a:extLst>
            <a:ext uri="{53640926-AAD7-44D8-BBD7-CCE9431645EC}">
              <a14:shadowObscured xmlns:a14="http://schemas.microsoft.com/office/drawing/2010/main"/>
            </a:ext>
          </a:extLst>
        </p:spPr>
      </p:pic>
      <p:sp>
        <p:nvSpPr>
          <p:cNvPr id="18" name="Заголовок 1"/>
          <p:cNvSpPr>
            <a:spLocks noGrp="1"/>
          </p:cNvSpPr>
          <p:nvPr>
            <p:ph type="title"/>
          </p:nvPr>
        </p:nvSpPr>
        <p:spPr>
          <a:xfrm>
            <a:off x="396423" y="564630"/>
            <a:ext cx="10515600" cy="255977"/>
          </a:xfrm>
        </p:spPr>
        <p:txBody>
          <a:bodyPr>
            <a:normAutofit fontScale="90000"/>
          </a:bodyPr>
          <a:lstStyle/>
          <a:p>
            <a:pPr algn="ctr"/>
            <a:r>
              <a:rPr lang="ru-RU" b="1" dirty="0" err="1" smtClean="0">
                <a:latin typeface="Times New Roman" panose="02020603050405020304" pitchFamily="18" charset="0"/>
                <a:cs typeface="Times New Roman" panose="02020603050405020304" pitchFamily="18" charset="0"/>
              </a:rPr>
              <a:t>Сифондарды</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қолдану</a:t>
            </a:r>
            <a:endParaRPr lang="ru-RU" dirty="0">
              <a:latin typeface="Times New Roman" panose="02020603050405020304" pitchFamily="18" charset="0"/>
              <a:cs typeface="Times New Roman" panose="02020603050405020304" pitchFamily="18" charset="0"/>
            </a:endParaRPr>
          </a:p>
        </p:txBody>
      </p:sp>
      <p:sp>
        <p:nvSpPr>
          <p:cNvPr id="19" name="Объект 2"/>
          <p:cNvSpPr txBox="1">
            <a:spLocks/>
          </p:cNvSpPr>
          <p:nvPr/>
        </p:nvSpPr>
        <p:spPr>
          <a:xfrm>
            <a:off x="396423" y="3770516"/>
            <a:ext cx="11590530" cy="25636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ru-RU" kern="0" dirty="0" err="1" smtClean="0">
                <a:latin typeface="Times New Roman" panose="02020603050405020304" pitchFamily="18" charset="0"/>
                <a:cs typeface="Times New Roman" panose="02020603050405020304" pitchFamily="18" charset="0"/>
              </a:rPr>
              <a:t>Шаруашылықтарда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қарықтар</a:t>
            </a:r>
            <a:r>
              <a:rPr lang="ru-RU" kern="0" dirty="0" smtClean="0">
                <a:latin typeface="Times New Roman" panose="02020603050405020304" pitchFamily="18" charset="0"/>
                <a:cs typeface="Times New Roman" panose="02020603050405020304" pitchFamily="18" charset="0"/>
              </a:rPr>
              <a:t> мен </a:t>
            </a:r>
            <a:r>
              <a:rPr lang="ru-RU" kern="0" dirty="0" err="1" smtClean="0">
                <a:latin typeface="Times New Roman" panose="02020603050405020304" pitchFamily="18" charset="0"/>
                <a:cs typeface="Times New Roman" panose="02020603050405020304" pitchFamily="18" charset="0"/>
              </a:rPr>
              <a:t>жолақтар</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бойынша</a:t>
            </a:r>
            <a:r>
              <a:rPr lang="ru-RU" kern="0" dirty="0" smtClean="0">
                <a:latin typeface="Times New Roman" panose="02020603050405020304" pitchFamily="18" charset="0"/>
                <a:cs typeface="Times New Roman" panose="02020603050405020304" pitchFamily="18" charset="0"/>
              </a:rPr>
              <a:t> суды </a:t>
            </a:r>
            <a:r>
              <a:rPr lang="ru-RU" kern="0" dirty="0" err="1" smtClean="0">
                <a:latin typeface="Times New Roman" panose="02020603050405020304" pitchFamily="18" charset="0"/>
                <a:cs typeface="Times New Roman" panose="02020603050405020304" pitchFamily="18" charset="0"/>
              </a:rPr>
              <a:t>тарату</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үшін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сифондарды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қолдану</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бір</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суарушыға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судың</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суаруды</a:t>
            </a:r>
            <a:r>
              <a:rPr lang="ru-RU" kern="0" dirty="0" smtClean="0">
                <a:latin typeface="Times New Roman" panose="02020603050405020304" pitchFamily="18" charset="0"/>
                <a:cs typeface="Times New Roman" panose="02020603050405020304" pitchFamily="18" charset="0"/>
              </a:rPr>
              <a:t> 40-50-ден 100 л/с </a:t>
            </a:r>
            <a:r>
              <a:rPr lang="ru-RU" kern="0" dirty="0" err="1" smtClean="0">
                <a:latin typeface="Times New Roman" panose="02020603050405020304" pitchFamily="18" charset="0"/>
                <a:cs typeface="Times New Roman" panose="02020603050405020304" pitchFamily="18" charset="0"/>
              </a:rPr>
              <a:t>және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одан</a:t>
            </a:r>
            <a:r>
              <a:rPr lang="ru-RU" kern="0" dirty="0" smtClean="0">
                <a:latin typeface="Times New Roman" panose="02020603050405020304" pitchFamily="18" charset="0"/>
                <a:cs typeface="Times New Roman" panose="02020603050405020304" pitchFamily="18" charset="0"/>
              </a:rPr>
              <a:t> да </a:t>
            </a:r>
            <a:r>
              <a:rPr lang="ru-RU" kern="0" dirty="0" err="1" smtClean="0">
                <a:latin typeface="Times New Roman" panose="02020603050405020304" pitchFamily="18" charset="0"/>
                <a:cs typeface="Times New Roman" panose="02020603050405020304" pitchFamily="18" charset="0"/>
              </a:rPr>
              <a:t>көп</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ұлғаюына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ықпал</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етті</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және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бір</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ауысымда</a:t>
            </a:r>
            <a:r>
              <a:rPr lang="ru-RU" kern="0" dirty="0" smtClean="0">
                <a:latin typeface="Times New Roman" panose="02020603050405020304" pitchFamily="18" charset="0"/>
                <a:cs typeface="Times New Roman" panose="02020603050405020304" pitchFamily="18" charset="0"/>
              </a:rPr>
              <a:t> 2,0-3,5 га </a:t>
            </a:r>
            <a:r>
              <a:rPr lang="ru-RU" kern="0" dirty="0" err="1" smtClean="0">
                <a:latin typeface="Times New Roman" panose="02020603050405020304" pitchFamily="18" charset="0"/>
                <a:cs typeface="Times New Roman" panose="02020603050405020304" pitchFamily="18" charset="0"/>
              </a:rPr>
              <a:t>дейін</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суаруға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болады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яғни</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қарықты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реттегіштерсіз</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құрылғыларға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қарағанда</a:t>
            </a:r>
            <a:r>
              <a:rPr lang="ru-RU" kern="0" dirty="0" smtClean="0">
                <a:latin typeface="Times New Roman" panose="02020603050405020304" pitchFamily="18" charset="0"/>
                <a:cs typeface="Times New Roman" panose="02020603050405020304" pitchFamily="18" charset="0"/>
              </a:rPr>
              <a:t> 3-4 </a:t>
            </a:r>
            <a:r>
              <a:rPr lang="ru-RU" kern="0" dirty="0" err="1" smtClean="0">
                <a:latin typeface="Times New Roman" panose="02020603050405020304" pitchFamily="18" charset="0"/>
                <a:cs typeface="Times New Roman" panose="02020603050405020304" pitchFamily="18" charset="0"/>
              </a:rPr>
              <a:t>есе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көп</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Бұл</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жағдайда</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суарушының</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жұмысы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механикаландырылады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суару</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жеңілдетіледі</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және</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сапасы</a:t>
            </a:r>
            <a:r>
              <a:rPr lang="ru-RU" kern="0" dirty="0" smtClean="0">
                <a:latin typeface="Times New Roman" panose="02020603050405020304" pitchFamily="18" charset="0"/>
                <a:cs typeface="Times New Roman" panose="02020603050405020304" pitchFamily="18" charset="0"/>
              </a:rPr>
              <a:t> </a:t>
            </a:r>
            <a:r>
              <a:rPr lang="ru-RU" kern="0" dirty="0" err="1" smtClean="0">
                <a:latin typeface="Times New Roman" panose="02020603050405020304" pitchFamily="18" charset="0"/>
                <a:cs typeface="Times New Roman" panose="02020603050405020304" pitchFamily="18" charset="0"/>
              </a:rPr>
              <a:t>жақсарады</a:t>
            </a:r>
            <a:r>
              <a:rPr lang="ru-RU" sz="3200" kern="0" dirty="0" smtClean="0">
                <a:latin typeface="Times New Roman" panose="02020603050405020304" pitchFamily="18" charset="0"/>
                <a:cs typeface="Times New Roman" panose="02020603050405020304" pitchFamily="18" charset="0"/>
              </a:rPr>
              <a:t>.</a:t>
            </a:r>
            <a:endParaRPr lang="ru-RU" sz="32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9910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34</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Заголовок 1"/>
          <p:cNvSpPr>
            <a:spLocks noGrp="1"/>
          </p:cNvSpPr>
          <p:nvPr>
            <p:ph type="title"/>
          </p:nvPr>
        </p:nvSpPr>
        <p:spPr>
          <a:xfrm>
            <a:off x="1030844" y="721336"/>
            <a:ext cx="10515600" cy="488890"/>
          </a:xfrm>
        </p:spPr>
        <p:txBody>
          <a:bodyPr>
            <a:normAutofit fontScale="90000"/>
          </a:bodyPr>
          <a:lstStyle/>
          <a:p>
            <a:pPr algn="ctr"/>
            <a:r>
              <a:rPr lang="kk-KZ" sz="3200" b="1" dirty="0" smtClean="0">
                <a:latin typeface="Times New Roman" panose="02020603050405020304" pitchFamily="18" charset="0"/>
                <a:cs typeface="Times New Roman" panose="02020603050405020304" pitchFamily="18" charset="0"/>
              </a:rPr>
              <a:t>Төгінді суларды егістікке пайдалану</a:t>
            </a:r>
            <a:endParaRPr lang="ru-RU" sz="3200" b="1" dirty="0">
              <a:latin typeface="Times New Roman" panose="02020603050405020304" pitchFamily="18" charset="0"/>
              <a:cs typeface="Times New Roman" panose="02020603050405020304" pitchFamily="18" charset="0"/>
            </a:endParaRPr>
          </a:p>
        </p:txBody>
      </p:sp>
      <p:pic>
        <p:nvPicPr>
          <p:cNvPr id="18" name="Рисунок 17"/>
          <p:cNvPicPr>
            <a:picLocks noChangeAspect="1"/>
          </p:cNvPicPr>
          <p:nvPr/>
        </p:nvPicPr>
        <p:blipFill>
          <a:blip r:embed="rId5"/>
          <a:stretch>
            <a:fillRect/>
          </a:stretch>
        </p:blipFill>
        <p:spPr>
          <a:xfrm>
            <a:off x="2609891" y="1269474"/>
            <a:ext cx="6349042" cy="2939540"/>
          </a:xfrm>
          <a:prstGeom prst="rect">
            <a:avLst/>
          </a:prstGeom>
        </p:spPr>
      </p:pic>
      <p:sp>
        <p:nvSpPr>
          <p:cNvPr id="2" name="Прямоугольник 1"/>
          <p:cNvSpPr/>
          <p:nvPr/>
        </p:nvSpPr>
        <p:spPr>
          <a:xfrm>
            <a:off x="1474037" y="4268146"/>
            <a:ext cx="9243924" cy="2031325"/>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Су </a:t>
            </a:r>
            <a:r>
              <a:rPr lang="ru-RU" dirty="0" err="1">
                <a:latin typeface="Times New Roman" panose="02020603050405020304" pitchFamily="18" charset="0"/>
                <a:cs typeface="Times New Roman" panose="02020603050405020304" pitchFamily="18" charset="0"/>
              </a:rPr>
              <a:t>қорғау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жөніндегі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жұмыстың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негізгі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басым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бағыттарының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бірі</a:t>
            </a:r>
            <a:r>
              <a:rPr lang="ru-RU" dirty="0">
                <a:latin typeface="Times New Roman" panose="02020603050405020304" pitchFamily="18" charset="0"/>
                <a:cs typeface="Times New Roman" panose="02020603050405020304" pitchFamily="18" charset="0"/>
              </a:rPr>
              <a:t> </a:t>
            </a:r>
          </a:p>
          <a:p>
            <a:r>
              <a:rPr lang="ru-RU" dirty="0" err="1">
                <a:latin typeface="Times New Roman" panose="02020603050405020304" pitchFamily="18" charset="0"/>
                <a:cs typeface="Times New Roman" panose="02020603050405020304" pitchFamily="18" charset="0"/>
              </a:rPr>
              <a:t>Қазақстан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Республикасында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жаңа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технологиялық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ресурстарды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енгізу</a:t>
            </a:r>
            <a:r>
              <a:rPr lang="ru-RU" dirty="0">
                <a:latin typeface="Times New Roman" panose="02020603050405020304" pitchFamily="18" charset="0"/>
                <a:cs typeface="Times New Roman" panose="02020603050405020304" pitchFamily="18" charset="0"/>
              </a:rPr>
              <a:t> </a:t>
            </a:r>
          </a:p>
          <a:p>
            <a:r>
              <a:rPr lang="ru-RU" dirty="0" err="1">
                <a:latin typeface="Times New Roman" panose="02020603050405020304" pitchFamily="18" charset="0"/>
                <a:cs typeface="Times New Roman" panose="02020603050405020304" pitchFamily="18" charset="0"/>
              </a:rPr>
              <a:t>өндіріс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процестерін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тұйық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ағынсыз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циклдарға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көшіру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тазартылған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ағынды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суларды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бірнеше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пайдалану</a:t>
            </a:r>
            <a:endParaRPr lang="ru-RU"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Өнеркәсіптік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тұйық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циклдар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төгінділерді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толығымен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жоюға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мүмкіндік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береді</a:t>
            </a:r>
            <a:r>
              <a:rPr lang="ru-RU" dirty="0">
                <a:latin typeface="Times New Roman" panose="02020603050405020304" pitchFamily="18" charset="0"/>
                <a:cs typeface="Times New Roman" panose="02020603050405020304" pitchFamily="18" charset="0"/>
              </a:rPr>
              <a:t> </a:t>
            </a:r>
          </a:p>
          <a:p>
            <a:r>
              <a:rPr lang="ru-RU" dirty="0" err="1">
                <a:latin typeface="Times New Roman" panose="02020603050405020304" pitchFamily="18" charset="0"/>
                <a:cs typeface="Times New Roman" panose="02020603050405020304" pitchFamily="18" charset="0"/>
              </a:rPr>
              <a:t>Екпе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ағаштарын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малазықтық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дақылдарды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суару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көгалдандыру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бағытында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төгінді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суларды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пайдалану</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481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6"/>
          <p:cNvPicPr preferRelativeResize="0"/>
          <p:nvPr/>
        </p:nvPicPr>
        <p:blipFill rotWithShape="1">
          <a:blip r:embed="rId3">
            <a:alphaModFix/>
          </a:blip>
          <a:srcRect/>
          <a:stretch/>
        </p:blipFill>
        <p:spPr>
          <a:xfrm>
            <a:off x="1143001" y="720077"/>
            <a:ext cx="9905999" cy="6137923"/>
          </a:xfrm>
          <a:prstGeom prst="rect">
            <a:avLst/>
          </a:prstGeom>
          <a:noFill/>
          <a:ln>
            <a:noFill/>
          </a:ln>
        </p:spPr>
      </p:pic>
      <p:sp>
        <p:nvSpPr>
          <p:cNvPr id="167" name="Google Shape;167;p6"/>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68" name="Google Shape;168;p6"/>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69" name="Google Shape;169;p6"/>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70" name="Google Shape;170;p6"/>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71" name="Google Shape;171;p6"/>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72" name="Google Shape;172;p6"/>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73" name="Google Shape;173;p6"/>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35</a:t>
            </a:r>
            <a:endParaRPr sz="1400" dirty="0">
              <a:solidFill>
                <a:srgbClr val="000000"/>
              </a:solidFill>
              <a:latin typeface="Arial"/>
              <a:ea typeface="Arial"/>
              <a:cs typeface="Arial"/>
              <a:sym typeface="Arial"/>
            </a:endParaRPr>
          </a:p>
        </p:txBody>
      </p:sp>
      <p:sp>
        <p:nvSpPr>
          <p:cNvPr id="174" name="Google Shape;174;p6"/>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75" name="Google Shape;175;p6"/>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76" name="Google Shape;176;p6"/>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sp>
        <p:nvSpPr>
          <p:cNvPr id="177" name="Google Shape;177;p6"/>
          <p:cNvSpPr/>
          <p:nvPr/>
        </p:nvSpPr>
        <p:spPr>
          <a:xfrm>
            <a:off x="1617550" y="879125"/>
            <a:ext cx="6163476" cy="369300"/>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ru-RU" b="1" dirty="0" err="1" smtClean="0">
                <a:solidFill>
                  <a:srgbClr val="096327"/>
                </a:solidFill>
                <a:latin typeface="Calibri"/>
                <a:ea typeface="Calibri"/>
                <a:cs typeface="Calibri"/>
                <a:sym typeface="Calibri"/>
              </a:rPr>
              <a:t>Шаруа</a:t>
            </a:r>
            <a:r>
              <a:rPr lang="ru-RU" b="1" dirty="0" smtClean="0">
                <a:solidFill>
                  <a:srgbClr val="096327"/>
                </a:solidFill>
                <a:latin typeface="Calibri"/>
                <a:ea typeface="Calibri"/>
                <a:cs typeface="Calibri"/>
                <a:sym typeface="Calibri"/>
              </a:rPr>
              <a:t> </a:t>
            </a:r>
            <a:r>
              <a:rPr lang="ru-RU" b="1" dirty="0" err="1" smtClean="0">
                <a:solidFill>
                  <a:srgbClr val="096327"/>
                </a:solidFill>
                <a:latin typeface="Calibri"/>
                <a:ea typeface="Calibri"/>
                <a:cs typeface="Calibri"/>
                <a:sym typeface="Calibri"/>
              </a:rPr>
              <a:t>қожалықтарына</a:t>
            </a:r>
            <a:r>
              <a:rPr lang="ru-RU" b="1" dirty="0" smtClean="0">
                <a:solidFill>
                  <a:srgbClr val="096327"/>
                </a:solidFill>
                <a:latin typeface="Calibri"/>
                <a:ea typeface="Calibri"/>
                <a:cs typeface="Calibri"/>
                <a:sym typeface="Calibri"/>
              </a:rPr>
              <a:t> </a:t>
            </a:r>
            <a:r>
              <a:rPr lang="ru-RU" b="1" dirty="0" err="1" smtClean="0">
                <a:solidFill>
                  <a:srgbClr val="096327"/>
                </a:solidFill>
                <a:latin typeface="Calibri"/>
                <a:ea typeface="Calibri"/>
                <a:cs typeface="Calibri"/>
                <a:sym typeface="Calibri"/>
              </a:rPr>
              <a:t>берілетін</a:t>
            </a:r>
            <a:r>
              <a:rPr lang="ru-RU" b="1" dirty="0" smtClean="0">
                <a:solidFill>
                  <a:srgbClr val="096327"/>
                </a:solidFill>
                <a:latin typeface="Calibri"/>
                <a:ea typeface="Calibri"/>
                <a:cs typeface="Calibri"/>
                <a:sym typeface="Calibri"/>
              </a:rPr>
              <a:t> </a:t>
            </a:r>
            <a:r>
              <a:rPr lang="ru-RU" b="1" dirty="0" err="1" smtClean="0">
                <a:solidFill>
                  <a:srgbClr val="096327"/>
                </a:solidFill>
                <a:latin typeface="Calibri"/>
                <a:ea typeface="Calibri"/>
                <a:cs typeface="Calibri"/>
                <a:sym typeface="Calibri"/>
              </a:rPr>
              <a:t>ұсыныстар</a:t>
            </a:r>
            <a:endParaRPr sz="1400" dirty="0">
              <a:solidFill>
                <a:srgbClr val="000000"/>
              </a:solidFill>
              <a:latin typeface="Arial"/>
              <a:ea typeface="Arial"/>
              <a:cs typeface="Arial"/>
              <a:sym typeface="Arial"/>
            </a:endParaRPr>
          </a:p>
        </p:txBody>
      </p:sp>
      <p:sp>
        <p:nvSpPr>
          <p:cNvPr id="178" name="Google Shape;178;p6"/>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179" name="Google Shape;179;p6"/>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80" name="Google Shape;180;p6"/>
          <p:cNvSpPr/>
          <p:nvPr/>
        </p:nvSpPr>
        <p:spPr>
          <a:xfrm>
            <a:off x="3794933" y="41197"/>
            <a:ext cx="6399788" cy="469351"/>
          </a:xfrm>
          <a:prstGeom prst="rect">
            <a:avLst/>
          </a:prstGeom>
          <a:noFill/>
          <a:ln>
            <a:noFill/>
          </a:ln>
        </p:spPr>
        <p:txBody>
          <a:bodyPr spcFirstLastPara="1" wrap="square" lIns="99050" tIns="49525" rIns="99050" bIns="49525" anchor="t" anchorCtr="0">
            <a:spAutoFit/>
          </a:bodyPr>
          <a:lstStyle/>
          <a:p>
            <a:pPr>
              <a:buClr>
                <a:srgbClr val="000000"/>
              </a:buClr>
              <a:buSzPts val="2400"/>
            </a:pPr>
            <a:r>
              <a:rPr lang="ru-RU" sz="2400" b="1" smtClean="0">
                <a:solidFill>
                  <a:schemeClr val="lt1"/>
                </a:solidFill>
                <a:latin typeface="Calibri"/>
                <a:ea typeface="Calibri"/>
                <a:cs typeface="Calibri"/>
                <a:sym typeface="Calibri"/>
              </a:rPr>
              <a:t>Шешу жолдары</a:t>
            </a:r>
            <a:endParaRPr sz="1400" dirty="0">
              <a:solidFill>
                <a:srgbClr val="000000"/>
              </a:solidFill>
              <a:latin typeface="Arial"/>
              <a:ea typeface="Arial"/>
              <a:cs typeface="Arial"/>
              <a:sym typeface="Arial"/>
            </a:endParaRPr>
          </a:p>
        </p:txBody>
      </p:sp>
      <p:pic>
        <p:nvPicPr>
          <p:cNvPr id="181" name="Google Shape;181;p6"/>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82" name="Google Shape;182;p6"/>
          <p:cNvSpPr txBox="1"/>
          <p:nvPr/>
        </p:nvSpPr>
        <p:spPr>
          <a:xfrm>
            <a:off x="1780950" y="1378700"/>
            <a:ext cx="8413800" cy="4493508"/>
          </a:xfrm>
          <a:prstGeom prst="rect">
            <a:avLst/>
          </a:prstGeom>
          <a:noFill/>
          <a:ln>
            <a:noFill/>
          </a:ln>
        </p:spPr>
        <p:txBody>
          <a:bodyPr spcFirstLastPara="1" wrap="square" lIns="91425" tIns="91425" rIns="91425" bIns="91425" anchor="t" anchorCtr="0">
            <a:spAutoFit/>
          </a:bodyPr>
          <a:lstStyle/>
          <a:p>
            <a:pPr marL="457200" indent="-342900">
              <a:buClr>
                <a:srgbClr val="757070"/>
              </a:buClr>
              <a:buSzPts val="1800"/>
              <a:buFont typeface="Calibri"/>
              <a:buAutoNum type="arabicPeriod"/>
            </a:pPr>
            <a:r>
              <a:rPr lang="kk-KZ" sz="2800" dirty="0" smtClean="0">
                <a:solidFill>
                  <a:srgbClr val="757070"/>
                </a:solidFill>
                <a:latin typeface="Times New Roman" panose="02020603050405020304" pitchFamily="18" charset="0"/>
                <a:ea typeface="Calibri"/>
                <a:cs typeface="Times New Roman" panose="02020603050405020304" pitchFamily="18" charset="0"/>
                <a:sym typeface="Calibri"/>
              </a:rPr>
              <a:t>Шаруа қожалықтарының мамандарының біліктілігін арттыру </a:t>
            </a:r>
            <a:endParaRPr sz="2800" dirty="0">
              <a:solidFill>
                <a:srgbClr val="757070"/>
              </a:solidFill>
              <a:latin typeface="Times New Roman" panose="02020603050405020304" pitchFamily="18" charset="0"/>
              <a:ea typeface="Calibri"/>
              <a:cs typeface="Times New Roman" panose="02020603050405020304" pitchFamily="18" charset="0"/>
              <a:sym typeface="Calibri"/>
            </a:endParaRPr>
          </a:p>
          <a:p>
            <a:pPr marL="457200" indent="-342900">
              <a:buClr>
                <a:srgbClr val="757070"/>
              </a:buClr>
              <a:buSzPts val="1800"/>
              <a:buFont typeface="Calibri"/>
              <a:buAutoNum type="arabicPeriod"/>
            </a:pPr>
            <a:r>
              <a:rPr lang="kk-KZ" sz="2800" dirty="0" smtClean="0">
                <a:solidFill>
                  <a:srgbClr val="757070"/>
                </a:solidFill>
                <a:latin typeface="Times New Roman" panose="02020603050405020304" pitchFamily="18" charset="0"/>
                <a:ea typeface="Calibri"/>
                <a:cs typeface="Times New Roman" panose="02020603050405020304" pitchFamily="18" charset="0"/>
                <a:sym typeface="Calibri"/>
              </a:rPr>
              <a:t>Жүргізілген ғылыми зерттеу жұмыстарының енгізілген тиімді су үнемдеу жолдарын шаруа қожалықтарында кезең-кезеңдермен қалыптастыру</a:t>
            </a:r>
            <a:endParaRPr sz="2800" dirty="0">
              <a:solidFill>
                <a:srgbClr val="757070"/>
              </a:solidFill>
              <a:latin typeface="Times New Roman" panose="02020603050405020304" pitchFamily="18" charset="0"/>
              <a:ea typeface="Calibri"/>
              <a:cs typeface="Times New Roman" panose="02020603050405020304" pitchFamily="18" charset="0"/>
              <a:sym typeface="Calibri"/>
            </a:endParaRPr>
          </a:p>
          <a:p>
            <a:pPr marL="457200" indent="-342900">
              <a:buClr>
                <a:srgbClr val="757070"/>
              </a:buClr>
              <a:buSzPts val="1800"/>
              <a:buFont typeface="Calibri"/>
              <a:buAutoNum type="arabicPeriod"/>
            </a:pPr>
            <a:r>
              <a:rPr lang="kk-KZ" sz="2800" dirty="0" smtClean="0">
                <a:solidFill>
                  <a:srgbClr val="757070"/>
                </a:solidFill>
                <a:latin typeface="Times New Roman" panose="02020603050405020304" pitchFamily="18" charset="0"/>
                <a:ea typeface="Calibri"/>
                <a:cs typeface="Times New Roman" panose="02020603050405020304" pitchFamily="18" charset="0"/>
                <a:sym typeface="Calibri"/>
              </a:rPr>
              <a:t>Шаруа қожалықтарының ерекшеліктеріне байланысты адаптациялау</a:t>
            </a:r>
            <a:endParaRPr sz="2800" dirty="0">
              <a:solidFill>
                <a:srgbClr val="757070"/>
              </a:solidFill>
              <a:latin typeface="Times New Roman" panose="02020603050405020304" pitchFamily="18" charset="0"/>
              <a:ea typeface="Calibri"/>
              <a:cs typeface="Times New Roman" panose="02020603050405020304" pitchFamily="18" charset="0"/>
              <a:sym typeface="Calibri"/>
            </a:endParaRPr>
          </a:p>
          <a:p>
            <a:pPr marL="457200" indent="-342900">
              <a:buClr>
                <a:srgbClr val="757070"/>
              </a:buClr>
              <a:buSzPts val="1800"/>
              <a:buFont typeface="Calibri"/>
              <a:buAutoNum type="arabicPeriod"/>
            </a:pP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Суды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тиімді</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пайдалану</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есептерін</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жүргізу</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суғару</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нормаларын</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суғару</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әдістерін</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су беру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каналдарындағы</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су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шығынын</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a:t>
            </a:r>
            <a:r>
              <a:rPr lang="ru-RU" sz="2800" dirty="0" err="1" smtClean="0">
                <a:solidFill>
                  <a:srgbClr val="757070"/>
                </a:solidFill>
                <a:latin typeface="Times New Roman" panose="02020603050405020304" pitchFamily="18" charset="0"/>
                <a:ea typeface="Calibri"/>
                <a:cs typeface="Times New Roman" panose="02020603050405020304" pitchFamily="18" charset="0"/>
                <a:sym typeface="Calibri"/>
              </a:rPr>
              <a:t>ескеру</a:t>
            </a:r>
            <a:r>
              <a:rPr lang="ru-RU" sz="2800" dirty="0" smtClean="0">
                <a:solidFill>
                  <a:srgbClr val="757070"/>
                </a:solidFill>
                <a:latin typeface="Times New Roman" panose="02020603050405020304" pitchFamily="18" charset="0"/>
                <a:ea typeface="Calibri"/>
                <a:cs typeface="Times New Roman" panose="02020603050405020304" pitchFamily="18" charset="0"/>
                <a:sym typeface="Calibri"/>
              </a:rPr>
              <a:t>) </a:t>
            </a:r>
            <a:endParaRP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693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591181" y="8087"/>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142209" y="6432830"/>
            <a:ext cx="475342"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36</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21" name="Заголовок 1"/>
          <p:cNvSpPr>
            <a:spLocks noGrp="1"/>
          </p:cNvSpPr>
          <p:nvPr>
            <p:ph type="title"/>
          </p:nvPr>
        </p:nvSpPr>
        <p:spPr>
          <a:xfrm>
            <a:off x="1030844" y="682998"/>
            <a:ext cx="10515600" cy="687298"/>
          </a:xfrm>
        </p:spPr>
        <p:txBody>
          <a:bodyPr>
            <a:normAutofit fontScale="90000"/>
          </a:bodyPr>
          <a:lstStyle/>
          <a:p>
            <a:pPr algn="ctr"/>
            <a:r>
              <a:rPr lang="kk-KZ" b="1" dirty="0" smtClean="0">
                <a:latin typeface="Times New Roman" panose="02020603050405020304" pitchFamily="18" charset="0"/>
                <a:cs typeface="Times New Roman" panose="02020603050405020304" pitchFamily="18" charset="0"/>
              </a:rPr>
              <a:t>Пайдаланылған әдебиеттер:</a:t>
            </a:r>
            <a:endParaRPr lang="ru-RU"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839585" y="1443841"/>
            <a:ext cx="10573790" cy="4524315"/>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1. Водная, продовольственная и энергетическая безопасность в Центральной Азии: вводный анализ - преимущества межотраслевых решений. Предварительные данные и анализ, подготовленный НИЦ МКВК и экспертами, для обсуждения 7 июня 2021 г. extension://efaidnbmnnnibpcajpcglclefindmkaj/https://www.oecd.org/env/outreach/Water%20Food%20Security%20in%20Central%20Asia%20RUS.pdf</a:t>
            </a:r>
          </a:p>
          <a:p>
            <a:r>
              <a:rPr lang="ru-RU" sz="2400" dirty="0">
                <a:latin typeface="Times New Roman" panose="02020603050405020304" pitchFamily="18" charset="0"/>
                <a:cs typeface="Times New Roman" panose="02020603050405020304" pitchFamily="18" charset="0"/>
              </a:rPr>
              <a:t>2. https://www.un.org/ru/events/water/facts1.htm</a:t>
            </a:r>
          </a:p>
          <a:p>
            <a:r>
              <a:rPr lang="ru-RU" sz="2400" dirty="0">
                <a:latin typeface="Times New Roman" panose="02020603050405020304" pitchFamily="18" charset="0"/>
                <a:cs typeface="Times New Roman" panose="02020603050405020304" pitchFamily="18" charset="0"/>
              </a:rPr>
              <a:t>3 https://www.promgidroponica.ru/vsjo-o-gidroponike/gidrogel</a:t>
            </a:r>
          </a:p>
          <a:p>
            <a:r>
              <a:rPr lang="ru-RU" sz="2400" dirty="0">
                <a:latin typeface="Times New Roman" panose="02020603050405020304" pitchFamily="18" charset="0"/>
                <a:cs typeface="Times New Roman" panose="02020603050405020304" pitchFamily="18" charset="0"/>
              </a:rPr>
              <a:t>4. </a:t>
            </a:r>
            <a:r>
              <a:rPr lang="ru-RU" sz="2400" dirty="0" err="1">
                <a:latin typeface="Times New Roman" panose="02020603050405020304" pitchFamily="18" charset="0"/>
                <a:cs typeface="Times New Roman" panose="02020603050405020304" pitchFamily="18" charset="0"/>
              </a:rPr>
              <a:t>Зубаиров</a:t>
            </a:r>
            <a:r>
              <a:rPr lang="ru-RU" sz="2400" dirty="0">
                <a:latin typeface="Times New Roman" panose="02020603050405020304" pitchFamily="18" charset="0"/>
                <a:cs typeface="Times New Roman" panose="02020603050405020304" pitchFamily="18" charset="0"/>
              </a:rPr>
              <a:t> О.З. Инновационные способы полива и использования их для орошения. Алматы, 2012. 140с.</a:t>
            </a:r>
          </a:p>
          <a:p>
            <a:r>
              <a:rPr lang="ru-RU" sz="2400" dirty="0">
                <a:latin typeface="Times New Roman" panose="02020603050405020304" pitchFamily="18" charset="0"/>
                <a:cs typeface="Times New Roman" panose="02020603050405020304" pitchFamily="18" charset="0"/>
              </a:rPr>
              <a:t>5. </a:t>
            </a:r>
            <a:r>
              <a:rPr lang="ru-RU" sz="2400" dirty="0" err="1">
                <a:latin typeface="Times New Roman" panose="02020603050405020304" pitchFamily="18" charset="0"/>
                <a:cs typeface="Times New Roman" panose="02020603050405020304" pitchFamily="18" charset="0"/>
              </a:rPr>
              <a:t>Алимжанов</a:t>
            </a:r>
            <a:r>
              <a:rPr lang="ru-RU" sz="2400" dirty="0">
                <a:latin typeface="Times New Roman" panose="02020603050405020304" pitchFamily="18" charset="0"/>
                <a:cs typeface="Times New Roman" panose="02020603050405020304" pitchFamily="18" charset="0"/>
              </a:rPr>
              <a:t> А., </a:t>
            </a:r>
            <a:r>
              <a:rPr lang="ru-RU" sz="2400" dirty="0" err="1">
                <a:latin typeface="Times New Roman" panose="02020603050405020304" pitchFamily="18" charset="0"/>
                <a:cs typeface="Times New Roman" panose="02020603050405020304" pitchFamily="18" charset="0"/>
              </a:rPr>
              <a:t>Сагдуллаев</a:t>
            </a:r>
            <a:r>
              <a:rPr lang="ru-RU" sz="2400" dirty="0">
                <a:latin typeface="Times New Roman" panose="02020603050405020304" pitchFamily="18" charset="0"/>
                <a:cs typeface="Times New Roman" panose="02020603050405020304" pitchFamily="18" charset="0"/>
              </a:rPr>
              <a:t> Р. </a:t>
            </a:r>
            <a:r>
              <a:rPr lang="ru-RU" sz="2400" dirty="0" err="1">
                <a:latin typeface="Times New Roman" panose="02020603050405020304" pitchFamily="18" charset="0"/>
                <a:cs typeface="Times New Roman" panose="02020603050405020304" pitchFamily="18" charset="0"/>
              </a:rPr>
              <a:t>Водосбережение</a:t>
            </a:r>
            <a:r>
              <a:rPr lang="ru-RU" sz="2400" dirty="0">
                <a:latin typeface="Times New Roman" panose="02020603050405020304" pitchFamily="18" charset="0"/>
                <a:cs typeface="Times New Roman" panose="02020603050405020304" pitchFamily="18" charset="0"/>
              </a:rPr>
              <a:t> в Узбекистане: теория и практика. Ташкент, 2021.102с.</a:t>
            </a:r>
          </a:p>
        </p:txBody>
      </p:sp>
    </p:spTree>
    <p:extLst>
      <p:ext uri="{BB962C8B-B14F-4D97-AF65-F5344CB8AC3E}">
        <p14:creationId xmlns:p14="http://schemas.microsoft.com/office/powerpoint/2010/main" val="4202603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pic>
        <p:nvPicPr>
          <p:cNvPr id="17" name="Рисунок 16"/>
          <p:cNvPicPr>
            <a:picLocks noChangeAspect="1"/>
          </p:cNvPicPr>
          <p:nvPr/>
        </p:nvPicPr>
        <p:blipFill>
          <a:blip r:embed="rId5"/>
          <a:stretch>
            <a:fillRect/>
          </a:stretch>
        </p:blipFill>
        <p:spPr>
          <a:xfrm>
            <a:off x="1562793" y="879217"/>
            <a:ext cx="9642763" cy="5358426"/>
          </a:xfrm>
          <a:prstGeom prst="rect">
            <a:avLst/>
          </a:prstGeom>
        </p:spPr>
      </p:pic>
    </p:spTree>
    <p:extLst>
      <p:ext uri="{BB962C8B-B14F-4D97-AF65-F5344CB8AC3E}">
        <p14:creationId xmlns:p14="http://schemas.microsoft.com/office/powerpoint/2010/main" val="2118720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1143001" y="720077"/>
            <a:ext cx="9905999" cy="6137923"/>
          </a:xfrm>
          <a:prstGeom prst="rect">
            <a:avLst/>
          </a:prstGeom>
          <a:noFill/>
          <a:ln>
            <a:noFill/>
          </a:ln>
        </p:spPr>
      </p:pic>
      <p:sp>
        <p:nvSpPr>
          <p:cNvPr id="121" name="Google Shape;121;p3"/>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22" name="Google Shape;122;p3"/>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23" name="Google Shape;123;p3"/>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4" name="Google Shape;124;p3"/>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5" name="Google Shape;125;p3"/>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6" name="Google Shape;126;p3"/>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27" name="Google Shape;127;p3"/>
          <p:cNvSpPr/>
          <p:nvPr/>
        </p:nvSpPr>
        <p:spPr>
          <a:xfrm>
            <a:off x="1315865" y="6432830"/>
            <a:ext cx="301686"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4</a:t>
            </a:r>
            <a:endParaRPr sz="1400" dirty="0">
              <a:solidFill>
                <a:srgbClr val="000000"/>
              </a:solidFill>
              <a:latin typeface="Arial"/>
              <a:ea typeface="Arial"/>
              <a:cs typeface="Arial"/>
              <a:sym typeface="Arial"/>
            </a:endParaRPr>
          </a:p>
        </p:txBody>
      </p:sp>
      <p:sp>
        <p:nvSpPr>
          <p:cNvPr id="128" name="Google Shape;128;p3"/>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29" name="Google Shape;129;p3"/>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30" name="Google Shape;130;p3"/>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sp>
        <p:nvSpPr>
          <p:cNvPr id="132" name="Google Shape;132;p3"/>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33" name="Google Shape;133;p3"/>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135" name="Google Shape;135;p3"/>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37" name="Google Shape;137;p3"/>
          <p:cNvSpPr txBox="1"/>
          <p:nvPr/>
        </p:nvSpPr>
        <p:spPr>
          <a:xfrm>
            <a:off x="6404511" y="3846361"/>
            <a:ext cx="3790200" cy="523180"/>
          </a:xfrm>
          <a:prstGeom prst="rect">
            <a:avLst/>
          </a:prstGeom>
          <a:noFill/>
          <a:ln>
            <a:noFill/>
          </a:ln>
        </p:spPr>
        <p:txBody>
          <a:bodyPr spcFirstLastPara="1" wrap="square" lIns="91425" tIns="45700" rIns="91425" bIns="45700" anchor="t" anchorCtr="0">
            <a:spAutoFit/>
          </a:bodyPr>
          <a:lstStyle/>
          <a:p>
            <a:pPr>
              <a:lnSpc>
                <a:spcPct val="200000"/>
              </a:lnSpc>
              <a:buClr>
                <a:srgbClr val="000000"/>
              </a:buClr>
              <a:buSzPts val="1200"/>
            </a:pPr>
            <a:endParaRPr sz="1400">
              <a:solidFill>
                <a:srgbClr val="000000"/>
              </a:solidFill>
              <a:latin typeface="Arial"/>
              <a:ea typeface="Arial"/>
              <a:cs typeface="Arial"/>
              <a:sym typeface="Arial"/>
            </a:endParaRPr>
          </a:p>
        </p:txBody>
      </p:sp>
      <p:sp>
        <p:nvSpPr>
          <p:cNvPr id="138" name="Google Shape;138;p3"/>
          <p:cNvSpPr txBox="1"/>
          <p:nvPr/>
        </p:nvSpPr>
        <p:spPr>
          <a:xfrm>
            <a:off x="6394986" y="1002985"/>
            <a:ext cx="3790200" cy="523180"/>
          </a:xfrm>
          <a:prstGeom prst="rect">
            <a:avLst/>
          </a:prstGeom>
          <a:noFill/>
          <a:ln>
            <a:noFill/>
          </a:ln>
        </p:spPr>
        <p:txBody>
          <a:bodyPr spcFirstLastPara="1" wrap="square" lIns="91425" tIns="45700" rIns="91425" bIns="45700" anchor="t" anchorCtr="0">
            <a:spAutoFit/>
          </a:bodyPr>
          <a:lstStyle/>
          <a:p>
            <a:pPr>
              <a:lnSpc>
                <a:spcPct val="200000"/>
              </a:lnSpc>
              <a:buClr>
                <a:srgbClr val="000000"/>
              </a:buClr>
              <a:buSzPts val="1200"/>
            </a:pPr>
            <a:endParaRPr sz="1400">
              <a:solidFill>
                <a:srgbClr val="000000"/>
              </a:solidFill>
              <a:latin typeface="Arial"/>
              <a:ea typeface="Arial"/>
              <a:cs typeface="Arial"/>
              <a:sym typeface="Arial"/>
            </a:endParaRPr>
          </a:p>
        </p:txBody>
      </p:sp>
      <p:sp>
        <p:nvSpPr>
          <p:cNvPr id="2" name="Прямоугольник 1"/>
          <p:cNvSpPr/>
          <p:nvPr/>
        </p:nvSpPr>
        <p:spPr>
          <a:xfrm>
            <a:off x="1315865" y="914028"/>
            <a:ext cx="9931255" cy="5168594"/>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kk-KZ" sz="3200" b="1" dirty="0">
                <a:latin typeface="Times New Roman" panose="02020603050405020304" pitchFamily="18" charset="0"/>
                <a:cs typeface="Times New Roman" panose="02020603050405020304" pitchFamily="18" charset="0"/>
              </a:rPr>
              <a:t>Шаруа қожалықтары үшін практикалық құндылығы</a:t>
            </a:r>
            <a:r>
              <a:rPr lang="kk-KZ" sz="3200" b="1" dirty="0" smtClean="0">
                <a:latin typeface="Times New Roman" panose="02020603050405020304" pitchFamily="18" charset="0"/>
                <a:cs typeface="Times New Roman" panose="02020603050405020304" pitchFamily="18" charset="0"/>
              </a:rPr>
              <a:t>:</a:t>
            </a:r>
          </a:p>
          <a:p>
            <a:pPr lvl="0">
              <a:lnSpc>
                <a:spcPct val="90000"/>
              </a:lnSpc>
              <a:spcBef>
                <a:spcPts val="1000"/>
              </a:spcBef>
            </a:pPr>
            <a:r>
              <a:rPr lang="kk-KZ" sz="3600" dirty="0">
                <a:solidFill>
                  <a:prstClr val="black"/>
                </a:solidFill>
                <a:latin typeface="Times New Roman" panose="02020603050405020304" pitchFamily="18" charset="0"/>
                <a:cs typeface="Times New Roman" panose="02020603050405020304" pitchFamily="18" charset="0"/>
              </a:rPr>
              <a:t>Ауылшаруашылығы дақылдарынан мол кепілді өнім алу үшін суғару нормасын есептеу жолдарын, каналдардағы су шығынын болдырмау іс шараларын, көптеген ғылыми зерттеу жұмыстарының оң нәтижелерін, патентелген суғару каналдарының әр түрлі құрылыстарын шаруа қожалықтарында көрсету</a:t>
            </a:r>
            <a:endParaRPr lang="ru-RU" sz="3600" dirty="0">
              <a:solidFill>
                <a:prstClr val="black"/>
              </a:solidFill>
              <a:latin typeface="Times New Roman" panose="02020603050405020304" pitchFamily="18" charset="0"/>
              <a:cs typeface="Times New Roman" panose="02020603050405020304" pitchFamily="18" charset="0"/>
            </a:endParaRPr>
          </a:p>
          <a:p>
            <a:pPr marL="228600" lvl="0" indent="-228600">
              <a:lnSpc>
                <a:spcPct val="90000"/>
              </a:lnSpc>
              <a:spcBef>
                <a:spcPts val="1000"/>
              </a:spcBef>
              <a:buFont typeface="Arial" panose="020B0604020202020204" pitchFamily="34" charset="0"/>
              <a:buChar char="•"/>
            </a:pPr>
            <a:endParaRPr lang="kk-KZ" sz="32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152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3">
            <a:alphaModFix/>
          </a:blip>
          <a:srcRect/>
          <a:stretch/>
        </p:blipFill>
        <p:spPr>
          <a:xfrm>
            <a:off x="1143001" y="720077"/>
            <a:ext cx="9905999" cy="6137923"/>
          </a:xfrm>
          <a:prstGeom prst="rect">
            <a:avLst/>
          </a:prstGeom>
          <a:noFill/>
          <a:ln>
            <a:noFill/>
          </a:ln>
        </p:spPr>
      </p:pic>
      <p:sp>
        <p:nvSpPr>
          <p:cNvPr id="121" name="Google Shape;121;p3"/>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kern="0">
              <a:solidFill>
                <a:srgbClr val="FFFFFF"/>
              </a:solidFill>
              <a:latin typeface="Calibri"/>
              <a:ea typeface="Calibri"/>
              <a:cs typeface="Calibri"/>
              <a:sym typeface="Calibri"/>
            </a:endParaRPr>
          </a:p>
        </p:txBody>
      </p:sp>
      <p:sp>
        <p:nvSpPr>
          <p:cNvPr id="122" name="Google Shape;122;p3"/>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kern="0">
              <a:solidFill>
                <a:srgbClr val="FFFFFF"/>
              </a:solidFill>
              <a:latin typeface="Calibri"/>
              <a:ea typeface="Calibri"/>
              <a:cs typeface="Calibri"/>
              <a:sym typeface="Calibri"/>
            </a:endParaRPr>
          </a:p>
        </p:txBody>
      </p:sp>
      <p:cxnSp>
        <p:nvCxnSpPr>
          <p:cNvPr id="123" name="Google Shape;123;p3"/>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4" name="Google Shape;124;p3"/>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5" name="Google Shape;125;p3"/>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26" name="Google Shape;126;p3"/>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27" name="Google Shape;127;p3"/>
          <p:cNvSpPr/>
          <p:nvPr/>
        </p:nvSpPr>
        <p:spPr>
          <a:xfrm>
            <a:off x="1315865" y="6432830"/>
            <a:ext cx="301686"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kern="0" dirty="0" smtClean="0">
                <a:solidFill>
                  <a:srgbClr val="096327"/>
                </a:solidFill>
                <a:latin typeface="Calibri"/>
                <a:ea typeface="Calibri"/>
                <a:cs typeface="Calibri"/>
                <a:sym typeface="Calibri"/>
              </a:rPr>
              <a:t>5</a:t>
            </a:r>
            <a:endParaRPr sz="1400" kern="0" dirty="0">
              <a:solidFill>
                <a:srgbClr val="000000"/>
              </a:solidFill>
              <a:latin typeface="Arial"/>
              <a:ea typeface="Arial"/>
              <a:cs typeface="Arial"/>
              <a:sym typeface="Arial"/>
            </a:endParaRPr>
          </a:p>
        </p:txBody>
      </p:sp>
      <p:sp>
        <p:nvSpPr>
          <p:cNvPr id="128" name="Google Shape;128;p3"/>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kern="0">
              <a:solidFill>
                <a:srgbClr val="FFFFFF"/>
              </a:solidFill>
              <a:latin typeface="Calibri"/>
              <a:ea typeface="Calibri"/>
              <a:cs typeface="Calibri"/>
              <a:sym typeface="Calibri"/>
            </a:endParaRPr>
          </a:p>
        </p:txBody>
      </p:sp>
      <p:sp>
        <p:nvSpPr>
          <p:cNvPr id="129" name="Google Shape;129;p3"/>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kern="0">
              <a:solidFill>
                <a:srgbClr val="FFFFFF"/>
              </a:solidFill>
              <a:latin typeface="Calibri"/>
              <a:ea typeface="Calibri"/>
              <a:cs typeface="Calibri"/>
              <a:sym typeface="Calibri"/>
            </a:endParaRPr>
          </a:p>
        </p:txBody>
      </p:sp>
      <p:cxnSp>
        <p:nvCxnSpPr>
          <p:cNvPr id="130" name="Google Shape;130;p3"/>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sp>
        <p:nvSpPr>
          <p:cNvPr id="131" name="Google Shape;131;p3"/>
          <p:cNvSpPr/>
          <p:nvPr/>
        </p:nvSpPr>
        <p:spPr>
          <a:xfrm>
            <a:off x="1490545" y="693512"/>
            <a:ext cx="3790200" cy="52318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sz="2800" b="1" kern="0" dirty="0" err="1" smtClean="0">
                <a:solidFill>
                  <a:srgbClr val="096327"/>
                </a:solidFill>
                <a:latin typeface="Times New Roman" panose="02020603050405020304" pitchFamily="18" charset="0"/>
                <a:ea typeface="Calibri"/>
                <a:cs typeface="Times New Roman" panose="02020603050405020304" pitchFamily="18" charset="0"/>
                <a:sym typeface="Calibri"/>
              </a:rPr>
              <a:t>Ағымдағы</a:t>
            </a:r>
            <a:r>
              <a:rPr lang="ru-RU" sz="2800" b="1" kern="0" dirty="0" smtClean="0">
                <a:solidFill>
                  <a:srgbClr val="096327"/>
                </a:solidFill>
                <a:latin typeface="Times New Roman" panose="02020603050405020304" pitchFamily="18" charset="0"/>
                <a:ea typeface="Calibri"/>
                <a:cs typeface="Times New Roman" panose="02020603050405020304" pitchFamily="18" charset="0"/>
                <a:sym typeface="Calibri"/>
              </a:rPr>
              <a:t> </a:t>
            </a:r>
            <a:r>
              <a:rPr lang="ru-RU" sz="2800" b="1" kern="0" dirty="0" err="1" smtClean="0">
                <a:solidFill>
                  <a:srgbClr val="096327"/>
                </a:solidFill>
                <a:latin typeface="Times New Roman" panose="02020603050405020304" pitchFamily="18" charset="0"/>
                <a:ea typeface="Calibri"/>
                <a:cs typeface="Times New Roman" panose="02020603050405020304" pitchFamily="18" charset="0"/>
                <a:sym typeface="Calibri"/>
              </a:rPr>
              <a:t>жағдай</a:t>
            </a:r>
            <a:endParaRPr sz="2800" kern="0"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132" name="Google Shape;132;p3"/>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kern="0">
              <a:solidFill>
                <a:srgbClr val="FFFFFF"/>
              </a:solidFill>
              <a:latin typeface="Calibri"/>
              <a:ea typeface="Calibri"/>
              <a:cs typeface="Calibri"/>
              <a:sym typeface="Calibri"/>
            </a:endParaRPr>
          </a:p>
        </p:txBody>
      </p:sp>
      <p:sp>
        <p:nvSpPr>
          <p:cNvPr id="133" name="Google Shape;133;p3"/>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kern="0">
              <a:solidFill>
                <a:srgbClr val="FFFFFF"/>
              </a:solidFill>
              <a:latin typeface="Calibri"/>
              <a:ea typeface="Calibri"/>
              <a:cs typeface="Calibri"/>
              <a:sym typeface="Calibri"/>
            </a:endParaRPr>
          </a:p>
        </p:txBody>
      </p:sp>
      <p:sp>
        <p:nvSpPr>
          <p:cNvPr id="134" name="Google Shape;134;p3"/>
          <p:cNvSpPr/>
          <p:nvPr/>
        </p:nvSpPr>
        <p:spPr>
          <a:xfrm>
            <a:off x="3794933" y="41197"/>
            <a:ext cx="6399788" cy="654015"/>
          </a:xfrm>
          <a:prstGeom prst="rect">
            <a:avLst/>
          </a:prstGeom>
          <a:noFill/>
          <a:ln>
            <a:noFill/>
          </a:ln>
        </p:spPr>
        <p:txBody>
          <a:bodyPr spcFirstLastPara="1" wrap="square" lIns="99050" tIns="49525" rIns="99050" bIns="49525" anchor="t" anchorCtr="0">
            <a:spAutoFit/>
          </a:bodyPr>
          <a:lstStyle/>
          <a:p>
            <a:pPr>
              <a:buClr>
                <a:srgbClr val="000000"/>
              </a:buClr>
              <a:buSzPts val="2400"/>
            </a:pPr>
            <a:r>
              <a:rPr lang="ru-RU" sz="3600" b="1" kern="0" dirty="0" err="1" smtClean="0">
                <a:solidFill>
                  <a:srgbClr val="FFFFFF"/>
                </a:solidFill>
                <a:latin typeface="Times New Roman" panose="02020603050405020304" pitchFamily="18" charset="0"/>
                <a:ea typeface="Calibri"/>
                <a:cs typeface="Times New Roman" panose="02020603050405020304" pitchFamily="18" charset="0"/>
                <a:sym typeface="Calibri"/>
              </a:rPr>
              <a:t>Мәселенің</a:t>
            </a:r>
            <a:r>
              <a:rPr lang="ru-RU" sz="3600" b="1" kern="0" dirty="0" smtClean="0">
                <a:solidFill>
                  <a:srgbClr val="FFFFFF"/>
                </a:solidFill>
                <a:latin typeface="Times New Roman" panose="02020603050405020304" pitchFamily="18" charset="0"/>
                <a:ea typeface="Calibri"/>
                <a:cs typeface="Times New Roman" panose="02020603050405020304" pitchFamily="18" charset="0"/>
                <a:sym typeface="Calibri"/>
              </a:rPr>
              <a:t> </a:t>
            </a:r>
            <a:r>
              <a:rPr lang="ru-RU" sz="3600" b="1" kern="0" dirty="0" err="1" smtClean="0">
                <a:solidFill>
                  <a:srgbClr val="FFFFFF"/>
                </a:solidFill>
                <a:latin typeface="Times New Roman" panose="02020603050405020304" pitchFamily="18" charset="0"/>
                <a:ea typeface="Calibri"/>
                <a:cs typeface="Times New Roman" panose="02020603050405020304" pitchFamily="18" charset="0"/>
                <a:sym typeface="Calibri"/>
              </a:rPr>
              <a:t>сипаттамасы</a:t>
            </a:r>
            <a:endParaRPr sz="3600" kern="0"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135" name="Google Shape;135;p3"/>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38" name="Google Shape;138;p3"/>
          <p:cNvSpPr txBox="1"/>
          <p:nvPr/>
        </p:nvSpPr>
        <p:spPr>
          <a:xfrm>
            <a:off x="6394986" y="1002985"/>
            <a:ext cx="3790200" cy="523180"/>
          </a:xfrm>
          <a:prstGeom prst="rect">
            <a:avLst/>
          </a:prstGeom>
          <a:noFill/>
          <a:ln>
            <a:noFill/>
          </a:ln>
        </p:spPr>
        <p:txBody>
          <a:bodyPr spcFirstLastPara="1" wrap="square" lIns="91425" tIns="45700" rIns="91425" bIns="45700" anchor="t" anchorCtr="0">
            <a:spAutoFit/>
          </a:bodyPr>
          <a:lstStyle/>
          <a:p>
            <a:pPr>
              <a:lnSpc>
                <a:spcPct val="200000"/>
              </a:lnSpc>
              <a:buClr>
                <a:srgbClr val="000000"/>
              </a:buClr>
              <a:buSzPts val="1200"/>
            </a:pPr>
            <a:endParaRPr sz="1400" kern="0">
              <a:solidFill>
                <a:srgbClr val="000000"/>
              </a:solidFill>
              <a:latin typeface="Arial"/>
              <a:ea typeface="Arial"/>
              <a:cs typeface="Arial"/>
              <a:sym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030594243"/>
              </p:ext>
            </p:extLst>
          </p:nvPr>
        </p:nvGraphicFramePr>
        <p:xfrm>
          <a:off x="1490545" y="1161151"/>
          <a:ext cx="10271964" cy="5061833"/>
        </p:xfrm>
        <a:graphic>
          <a:graphicData uri="http://schemas.openxmlformats.org/drawingml/2006/table">
            <a:tbl>
              <a:tblPr firstRow="1" firstCol="1" bandRow="1">
                <a:tableStyleId>{5C22544A-7EE6-4342-B048-85BDC9FD1C3A}</a:tableStyleId>
              </a:tblPr>
              <a:tblGrid>
                <a:gridCol w="5135431">
                  <a:extLst>
                    <a:ext uri="{9D8B030D-6E8A-4147-A177-3AD203B41FA5}">
                      <a16:colId xmlns:a16="http://schemas.microsoft.com/office/drawing/2014/main" val="3556102920"/>
                    </a:ext>
                  </a:extLst>
                </a:gridCol>
                <a:gridCol w="5136533">
                  <a:extLst>
                    <a:ext uri="{9D8B030D-6E8A-4147-A177-3AD203B41FA5}">
                      <a16:colId xmlns:a16="http://schemas.microsoft.com/office/drawing/2014/main" val="65809152"/>
                    </a:ext>
                  </a:extLst>
                </a:gridCol>
              </a:tblGrid>
              <a:tr h="323260">
                <a:tc>
                  <a:txBody>
                    <a:bodyPr/>
                    <a:lstStyle/>
                    <a:p>
                      <a:pPr algn="ctr">
                        <a:lnSpc>
                          <a:spcPct val="107000"/>
                        </a:lnSpc>
                        <a:spcAft>
                          <a:spcPts val="0"/>
                        </a:spcAft>
                      </a:pPr>
                      <a:r>
                        <a:rPr lang="ru-RU" sz="2000" dirty="0">
                          <a:solidFill>
                            <a:srgbClr val="002060"/>
                          </a:solidFill>
                          <a:effectLst/>
                          <a:latin typeface="Times New Roman" panose="02020603050405020304" pitchFamily="18" charset="0"/>
                          <a:cs typeface="Times New Roman" panose="02020603050405020304" pitchFamily="18" charset="0"/>
                        </a:rPr>
                        <a:t>ТЕЗИС </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ru-RU" sz="2000" dirty="0" err="1">
                          <a:solidFill>
                            <a:srgbClr val="002060"/>
                          </a:solidFill>
                          <a:effectLst/>
                          <a:latin typeface="Times New Roman" panose="02020603050405020304" pitchFamily="18" charset="0"/>
                          <a:cs typeface="Times New Roman" panose="02020603050405020304" pitchFamily="18" charset="0"/>
                        </a:rPr>
                        <a:t>Егжей-тегжейлері</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1067726"/>
                  </a:ext>
                </a:extLst>
              </a:tr>
              <a:tr h="1016459">
                <a:tc>
                  <a:txBody>
                    <a:bodyPr/>
                    <a:lstStyle/>
                    <a:p>
                      <a:pP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Шағын</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ауыл</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шаруашылығы</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тауарын</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өндірушілердің</a:t>
                      </a:r>
                      <a:r>
                        <a:rPr lang="ru-RU" sz="2000" dirty="0">
                          <a:effectLst/>
                          <a:latin typeface="Times New Roman" panose="02020603050405020304" pitchFamily="18" charset="0"/>
                          <a:cs typeface="Times New Roman" panose="02020603050405020304" pitchFamily="18" charset="0"/>
                        </a:rPr>
                        <a:t> су </a:t>
                      </a:r>
                      <a:r>
                        <a:rPr lang="ru-RU" sz="2000" dirty="0" err="1">
                          <a:effectLst/>
                          <a:latin typeface="Times New Roman" panose="02020603050405020304" pitchFamily="18" charset="0"/>
                          <a:cs typeface="Times New Roman" panose="02020603050405020304" pitchFamily="18" charset="0"/>
                        </a:rPr>
                        <a:t>тапышылығы</a:t>
                      </a:r>
                      <a:r>
                        <a:rPr lang="ru-RU" sz="2000" dirty="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проблемалары</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Ирригациялық</a:t>
                      </a:r>
                      <a:r>
                        <a:rPr lang="ru-RU" sz="2000" dirty="0">
                          <a:effectLst/>
                          <a:latin typeface="Times New Roman" panose="02020603050405020304" pitchFamily="18" charset="0"/>
                          <a:cs typeface="Times New Roman" panose="02020603050405020304" pitchFamily="18" charset="0"/>
                        </a:rPr>
                        <a:t>-дренаж </a:t>
                      </a:r>
                      <a:r>
                        <a:rPr lang="ru-RU" sz="2000" dirty="0" err="1">
                          <a:effectLst/>
                          <a:latin typeface="Times New Roman" panose="02020603050405020304" pitchFamily="18" charset="0"/>
                          <a:cs typeface="Times New Roman" panose="02020603050405020304" pitchFamily="18" charset="0"/>
                        </a:rPr>
                        <a:t>жүйелерінің</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тозуы</a:t>
                      </a:r>
                      <a:r>
                        <a:rPr lang="ru-RU" sz="2000" dirty="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441361"/>
                  </a:ext>
                </a:extLst>
              </a:tr>
              <a:tr h="669860">
                <a:tc>
                  <a:txBody>
                    <a:bodyPr/>
                    <a:lstStyle/>
                    <a:p>
                      <a:endParaRPr lang="ru-RU" sz="20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Ирригациялық</a:t>
                      </a:r>
                      <a:r>
                        <a:rPr lang="ru-RU" sz="2000" dirty="0">
                          <a:effectLst/>
                          <a:latin typeface="Times New Roman" panose="02020603050405020304" pitchFamily="18" charset="0"/>
                          <a:cs typeface="Times New Roman" panose="02020603050405020304" pitchFamily="18" charset="0"/>
                        </a:rPr>
                        <a:t>-дренаж </a:t>
                      </a:r>
                      <a:r>
                        <a:rPr lang="ru-RU" sz="2000" dirty="0" err="1">
                          <a:effectLst/>
                          <a:latin typeface="Times New Roman" panose="02020603050405020304" pitchFamily="18" charset="0"/>
                          <a:cs typeface="Times New Roman" panose="02020603050405020304" pitchFamily="18" charset="0"/>
                        </a:rPr>
                        <a:t>жүйелерінің</a:t>
                      </a:r>
                      <a:r>
                        <a:rPr lang="ru-RU" sz="2000" dirty="0">
                          <a:effectLst/>
                          <a:latin typeface="Times New Roman" panose="02020603050405020304" pitchFamily="18" charset="0"/>
                          <a:cs typeface="Times New Roman" panose="02020603050405020304" pitchFamily="18" charset="0"/>
                        </a:rPr>
                        <a:t> </a:t>
                      </a:r>
                      <a:r>
                        <a:rPr lang="ru-RU" sz="2000" dirty="0" err="1" smtClean="0">
                          <a:effectLst/>
                          <a:latin typeface="Times New Roman" panose="02020603050405020304" pitchFamily="18" charset="0"/>
                          <a:cs typeface="Times New Roman" panose="02020603050405020304" pitchFamily="18" charset="0"/>
                        </a:rPr>
                        <a:t>тозуы</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350037"/>
                  </a:ext>
                </a:extLst>
              </a:tr>
              <a:tr h="1016459">
                <a:tc>
                  <a:txBody>
                    <a:bodyPr/>
                    <a:lstStyle/>
                    <a:p>
                      <a:pP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Жаңа</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технологияларды</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қолдану</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көрсеткіштері</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a:effectLst/>
                          <a:latin typeface="Times New Roman" panose="02020603050405020304" pitchFamily="18" charset="0"/>
                          <a:cs typeface="Times New Roman" panose="02020603050405020304" pitchFamily="18" charset="0"/>
                        </a:rPr>
                        <a:t>Машина-трактор </a:t>
                      </a:r>
                      <a:r>
                        <a:rPr lang="ru-RU" sz="2000" dirty="0" err="1">
                          <a:effectLst/>
                          <a:latin typeface="Times New Roman" panose="02020603050405020304" pitchFamily="18" charset="0"/>
                          <a:cs typeface="Times New Roman" panose="02020603050405020304" pitchFamily="18" charset="0"/>
                        </a:rPr>
                        <a:t>паркінің</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тозуы</a:t>
                      </a:r>
                      <a:r>
                        <a:rPr lang="ru-RU" sz="20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Инвестициялық</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және</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айналым</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қаражаттарының</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болмауы</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0381429"/>
                  </a:ext>
                </a:extLst>
              </a:tr>
              <a:tr h="669860">
                <a:tc>
                  <a:txBody>
                    <a:bodyPr/>
                    <a:lstStyle/>
                    <a:p>
                      <a:pPr>
                        <a:lnSpc>
                          <a:spcPct val="107000"/>
                        </a:lnSpc>
                        <a:spcAft>
                          <a:spcPts val="0"/>
                        </a:spcAft>
                      </a:pPr>
                      <a:r>
                        <a:rPr lang="kk-KZ" sz="2000" dirty="0">
                          <a:effectLst/>
                          <a:latin typeface="Times New Roman" panose="02020603050405020304" pitchFamily="18" charset="0"/>
                          <a:cs typeface="Times New Roman" panose="02020603050405020304" pitchFamily="18" charset="0"/>
                        </a:rPr>
                        <a:t>Ауыспалы егіс</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Тұқым</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шаруашылығының</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өте</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әлсіз</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дамуы</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көшеттер</a:t>
                      </a:r>
                      <a:r>
                        <a:rPr lang="ru-RU" sz="2000" dirty="0">
                          <a:effectLst/>
                          <a:latin typeface="Times New Roman" panose="02020603050405020304" pitchFamily="18" charset="0"/>
                          <a:cs typeface="Times New Roman" panose="02020603050405020304" pitchFamily="18" charset="0"/>
                        </a:rPr>
                        <a:t>)</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7684151"/>
                  </a:ext>
                </a:extLst>
              </a:tr>
              <a:tr h="1363059">
                <a:tc>
                  <a:txBody>
                    <a:bodyPr/>
                    <a:lstStyle/>
                    <a:p>
                      <a:pPr>
                        <a:lnSpc>
                          <a:spcPct val="107000"/>
                        </a:lnSpc>
                        <a:spcAft>
                          <a:spcPts val="0"/>
                        </a:spcAft>
                      </a:pPr>
                      <a:r>
                        <a:rPr lang="kk-KZ" sz="2000" dirty="0">
                          <a:effectLst/>
                          <a:latin typeface="Times New Roman" panose="02020603050405020304" pitchFamily="18" charset="0"/>
                          <a:cs typeface="Times New Roman" panose="02020603050405020304" pitchFamily="18" charset="0"/>
                        </a:rPr>
                        <a:t>Ауылшаруашылық дақылдармен қамтамасыз етілуі</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Ғылыммен</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өндірістің</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байланысы</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өте</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әлсіз</a:t>
                      </a:r>
                      <a:r>
                        <a:rPr lang="ru-RU" sz="20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Сақтау</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қайта</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өңдеу</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және</a:t>
                      </a:r>
                      <a:r>
                        <a:rPr lang="ru-RU" sz="2000" dirty="0">
                          <a:effectLst/>
                          <a:latin typeface="Times New Roman" panose="02020603050405020304" pitchFamily="18" charset="0"/>
                          <a:cs typeface="Times New Roman" panose="02020603050405020304" pitchFamily="18" charset="0"/>
                        </a:rPr>
                        <a:t> логистика </a:t>
                      </a:r>
                      <a:r>
                        <a:rPr lang="ru-RU" sz="2000" dirty="0" err="1">
                          <a:effectLst/>
                          <a:latin typeface="Times New Roman" panose="02020603050405020304" pitchFamily="18" charset="0"/>
                          <a:cs typeface="Times New Roman" panose="02020603050405020304" pitchFamily="18" charset="0"/>
                        </a:rPr>
                        <a:t>инфрақұрылымының</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нашар</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дамуы</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4835115"/>
                  </a:ext>
                </a:extLst>
              </a:tr>
            </a:tbl>
          </a:graphicData>
        </a:graphic>
      </p:graphicFrame>
    </p:spTree>
    <p:extLst>
      <p:ext uri="{BB962C8B-B14F-4D97-AF65-F5344CB8AC3E}">
        <p14:creationId xmlns:p14="http://schemas.microsoft.com/office/powerpoint/2010/main" val="2212627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5" name="Google Shape;145;p5"/>
          <p:cNvSpPr txBox="1"/>
          <p:nvPr/>
        </p:nvSpPr>
        <p:spPr>
          <a:xfrm>
            <a:off x="474133" y="1338637"/>
            <a:ext cx="5621875" cy="5328278"/>
          </a:xfrm>
          <a:prstGeom prst="rect">
            <a:avLst/>
          </a:prstGeom>
          <a:noFill/>
          <a:ln>
            <a:noFill/>
          </a:ln>
        </p:spPr>
        <p:txBody>
          <a:bodyPr spcFirstLastPara="1" wrap="square" lIns="91425" tIns="45700" rIns="91425" bIns="45700" anchor="t" anchorCtr="0">
            <a:spAutoFit/>
          </a:bodyPr>
          <a:lstStyle/>
          <a:p>
            <a:pPr>
              <a:lnSpc>
                <a:spcPct val="107000"/>
              </a:lnSpc>
              <a:buClr>
                <a:srgbClr val="000000"/>
              </a:buClr>
              <a:buSzPts val="1200"/>
            </a:pP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Қазақ</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ғылыми</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зерттеу</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су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шаруашылығының</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ғалымдарының</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көп</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жылдық</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зерттеу</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жұмыстарының</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нәтижесі</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бойынша</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су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үнемдеу</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технологияларын</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қолдану</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30%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ға</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дейін</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суармалы</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егістікте</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суды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үнемдеуге</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болатынын</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айтады</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Жер</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бетімен</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қарықтап</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суғару</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кезінде</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ПӘК 0,6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болса</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ал, оны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тамшылатып</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немесе</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жаңбырлатып</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суғару</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арқылы</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0,9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дейін</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көтеруге</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 </a:t>
            </a:r>
            <a:r>
              <a:rPr lang="ru-RU" sz="2400" dirty="0" err="1" smtClean="0">
                <a:solidFill>
                  <a:srgbClr val="262626"/>
                </a:solidFill>
                <a:latin typeface="Times New Roman" panose="02020603050405020304" pitchFamily="18" charset="0"/>
                <a:ea typeface="Calibri"/>
                <a:cs typeface="Times New Roman" panose="02020603050405020304" pitchFamily="18" charset="0"/>
                <a:sym typeface="Calibri"/>
              </a:rPr>
              <a:t>болады</a:t>
            </a:r>
            <a:r>
              <a:rPr lang="ru-RU" sz="2400" dirty="0" smtClean="0">
                <a:solidFill>
                  <a:srgbClr val="262626"/>
                </a:solidFill>
                <a:latin typeface="Times New Roman" panose="02020603050405020304" pitchFamily="18" charset="0"/>
                <a:ea typeface="Calibri"/>
                <a:cs typeface="Times New Roman" panose="02020603050405020304" pitchFamily="18" charset="0"/>
                <a:sym typeface="Calibri"/>
              </a:rPr>
              <a:t>.</a:t>
            </a:r>
            <a:endParaRPr sz="2400" dirty="0">
              <a:solidFill>
                <a:srgbClr val="262626"/>
              </a:solidFill>
              <a:latin typeface="Times New Roman" panose="02020603050405020304" pitchFamily="18" charset="0"/>
              <a:ea typeface="Calibri"/>
              <a:cs typeface="Times New Roman" panose="02020603050405020304" pitchFamily="18" charset="0"/>
              <a:sym typeface="Calibri"/>
            </a:endParaRPr>
          </a:p>
          <a:p>
            <a:pPr>
              <a:lnSpc>
                <a:spcPct val="107000"/>
              </a:lnSpc>
              <a:buClr>
                <a:srgbClr val="000000"/>
              </a:buClr>
              <a:buSzPts val="1200"/>
            </a:pPr>
            <a:endParaRPr dirty="0">
              <a:solidFill>
                <a:srgbClr val="262626"/>
              </a:solidFill>
              <a:latin typeface="Calibri"/>
              <a:ea typeface="Calibri"/>
              <a:cs typeface="Calibri"/>
              <a:sym typeface="Calibri"/>
            </a:endParaRPr>
          </a:p>
          <a:p>
            <a:pPr>
              <a:lnSpc>
                <a:spcPct val="107000"/>
              </a:lnSpc>
              <a:buClr>
                <a:srgbClr val="000000"/>
              </a:buClr>
              <a:buSzPts val="1200"/>
            </a:pPr>
            <a:endParaRPr dirty="0">
              <a:solidFill>
                <a:srgbClr val="262626"/>
              </a:solidFill>
              <a:latin typeface="Calibri"/>
              <a:ea typeface="Calibri"/>
              <a:cs typeface="Calibri"/>
              <a:sym typeface="Calibri"/>
            </a:endParaRPr>
          </a:p>
          <a:p>
            <a:pPr>
              <a:lnSpc>
                <a:spcPct val="107000"/>
              </a:lnSpc>
              <a:buClr>
                <a:srgbClr val="000000"/>
              </a:buClr>
              <a:buSzPts val="1200"/>
            </a:pPr>
            <a:endParaRPr dirty="0">
              <a:solidFill>
                <a:srgbClr val="262626"/>
              </a:solidFill>
              <a:latin typeface="Calibri"/>
              <a:ea typeface="Calibri"/>
              <a:cs typeface="Calibri"/>
              <a:sym typeface="Calibri"/>
            </a:endParaRPr>
          </a:p>
        </p:txBody>
      </p:sp>
      <p:sp>
        <p:nvSpPr>
          <p:cNvPr id="146" name="Google Shape;146;p5"/>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47" name="Google Shape;147;p5"/>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48" name="Google Shape;148;p5"/>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49" name="Google Shape;149;p5"/>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50" name="Google Shape;150;p5"/>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51" name="Google Shape;151;p5"/>
          <p:cNvSpPr/>
          <p:nvPr/>
        </p:nvSpPr>
        <p:spPr>
          <a:xfrm>
            <a:off x="1315865" y="6432830"/>
            <a:ext cx="301686"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6</a:t>
            </a:r>
            <a:endParaRPr sz="1400" dirty="0">
              <a:solidFill>
                <a:srgbClr val="000000"/>
              </a:solidFill>
              <a:latin typeface="Arial"/>
              <a:ea typeface="Arial"/>
              <a:cs typeface="Arial"/>
              <a:sym typeface="Arial"/>
            </a:endParaRPr>
          </a:p>
        </p:txBody>
      </p:sp>
      <p:sp>
        <p:nvSpPr>
          <p:cNvPr id="152" name="Google Shape;152;p5"/>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53" name="Google Shape;153;p5"/>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54" name="Google Shape;154;p5"/>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sp>
        <p:nvSpPr>
          <p:cNvPr id="157" name="Google Shape;157;p5"/>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58" name="Google Shape;158;p5"/>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59" name="Google Shape;159;p5"/>
          <p:cNvSpPr/>
          <p:nvPr/>
        </p:nvSpPr>
        <p:spPr>
          <a:xfrm>
            <a:off x="3794933" y="41197"/>
            <a:ext cx="6399788" cy="469351"/>
          </a:xfrm>
          <a:prstGeom prst="rect">
            <a:avLst/>
          </a:prstGeom>
          <a:noFill/>
          <a:ln>
            <a:noFill/>
          </a:ln>
        </p:spPr>
        <p:txBody>
          <a:bodyPr spcFirstLastPara="1" wrap="square" lIns="99050" tIns="49525" rIns="99050" bIns="49525" anchor="t" anchorCtr="0">
            <a:spAutoFit/>
          </a:bodyPr>
          <a:lstStyle/>
          <a:p>
            <a:pPr>
              <a:buClr>
                <a:srgbClr val="000000"/>
              </a:buClr>
              <a:buSzPts val="2400"/>
            </a:pPr>
            <a:r>
              <a:rPr lang="ru-RU" sz="2400" b="1" dirty="0" smtClean="0">
                <a:solidFill>
                  <a:schemeClr val="lt1"/>
                </a:solidFill>
                <a:latin typeface="Calibri"/>
                <a:ea typeface="Calibri"/>
                <a:cs typeface="Calibri"/>
                <a:sym typeface="Calibri"/>
              </a:rPr>
              <a:t>МЫСАЛДАР</a:t>
            </a:r>
            <a:endParaRPr sz="1400" dirty="0">
              <a:solidFill>
                <a:srgbClr val="000000"/>
              </a:solidFill>
              <a:latin typeface="Arial"/>
              <a:ea typeface="Arial"/>
              <a:cs typeface="Arial"/>
              <a:sym typeface="Arial"/>
            </a:endParaRPr>
          </a:p>
        </p:txBody>
      </p:sp>
      <p:pic>
        <p:nvPicPr>
          <p:cNvPr id="160" name="Google Shape;160;p5"/>
          <p:cNvPicPr preferRelativeResize="0"/>
          <p:nvPr/>
        </p:nvPicPr>
        <p:blipFill rotWithShape="1">
          <a:blip r:embed="rId3">
            <a:alphaModFix/>
          </a:blip>
          <a:srcRect/>
          <a:stretch/>
        </p:blipFill>
        <p:spPr>
          <a:xfrm>
            <a:off x="1280644" y="95813"/>
            <a:ext cx="2105001" cy="424396"/>
          </a:xfrm>
          <a:prstGeom prst="rect">
            <a:avLst/>
          </a:prstGeom>
          <a:noFill/>
          <a:ln>
            <a:noFill/>
          </a:ln>
        </p:spPr>
      </p:pic>
      <p:pic>
        <p:nvPicPr>
          <p:cNvPr id="21" name="Рисунок 20" descr="Как сэкономить 30% воды на поливе">
            <a:hlinkClick r:id="rId4" tgtFrame="&quot;_blank&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96008" y="838835"/>
            <a:ext cx="4952856" cy="5495290"/>
          </a:xfrm>
          <a:prstGeom prst="rect">
            <a:avLst/>
          </a:prstGeom>
          <a:noFill/>
          <a:ln>
            <a:noFill/>
          </a:ln>
        </p:spPr>
      </p:pic>
    </p:spTree>
    <p:extLst>
      <p:ext uri="{BB962C8B-B14F-4D97-AF65-F5344CB8AC3E}">
        <p14:creationId xmlns:p14="http://schemas.microsoft.com/office/powerpoint/2010/main" val="2066290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6" name="Google Shape;146;p5"/>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47" name="Google Shape;147;p5"/>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48" name="Google Shape;148;p5"/>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49" name="Google Shape;149;p5"/>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50" name="Google Shape;150;p5"/>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51" name="Google Shape;151;p5"/>
          <p:cNvSpPr/>
          <p:nvPr/>
        </p:nvSpPr>
        <p:spPr>
          <a:xfrm>
            <a:off x="1315865" y="6432830"/>
            <a:ext cx="301686"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7</a:t>
            </a:r>
            <a:endParaRPr sz="1400" dirty="0">
              <a:solidFill>
                <a:srgbClr val="000000"/>
              </a:solidFill>
              <a:latin typeface="Arial"/>
              <a:ea typeface="Arial"/>
              <a:cs typeface="Arial"/>
              <a:sym typeface="Arial"/>
            </a:endParaRPr>
          </a:p>
        </p:txBody>
      </p:sp>
      <p:sp>
        <p:nvSpPr>
          <p:cNvPr id="152" name="Google Shape;152;p5"/>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53" name="Google Shape;153;p5"/>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54" name="Google Shape;154;p5"/>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sp>
        <p:nvSpPr>
          <p:cNvPr id="157" name="Google Shape;157;p5"/>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58" name="Google Shape;158;p5"/>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59" name="Google Shape;159;p5"/>
          <p:cNvSpPr/>
          <p:nvPr/>
        </p:nvSpPr>
        <p:spPr>
          <a:xfrm>
            <a:off x="3794933" y="41197"/>
            <a:ext cx="6399788" cy="469351"/>
          </a:xfrm>
          <a:prstGeom prst="rect">
            <a:avLst/>
          </a:prstGeom>
          <a:noFill/>
          <a:ln>
            <a:noFill/>
          </a:ln>
        </p:spPr>
        <p:txBody>
          <a:bodyPr spcFirstLastPara="1" wrap="square" lIns="99050" tIns="49525" rIns="99050" bIns="49525" anchor="t" anchorCtr="0">
            <a:spAutoFit/>
          </a:bodyPr>
          <a:lstStyle/>
          <a:p>
            <a:pPr>
              <a:buClr>
                <a:srgbClr val="000000"/>
              </a:buClr>
              <a:buSzPts val="2400"/>
            </a:pPr>
            <a:r>
              <a:rPr lang="ru-RU" sz="2400" b="1" dirty="0" smtClean="0">
                <a:solidFill>
                  <a:schemeClr val="lt1"/>
                </a:solidFill>
                <a:latin typeface="Calibri"/>
                <a:ea typeface="Calibri"/>
                <a:cs typeface="Calibri"/>
                <a:sym typeface="Calibri"/>
              </a:rPr>
              <a:t>МЫСАЛДАР</a:t>
            </a:r>
            <a:endParaRPr sz="1400" dirty="0">
              <a:solidFill>
                <a:srgbClr val="000000"/>
              </a:solidFill>
              <a:latin typeface="Arial"/>
              <a:ea typeface="Arial"/>
              <a:cs typeface="Arial"/>
              <a:sym typeface="Arial"/>
            </a:endParaRPr>
          </a:p>
        </p:txBody>
      </p:sp>
      <p:pic>
        <p:nvPicPr>
          <p:cNvPr id="160" name="Google Shape;160;p5"/>
          <p:cNvPicPr preferRelativeResize="0"/>
          <p:nvPr/>
        </p:nvPicPr>
        <p:blipFill rotWithShape="1">
          <a:blip r:embed="rId3">
            <a:alphaModFix/>
          </a:blip>
          <a:srcRect/>
          <a:stretch/>
        </p:blipFill>
        <p:spPr>
          <a:xfrm>
            <a:off x="1280644" y="95813"/>
            <a:ext cx="2105001" cy="424396"/>
          </a:xfrm>
          <a:prstGeom prst="rect">
            <a:avLst/>
          </a:prstGeom>
          <a:noFill/>
          <a:ln>
            <a:noFill/>
          </a:ln>
        </p:spPr>
      </p:pic>
      <p:pic>
        <p:nvPicPr>
          <p:cNvPr id="2" name="Рисунок 1"/>
          <p:cNvPicPr>
            <a:picLocks noChangeAspect="1"/>
          </p:cNvPicPr>
          <p:nvPr/>
        </p:nvPicPr>
        <p:blipFill rotWithShape="1">
          <a:blip r:embed="rId4"/>
          <a:srcRect l="22426" t="13712" r="20774" b="12560"/>
          <a:stretch/>
        </p:blipFill>
        <p:spPr>
          <a:xfrm>
            <a:off x="5303520" y="838833"/>
            <a:ext cx="6492240" cy="4938077"/>
          </a:xfrm>
          <a:prstGeom prst="rect">
            <a:avLst/>
          </a:prstGeom>
        </p:spPr>
      </p:pic>
      <p:sp>
        <p:nvSpPr>
          <p:cNvPr id="3" name="Прямоугольник 2"/>
          <p:cNvSpPr/>
          <p:nvPr/>
        </p:nvSpPr>
        <p:spPr>
          <a:xfrm>
            <a:off x="322440" y="733246"/>
            <a:ext cx="4964572" cy="5693866"/>
          </a:xfrm>
          <a:prstGeom prst="rect">
            <a:avLst/>
          </a:prstGeom>
        </p:spPr>
        <p:txBody>
          <a:bodyPr wrap="square">
            <a:spAutoFit/>
          </a:bodyPr>
          <a:lstStyle/>
          <a:p>
            <a:r>
              <a:rPr lang="ru-RU" sz="2800" dirty="0" err="1">
                <a:latin typeface="Times New Roman" panose="02020603050405020304" pitchFamily="18" charset="0"/>
                <a:cs typeface="Times New Roman" panose="02020603050405020304" pitchFamily="18" charset="0"/>
              </a:rPr>
              <a:t>Заманауи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суару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жүйелерін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қолданбай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тиімді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егіншілік</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мүмкін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емес</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Суару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жүйелерін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дұрыс</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қолдану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ауылшаруашылық</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өндірісін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ауа-райының</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қыңырлығына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тәуелді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болмайтын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сенімді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тұрақты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және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жоғары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рентабельді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бизнеске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айналдыруға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мүмкіндік</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береді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Әсіресе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ылғалды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көп</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мөлшерде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тұтынатын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көкөніс</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дақылдарына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қатысты</a:t>
            </a:r>
            <a:r>
              <a:rPr lang="ru-RU"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06931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315865" y="6432830"/>
            <a:ext cx="301686"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8</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2" name="Прямоугольник 1"/>
          <p:cNvSpPr/>
          <p:nvPr/>
        </p:nvSpPr>
        <p:spPr>
          <a:xfrm>
            <a:off x="3029723" y="631598"/>
            <a:ext cx="7514749" cy="461665"/>
          </a:xfrm>
          <a:prstGeom prst="rect">
            <a:avLst/>
          </a:prstGeom>
        </p:spPr>
        <p:txBody>
          <a:bodyPr wrap="none">
            <a:spAutoFit/>
          </a:bodyPr>
          <a:lstStyle/>
          <a:p>
            <a:pPr algn="ctr"/>
            <a:r>
              <a:rPr lang="ru-RU" sz="2400" b="1" dirty="0">
                <a:latin typeface="Times New Roman" panose="02020603050405020304" pitchFamily="18" charset="0"/>
                <a:cs typeface="Times New Roman" panose="02020603050405020304" pitchFamily="18" charset="0"/>
              </a:rPr>
              <a:t>Суды </a:t>
            </a:r>
            <a:r>
              <a:rPr lang="ru-RU" sz="2400" b="1" dirty="0" err="1">
                <a:latin typeface="Times New Roman" panose="02020603050405020304" pitchFamily="18" charset="0"/>
                <a:cs typeface="Times New Roman" panose="02020603050405020304" pitchFamily="18" charset="0"/>
              </a:rPr>
              <a:t>үнемдейтін</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суару</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технологиясы-уақыт</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талабы</a:t>
            </a:r>
            <a:endParaRPr lang="ru-RU" sz="2400" dirty="0"/>
          </a:p>
        </p:txBody>
      </p:sp>
      <p:sp>
        <p:nvSpPr>
          <p:cNvPr id="3" name="Прямоугольник 2"/>
          <p:cNvSpPr/>
          <p:nvPr/>
        </p:nvSpPr>
        <p:spPr>
          <a:xfrm>
            <a:off x="914382" y="1506232"/>
            <a:ext cx="10748524" cy="4716227"/>
          </a:xfrm>
          <a:prstGeom prst="rect">
            <a:avLst/>
          </a:prstGeom>
        </p:spPr>
        <p:txBody>
          <a:bodyPr wrap="square">
            <a:spAutoFit/>
          </a:bodyPr>
          <a:lstStyle/>
          <a:p>
            <a:pPr indent="449580" algn="just">
              <a:lnSpc>
                <a:spcPct val="107000"/>
              </a:lnSpc>
              <a:spcAft>
                <a:spcPts val="0"/>
              </a:spcAft>
            </a:pPr>
            <a:r>
              <a:rPr lang="kk-KZ"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Бүгі‎нде‎ көпте‎ге‎н е‎лде‎рде‎ бұры‎н-со‎ңды‎ бо‎лма‎ға‎н су та‎пшы‎лы‎ғы‎ о‎ры‎н а‎луда‎. Же‎р ша‎ры‎ ха‎лқы‎ны‎ң са‎ны‎ те‎з өсі‎п ке‎ле‎ді‎. Зе‎ртте‎уле‎рге‎ сәйке‎с, қа‎зі‎ргі‎де‎й да‎му қа‎рқы‎ны‎ме‎н 2‎03‎0 жы‎лға‎ қа‎ра‎й әле‎мді‎к су қо‎ры‎нда‎ 4‎0% та‎пшы‎лы‎қ бо‎ла‎ты‎ны‎н көрсе‎те‎ді‎. Дүни‎е‎жүзі‎лі‎к ба‎нкті‎ң е‎се‎бі‎ бо‎йы‎нша‎, 2‎05‎0 жы‎лға‎ қа‎ра‎й 9 ми‎лли‎а‎рд ха‎лы‎қты‎ а‎сы‎ра‎у үші‎н а‎уы‎л ша‎руа‎шы‎лы‎ғы‎ өнді‎рі‎сі‎н 60%-ға‎ а‎ртты‎ру және‎ су қо‎ры‎н 1‎5‎%-ға‎ ұлға‎йту қа‎же‎т бо‎ла‎ды‎. Бүгі‎нгі‎ күнні‎ң өзі‎нде‎ а‎уы‎лша‎руа‎шы‎лы‎ғы‎ са‎ла‎сы‎ әле‎мді‎к су ре‎сурста‎ры‎ны‎ң 70%-ы‎н тұты‎ны‎п о‎ты‎р. Осы‎нда‎й ди‎на‎ми‎ка‎да‎ғы‎ сұра‎ны‎ста‎н бөле‎к, су қо‎ры‎ әле‎мні‎ң көпте‎ге‎н бөлі‎кте‎рі‎нде‎ та‎пшы‎ бо‎лы‎п о‎ты‎р. Қа‎зі‎ргі‎ уа‎қы‎тта‎ әле‎м ха‎лқы‎ны‎ң 4‎0%-ы‎ су же‎ті‎спе‎йті‎н а‎йма‎қта‎рда‎ тұра‎ды‎ және‎ 2‎02‎5‎ жы‎лды‎ң өзі‎нде‎ 5,5 милиардқа жуық адамдар су тапшы өңі‎рле‎рде‎ өмі‎р сүре‎ді‎ де‎лі‎нге‎н [2‎].</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968179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3491918" y="1"/>
            <a:ext cx="7557083" cy="535999"/>
          </a:xfrm>
          <a:custGeom>
            <a:avLst/>
            <a:gdLst/>
            <a:ahLst/>
            <a:cxnLst/>
            <a:rect l="l" t="t" r="r" b="b"/>
            <a:pathLst>
              <a:path w="7557083" h="535999" extrusionOk="0">
                <a:moveTo>
                  <a:pt x="209725" y="0"/>
                </a:moveTo>
                <a:lnTo>
                  <a:pt x="7557083" y="0"/>
                </a:lnTo>
                <a:lnTo>
                  <a:pt x="7557083" y="535999"/>
                </a:lnTo>
                <a:lnTo>
                  <a:pt x="0" y="535999"/>
                </a:lnTo>
                <a:lnTo>
                  <a:pt x="209725" y="0"/>
                </a:lnTo>
                <a:close/>
              </a:path>
            </a:pathLst>
          </a:cu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834100" y="838523"/>
            <a:ext cx="9905996" cy="6261262"/>
          </a:xfrm>
          <a:prstGeom prst="rect">
            <a:avLst/>
          </a:prstGeom>
          <a:noFill/>
          <a:ln>
            <a:noFill/>
          </a:ln>
        </p:spPr>
      </p:pic>
      <p:sp>
        <p:nvSpPr>
          <p:cNvPr id="100" name="Google Shape;100;p2"/>
          <p:cNvSpPr/>
          <p:nvPr/>
        </p:nvSpPr>
        <p:spPr>
          <a:xfrm>
            <a:off x="1142209" y="914028"/>
            <a:ext cx="92866" cy="284424"/>
          </a:xfrm>
          <a:prstGeom prst="rect">
            <a:avLst/>
          </a:prstGeom>
          <a:solidFill>
            <a:srgbClr val="A8C013">
              <a:alpha val="60000"/>
            </a:srgbClr>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1" name="Google Shape;101;p2"/>
          <p:cNvSpPr/>
          <p:nvPr/>
        </p:nvSpPr>
        <p:spPr>
          <a:xfrm>
            <a:off x="1142998" y="551018"/>
            <a:ext cx="9906003" cy="45719"/>
          </a:xfrm>
          <a:prstGeom prst="rect">
            <a:avLst/>
          </a:prstGeom>
          <a:solidFill>
            <a:srgbClr val="096327"/>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04" name="Google Shape;104;p2"/>
          <p:cNvSpPr/>
          <p:nvPr/>
        </p:nvSpPr>
        <p:spPr>
          <a:xfrm>
            <a:off x="1709066" y="1664733"/>
            <a:ext cx="3018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b="1">
              <a:solidFill>
                <a:srgbClr val="A8C013"/>
              </a:solidFill>
              <a:latin typeface="Calibri"/>
              <a:ea typeface="Calibri"/>
              <a:cs typeface="Calibri"/>
              <a:sym typeface="Calibri"/>
            </a:endParaRPr>
          </a:p>
        </p:txBody>
      </p:sp>
      <p:sp>
        <p:nvSpPr>
          <p:cNvPr id="105" name="Google Shape;105;p2"/>
          <p:cNvSpPr/>
          <p:nvPr/>
        </p:nvSpPr>
        <p:spPr>
          <a:xfrm>
            <a:off x="10956765" y="6576222"/>
            <a:ext cx="92100" cy="107948"/>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06" name="Google Shape;106;p2"/>
          <p:cNvCxnSpPr/>
          <p:nvPr/>
        </p:nvCxnSpPr>
        <p:spPr>
          <a:xfrm>
            <a:off x="1653540" y="6592889"/>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7" name="Google Shape;107;p2"/>
          <p:cNvCxnSpPr/>
          <p:nvPr/>
        </p:nvCxnSpPr>
        <p:spPr>
          <a:xfrm>
            <a:off x="1653540" y="6619083"/>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8" name="Google Shape;108;p2"/>
          <p:cNvCxnSpPr/>
          <p:nvPr/>
        </p:nvCxnSpPr>
        <p:spPr>
          <a:xfrm>
            <a:off x="1653540" y="6645277"/>
            <a:ext cx="9272588" cy="0"/>
          </a:xfrm>
          <a:prstGeom prst="straightConnector1">
            <a:avLst/>
          </a:prstGeom>
          <a:noFill/>
          <a:ln w="12700" cap="flat" cmpd="sng">
            <a:solidFill>
              <a:srgbClr val="A8C013"/>
            </a:solidFill>
            <a:prstDash val="solid"/>
            <a:miter lim="800000"/>
            <a:headEnd type="none" w="sm" len="sm"/>
            <a:tailEnd type="none" w="sm" len="sm"/>
          </a:ln>
        </p:spPr>
      </p:cxnSp>
      <p:cxnSp>
        <p:nvCxnSpPr>
          <p:cNvPr id="109" name="Google Shape;109;p2"/>
          <p:cNvCxnSpPr/>
          <p:nvPr/>
        </p:nvCxnSpPr>
        <p:spPr>
          <a:xfrm>
            <a:off x="1653541" y="6669088"/>
            <a:ext cx="9270207" cy="0"/>
          </a:xfrm>
          <a:prstGeom prst="straightConnector1">
            <a:avLst/>
          </a:prstGeom>
          <a:noFill/>
          <a:ln w="12700" cap="flat" cmpd="sng">
            <a:solidFill>
              <a:srgbClr val="A8C013"/>
            </a:solidFill>
            <a:prstDash val="solid"/>
            <a:miter lim="800000"/>
            <a:headEnd type="none" w="sm" len="sm"/>
            <a:tailEnd type="none" w="sm" len="sm"/>
          </a:ln>
        </p:spPr>
      </p:cxnSp>
      <p:sp>
        <p:nvSpPr>
          <p:cNvPr id="110" name="Google Shape;110;p2"/>
          <p:cNvSpPr/>
          <p:nvPr/>
        </p:nvSpPr>
        <p:spPr>
          <a:xfrm>
            <a:off x="1315865" y="6432830"/>
            <a:ext cx="301686" cy="369291"/>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ru-RU" b="1" dirty="0" smtClean="0">
                <a:solidFill>
                  <a:srgbClr val="096327"/>
                </a:solidFill>
                <a:latin typeface="Calibri"/>
                <a:ea typeface="Calibri"/>
                <a:cs typeface="Calibri"/>
                <a:sym typeface="Calibri"/>
              </a:rPr>
              <a:t>9</a:t>
            </a:r>
            <a:endParaRPr sz="1400" dirty="0">
              <a:solidFill>
                <a:srgbClr val="000000"/>
              </a:solidFill>
              <a:latin typeface="Arial"/>
              <a:ea typeface="Arial"/>
              <a:cs typeface="Arial"/>
              <a:sym typeface="Arial"/>
            </a:endParaRPr>
          </a:p>
        </p:txBody>
      </p:sp>
      <p:sp>
        <p:nvSpPr>
          <p:cNvPr id="111" name="Google Shape;111;p2"/>
          <p:cNvSpPr/>
          <p:nvPr/>
        </p:nvSpPr>
        <p:spPr>
          <a:xfrm>
            <a:off x="10956765" y="5776911"/>
            <a:ext cx="92100" cy="96630"/>
          </a:xfrm>
          <a:prstGeom prst="rect">
            <a:avLst/>
          </a:prstGeom>
          <a:solidFill>
            <a:srgbClr val="FFC00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12" name="Google Shape;112;p2"/>
          <p:cNvSpPr/>
          <p:nvPr/>
        </p:nvSpPr>
        <p:spPr>
          <a:xfrm>
            <a:off x="10956765" y="5920743"/>
            <a:ext cx="92100" cy="413382"/>
          </a:xfrm>
          <a:prstGeom prst="rect">
            <a:avLst/>
          </a:prstGeom>
          <a:solidFill>
            <a:srgbClr val="A8C013"/>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3" name="Google Shape;113;p2"/>
          <p:cNvCxnSpPr/>
          <p:nvPr/>
        </p:nvCxnSpPr>
        <p:spPr>
          <a:xfrm>
            <a:off x="1628098" y="6432830"/>
            <a:ext cx="0" cy="423996"/>
          </a:xfrm>
          <a:prstGeom prst="straightConnector1">
            <a:avLst/>
          </a:prstGeom>
          <a:noFill/>
          <a:ln w="9525" cap="flat" cmpd="sng">
            <a:solidFill>
              <a:srgbClr val="FFC000"/>
            </a:solidFill>
            <a:prstDash val="solid"/>
            <a:miter lim="800000"/>
            <a:headEnd type="none" w="sm" len="sm"/>
            <a:tailEnd type="none" w="sm" len="sm"/>
          </a:ln>
        </p:spPr>
      </p:cxnSp>
      <p:pic>
        <p:nvPicPr>
          <p:cNvPr id="114" name="Google Shape;114;p2"/>
          <p:cNvPicPr preferRelativeResize="0"/>
          <p:nvPr/>
        </p:nvPicPr>
        <p:blipFill rotWithShape="1">
          <a:blip r:embed="rId4">
            <a:alphaModFix/>
          </a:blip>
          <a:srcRect/>
          <a:stretch/>
        </p:blipFill>
        <p:spPr>
          <a:xfrm>
            <a:off x="1280644" y="95813"/>
            <a:ext cx="2105001" cy="424396"/>
          </a:xfrm>
          <a:prstGeom prst="rect">
            <a:avLst/>
          </a:prstGeom>
          <a:noFill/>
          <a:ln>
            <a:noFill/>
          </a:ln>
        </p:spPr>
      </p:pic>
      <p:sp>
        <p:nvSpPr>
          <p:cNvPr id="17" name="Прямоугольник 16"/>
          <p:cNvSpPr/>
          <p:nvPr/>
        </p:nvSpPr>
        <p:spPr>
          <a:xfrm>
            <a:off x="2615516" y="880973"/>
            <a:ext cx="4171582" cy="707886"/>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ru-RU" sz="4000" i="1" dirty="0" err="1"/>
              <a:t>Ж</a:t>
            </a:r>
            <a:r>
              <a:rPr lang="ru-RU" sz="4000" i="1" dirty="0" err="1" smtClean="0"/>
              <a:t>алпы</a:t>
            </a:r>
            <a:r>
              <a:rPr lang="ru-RU" sz="4000" i="1" dirty="0" smtClean="0"/>
              <a:t> </a:t>
            </a:r>
            <a:r>
              <a:rPr lang="ru-RU" sz="4000" i="1" dirty="0" err="1"/>
              <a:t>ақпарат</a:t>
            </a:r>
            <a:r>
              <a:rPr lang="ru-RU" sz="4000" i="1" dirty="0"/>
              <a:t> </a:t>
            </a:r>
            <a:r>
              <a:rPr lang="en-US" sz="4000" i="1" dirty="0" smtClean="0"/>
              <a:t>:</a:t>
            </a:r>
            <a:endParaRPr lang="ru-RU" sz="4000" dirty="0"/>
          </a:p>
        </p:txBody>
      </p:sp>
      <p:graphicFrame>
        <p:nvGraphicFramePr>
          <p:cNvPr id="18" name="Схема 17"/>
          <p:cNvGraphicFramePr/>
          <p:nvPr>
            <p:extLst>
              <p:ext uri="{D42A27DB-BD31-4B8C-83A1-F6EECF244321}">
                <p14:modId xmlns:p14="http://schemas.microsoft.com/office/powerpoint/2010/main" val="1611383748"/>
              </p:ext>
            </p:extLst>
          </p:nvPr>
        </p:nvGraphicFramePr>
        <p:xfrm>
          <a:off x="1235075" y="1440238"/>
          <a:ext cx="10505021" cy="51097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18792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Тема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2572</TotalTime>
  <Words>2402</Words>
  <Application>Microsoft Office PowerPoint</Application>
  <PresentationFormat>Широкоэкранный</PresentationFormat>
  <Paragraphs>185</Paragraphs>
  <Slides>37</Slides>
  <Notes>36</Notes>
  <HiddenSlides>0</HiddenSlides>
  <MMClips>0</MMClips>
  <ScaleCrop>false</ScaleCrop>
  <HeadingPairs>
    <vt:vector size="6" baseType="variant">
      <vt:variant>
        <vt:lpstr>Использованные шрифты</vt:lpstr>
      </vt:variant>
      <vt:variant>
        <vt:i4>4</vt:i4>
      </vt:variant>
      <vt:variant>
        <vt:lpstr>Тема</vt:lpstr>
      </vt:variant>
      <vt:variant>
        <vt:i4>2</vt:i4>
      </vt:variant>
      <vt:variant>
        <vt:lpstr>Заголовки слайдов</vt:lpstr>
      </vt:variant>
      <vt:variant>
        <vt:i4>37</vt:i4>
      </vt:variant>
    </vt:vector>
  </HeadingPairs>
  <TitlesOfParts>
    <vt:vector size="43" baseType="lpstr">
      <vt:lpstr>Arial</vt:lpstr>
      <vt:lpstr>Calibri</vt:lpstr>
      <vt:lpstr>Calibri Light</vt:lpstr>
      <vt:lpstr>Times New Roman</vt:lpstr>
      <vt:lpstr>Тема Office</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Суару әдістеріне қоятын талаптары төмендегідей: </vt:lpstr>
      <vt:lpstr>Қазақстан Республикасының суармалы жерлерін суару тәсілдері, мың га</vt:lpstr>
      <vt:lpstr>Презентация PowerPoint</vt:lpstr>
      <vt:lpstr>Презентация PowerPoint</vt:lpstr>
      <vt:lpstr>Қазақстан Республикасындағы суаруды субсидиялау суару технологиясына байланысты болады </vt:lpstr>
      <vt:lpstr>Презентация PowerPoint</vt:lpstr>
      <vt:lpstr>Презентация PowerPoint</vt:lpstr>
      <vt:lpstr>Презентация PowerPoint</vt:lpstr>
      <vt:lpstr>Жабындау</vt:lpstr>
      <vt:lpstr>Суарудың жаңа әдісінің негізгі артықшылықтары </vt:lpstr>
      <vt:lpstr>Қар тоқтату </vt:lpstr>
      <vt:lpstr>Лазерлік тегістеу</vt:lpstr>
      <vt:lpstr>Сапалы жоспарланған алқаптың келесі артықшылықтары бар </vt:lpstr>
      <vt:lpstr>Сифондарды қолдану</vt:lpstr>
      <vt:lpstr>Төгінді суларды егістікке пайдалану</vt:lpstr>
      <vt:lpstr>Презентация PowerPoint</vt:lpstr>
      <vt:lpstr>Пайдаланылған әдебиеттер:</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dc:creator>
  <cp:lastModifiedBy>HP</cp:lastModifiedBy>
  <cp:revision>138</cp:revision>
  <dcterms:created xsi:type="dcterms:W3CDTF">2023-09-08T03:33:00Z</dcterms:created>
  <dcterms:modified xsi:type="dcterms:W3CDTF">2023-09-29T13:12:47Z</dcterms:modified>
</cp:coreProperties>
</file>