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7" r:id="rId4"/>
    <p:sldId id="269" r:id="rId5"/>
    <p:sldId id="276" r:id="rId6"/>
    <p:sldId id="268" r:id="rId7"/>
    <p:sldId id="263" r:id="rId8"/>
    <p:sldId id="270" r:id="rId9"/>
    <p:sldId id="272" r:id="rId10"/>
    <p:sldId id="297" r:id="rId11"/>
    <p:sldId id="274" r:id="rId12"/>
    <p:sldId id="293" r:id="rId13"/>
    <p:sldId id="295" r:id="rId14"/>
    <p:sldId id="291" r:id="rId15"/>
    <p:sldId id="287" r:id="rId16"/>
    <p:sldId id="289" r:id="rId17"/>
    <p:sldId id="278" r:id="rId18"/>
    <p:sldId id="301" r:id="rId19"/>
    <p:sldId id="299" r:id="rId20"/>
    <p:sldId id="303" r:id="rId21"/>
    <p:sldId id="280" r:id="rId22"/>
    <p:sldId id="260" r:id="rId23"/>
    <p:sldId id="304" r:id="rId24"/>
    <p:sldId id="305" r:id="rId25"/>
    <p:sldId id="309" r:id="rId26"/>
    <p:sldId id="307" r:id="rId27"/>
    <p:sldId id="310" r:id="rId28"/>
    <p:sldId id="283" r:id="rId29"/>
    <p:sldId id="285" r:id="rId30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oBrs1smv3YNC0abZrteFo7zXX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554559B-472D-45C9-97DD-4BD315D8248A}">
  <a:tblStyle styleId="{5554559B-472D-45C9-97DD-4BD315D824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6914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378101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952291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41724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80" y="-1388"/>
            <a:ext cx="9902220" cy="68593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380968" y="1071546"/>
            <a:ext cx="9525032" cy="140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>
              <a:buSzPts val="3500"/>
            </a:pPr>
            <a:r>
              <a:rPr lang="ru-RU" sz="3500" dirty="0">
                <a:solidFill>
                  <a:srgbClr val="096327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ВЕБИНАРАДЫҢ ТАҚЫРЫБЫ</a:t>
            </a:r>
            <a:r>
              <a:rPr lang="ru-RU" sz="2800" dirty="0">
                <a:solidFill>
                  <a:srgbClr val="096327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</a:p>
          <a:p>
            <a:pPr algn="ctr">
              <a:buSzPts val="3500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"Ара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зиянкестері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109" y="279400"/>
            <a:ext cx="1985814" cy="4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3842" y="286573"/>
            <a:ext cx="816866" cy="393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85427" y="295844"/>
            <a:ext cx="1688595" cy="38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43875" y="5373389"/>
            <a:ext cx="1572746" cy="12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8286749" y="5268614"/>
            <a:ext cx="1572745" cy="7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dirty="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дата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296274" y="5693075"/>
            <a:ext cx="1572745" cy="6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300" dirty="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3300" b="0" i="0" u="none" strike="noStrike" cap="none" dirty="0">
              <a:solidFill>
                <a:srgbClr val="0963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286750" y="6172292"/>
            <a:ext cx="1448922" cy="40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место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8303419" y="5495925"/>
            <a:ext cx="0" cy="100965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3E122296-6116-4E7C-872A-D8D252D83543}"/>
              </a:ext>
            </a:extLst>
          </p:cNvPr>
          <p:cNvSpPr txBox="1">
            <a:spLocks/>
          </p:cNvSpPr>
          <p:nvPr/>
        </p:nvSpPr>
        <p:spPr>
          <a:xfrm>
            <a:off x="-735632" y="762306"/>
            <a:ext cx="12192000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Аралардың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жаулары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зиянкестері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47C735B-DA7E-49CE-9BF2-F411BE64A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75"/>
          <a:stretch/>
        </p:blipFill>
        <p:spPr>
          <a:xfrm>
            <a:off x="716966" y="2057842"/>
            <a:ext cx="8654243" cy="3357727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CF4A8D3B-8237-4E38-A31A-269CA59F70EA}"/>
              </a:ext>
            </a:extLst>
          </p:cNvPr>
          <p:cNvSpPr/>
          <p:nvPr/>
        </p:nvSpPr>
        <p:spPr>
          <a:xfrm>
            <a:off x="3368824" y="2232248"/>
            <a:ext cx="2601685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</a:rPr>
              <a:t>Ара жаулары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95215" y="6357958"/>
            <a:ext cx="2857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E0D7BA8-C96B-4D76-8033-109CF2CE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608" y="813445"/>
            <a:ext cx="12192000" cy="121199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Омарталардағы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жалпы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профилактикалық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сауықтыру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</a:rPr>
              <a:t>іс-шаралары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" name="Объект 11">
            <a:extLst>
              <a:ext uri="{FF2B5EF4-FFF2-40B4-BE49-F238E27FC236}">
                <a16:creationId xmlns:a16="http://schemas.microsoft.com/office/drawing/2014/main" xmlns="" id="{EE56CC5D-AA35-4794-932C-574C0BF35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143" y="2123339"/>
            <a:ext cx="8303029" cy="400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xmlns="" id="{97425018-C9CA-4D92-8074-FEBCC129B390}"/>
              </a:ext>
            </a:extLst>
          </p:cNvPr>
          <p:cNvSpPr/>
          <p:nvPr/>
        </p:nvSpPr>
        <p:spPr>
          <a:xfrm>
            <a:off x="4121728" y="2460875"/>
            <a:ext cx="2343440" cy="824110"/>
          </a:xfrm>
          <a:prstGeom prst="roundRect">
            <a:avLst/>
          </a:prstGeom>
          <a:solidFill>
            <a:srgbClr val="9FD37C">
              <a:lumMod val="60000"/>
              <a:lumOff val="40000"/>
            </a:srgbClr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Омартадағы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ұйымдастыру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жұмыстары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5">
            <a:extLst>
              <a:ext uri="{FF2B5EF4-FFF2-40B4-BE49-F238E27FC236}">
                <a16:creationId xmlns:a16="http://schemas.microsoft.com/office/drawing/2014/main" xmlns="" id="{341D4B38-0E53-44FB-A3AD-C13D90DC9EDD}"/>
              </a:ext>
            </a:extLst>
          </p:cNvPr>
          <p:cNvSpPr/>
          <p:nvPr/>
        </p:nvSpPr>
        <p:spPr>
          <a:xfrm>
            <a:off x="1190143" y="4078742"/>
            <a:ext cx="2525488" cy="1698169"/>
          </a:xfrm>
          <a:prstGeom prst="round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Омарталарды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орналастыру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және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жай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ғастыру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талаптарын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орындау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4">
            <a:extLst>
              <a:ext uri="{FF2B5EF4-FFF2-40B4-BE49-F238E27FC236}">
                <a16:creationId xmlns:a16="http://schemas.microsoft.com/office/drawing/2014/main" xmlns="" id="{42839C00-518A-4DEE-8836-3462E5CD3032}"/>
              </a:ext>
            </a:extLst>
          </p:cNvPr>
          <p:cNvSpPr/>
          <p:nvPr/>
        </p:nvSpPr>
        <p:spPr>
          <a:xfrm>
            <a:off x="4121728" y="4073667"/>
            <a:ext cx="2525486" cy="1698170"/>
          </a:xfrm>
          <a:prstGeom prst="round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Араларды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күтіп-бағуға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азықтандыруға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қойылатын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талаптарды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орындау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4">
            <a:extLst>
              <a:ext uri="{FF2B5EF4-FFF2-40B4-BE49-F238E27FC236}">
                <a16:creationId xmlns:a16="http://schemas.microsoft.com/office/drawing/2014/main" xmlns="" id="{1B385713-9925-4D12-94FE-DE3EDF8CB51A}"/>
              </a:ext>
            </a:extLst>
          </p:cNvPr>
          <p:cNvSpPr/>
          <p:nvPr/>
        </p:nvSpPr>
        <p:spPr>
          <a:xfrm>
            <a:off x="6967686" y="4099192"/>
            <a:ext cx="2525486" cy="1698170"/>
          </a:xfrm>
          <a:prstGeom prst="round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solidFill>
              <a:srgbClr val="99CB3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Араларды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күтіп-бағуға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азықтандыруға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қойылатын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талаптарды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орындау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95215" y="6357958"/>
            <a:ext cx="2857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AutoShape 2" descr="https://www.i-bee.net/wp-content/uploads/2020/04/balanc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-bee.net/wp-content/uploads/2020/04/balanc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3FABF31E-9C08-44D7-9250-47B58218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" y="1650529"/>
            <a:ext cx="4716909" cy="35427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Омартадағы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Объект 5">
            <a:extLst>
              <a:ext uri="{FF2B5EF4-FFF2-40B4-BE49-F238E27FC236}">
                <a16:creationId xmlns:a16="http://schemas.microsoft.com/office/drawing/2014/main" xmlns="" id="{2F24BD01-E1BF-4852-8E3C-95E074E8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685" y="250425"/>
            <a:ext cx="4800945" cy="63424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C8A6206-1685-43D0-9EB6-0D9B855575ED}"/>
              </a:ext>
            </a:extLst>
          </p:cNvPr>
          <p:cNvSpPr/>
          <p:nvPr/>
        </p:nvSpPr>
        <p:spPr>
          <a:xfrm>
            <a:off x="5333282" y="160338"/>
            <a:ext cx="3691684" cy="1054084"/>
          </a:xfrm>
          <a:prstGeom prst="rect">
            <a:avLst/>
          </a:prstGeom>
          <a:solidFill>
            <a:srgbClr val="99CB38">
              <a:lumMod val="20000"/>
              <a:lumOff val="80000"/>
            </a:srgbClr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ПРОФИЛАКТИКАЛЫҚ ІС-ШАРАЛАР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технологиялық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әдістермен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варроатоздың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алдын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мамырдан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тамызға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дейін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аскосфероз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аспергиллез, меланоз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және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шірік-сәуірден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шілдеге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дейін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нозематоз-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тамыздан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қарашаға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дейін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95215" y="6357958"/>
            <a:ext cx="28575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AutoShape 2" descr="https://www.i-bee.net/wp-content/uploads/2020/04/balanc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www.i-bee.net/wp-content/uploads/2020/04/balance-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F8CC2B61-A576-4745-8EE2-E7A38E9E88CE}"/>
              </a:ext>
            </a:extLst>
          </p:cNvPr>
          <p:cNvSpPr txBox="1">
            <a:spLocks/>
          </p:cNvSpPr>
          <p:nvPr/>
        </p:nvSpPr>
        <p:spPr>
          <a:xfrm>
            <a:off x="-735632" y="871546"/>
            <a:ext cx="12192000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Аралардың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ең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көп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таралған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</a:rPr>
              <a:t>жұқпалы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аурулары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FCD7F4A-78CC-42D3-8798-CDFA75F3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219" y="1656377"/>
            <a:ext cx="7950847" cy="46777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1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AA4A52C6-DB25-445A-8434-D4CCC49C161C}"/>
              </a:ext>
            </a:extLst>
          </p:cNvPr>
          <p:cNvSpPr txBox="1">
            <a:spLocks/>
          </p:cNvSpPr>
          <p:nvPr/>
        </p:nvSpPr>
        <p:spPr>
          <a:xfrm>
            <a:off x="-519608" y="596736"/>
            <a:ext cx="12192000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ауруларының таралу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жолдарының </a:t>
            </a:r>
            <a:r>
              <a:rPr lang="ru-RU" sz="3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сұлбасы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E7FB1FB-59F7-4443-8355-A2206F3D0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97" y="1631887"/>
            <a:ext cx="8760516" cy="40106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1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40B7DDB0-BF82-480D-9A42-4DF4C90B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6" y="1354684"/>
            <a:ext cx="3200400" cy="428244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Аралардың аурулары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зиянкестеріне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профилактика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жүргізу және оларға қарсы күрес жөніндегі жұмыстарды бөлу күнтізбесі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болжалды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сұлба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D0E8074-206C-47A3-901D-720FEDCB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8803" y="719095"/>
            <a:ext cx="6291944" cy="58494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1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CB085247-1745-4E7C-AEFF-C3AFCDAD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91" y="52729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Варроа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кенесінен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кезеңдерде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kk-KZ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дің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ерекшеліктері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Объект 5">
            <a:extLst>
              <a:ext uri="{FF2B5EF4-FFF2-40B4-BE49-F238E27FC236}">
                <a16:creationId xmlns:a16="http://schemas.microsoft.com/office/drawing/2014/main" xmlns="" id="{DDEA33E9-CC75-4775-851D-97392477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1166" y="1707773"/>
            <a:ext cx="6770114" cy="454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15082"/>
            <a:ext cx="4745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A3A2736-E495-4AAF-A86F-B95941E3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91" y="64393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ауруларымен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күресудің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балама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құралдары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xmlns="" id="{064FE488-A1A4-4949-8222-CEE7B8EADCF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8369929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Күресу шаралары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өнімдерді қолдануды қамтиды: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сүт қышқылы,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10%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ерітінді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дайындауға және кәрездегі араларға шашыратуға арналған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80%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тасшөп, жаңа жапырақтар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сабақтар ұсақталып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дәке сөмкесіне салынып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үстіне пленкамен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жабылып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ұяның үстіне қойылады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кене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басуы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63%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жусан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құрғақ шөпті қайнатып, қайнатындыны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(1:1)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қант шәрбатымен араластырылады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Тиімділігі-82%.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ащы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бұрышпен,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литр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қайнаған суға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50 г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майдаланған бұрышты қосып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қайнатындыны қант шәрбатымен араластырылып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өңделеді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шырша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майын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пергамент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қағазын майлау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үшін және жақтаулардың үстіне қойылады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20-30%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үгітіледі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0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9F9B2451-08CE-4473-A413-2C2F88FDDBBA}"/>
              </a:ext>
            </a:extLst>
          </p:cNvPr>
          <p:cNvSpPr txBox="1">
            <a:spLocks/>
          </p:cNvSpPr>
          <p:nvPr/>
        </p:nvSpPr>
        <p:spPr>
          <a:xfrm>
            <a:off x="452406" y="838833"/>
            <a:ext cx="10058400" cy="88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Омартадағы</a:t>
            </a:r>
            <a:r>
              <a:rPr kumimoji="0" lang="ru-RU" sz="3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ара </a:t>
            </a:r>
            <a:r>
              <a:rPr kumimoji="0" lang="ru-RU" sz="3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ауруларын</a:t>
            </a:r>
            <a:r>
              <a:rPr kumimoji="0" lang="ru-RU" sz="3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kumimoji="0" lang="ru-RU" sz="3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диагностикалау</a:t>
            </a:r>
            <a:r>
              <a:rPr kumimoji="0" lang="ru-RU" sz="3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әдістері</a:t>
            </a:r>
            <a:endParaRPr kumimoji="0" lang="ru-RU" sz="3000" b="0" i="0" u="none" strike="noStrike" kern="1200" cap="none" spc="-5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бъект 3">
            <a:extLst>
              <a:ext uri="{FF2B5EF4-FFF2-40B4-BE49-F238E27FC236}">
                <a16:creationId xmlns:a16="http://schemas.microsoft.com/office/drawing/2014/main" xmlns="" id="{27E57689-7722-459A-BE21-2FAF8CE6576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824265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Ұяларды көктемгі тексеру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жоспарлы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профилактикалық тексерулер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күдік туындаған жағдайда, патологиялық материалды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ережелеріне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сәйкес іріктеу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жүргізіледі.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Үлгілер ілеспе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хатпен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мамандандырылған зертханаға жіберіледі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иесінің аты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омартаның мөлшері, аурудың пайда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уақыты және оның белгілері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Варроозға, акарапидозға және аралардың улануына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күдік болған жағдайда, әрбір күдіктенген отбасынан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50 ара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сынамасы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0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A6FD2ECB-0F61-4A0B-9AE8-893F673879F0}"/>
              </a:ext>
            </a:extLst>
          </p:cNvPr>
          <p:cNvSpPr txBox="1">
            <a:spLocks/>
          </p:cNvSpPr>
          <p:nvPr/>
        </p:nvSpPr>
        <p:spPr>
          <a:xfrm>
            <a:off x="-540441" y="634471"/>
            <a:ext cx="11823700" cy="995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Дәнекерлеу</a:t>
            </a: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шамымен</a:t>
            </a: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дезинфекциялау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Объект 12">
            <a:extLst>
              <a:ext uri="{FF2B5EF4-FFF2-40B4-BE49-F238E27FC236}">
                <a16:creationId xmlns:a16="http://schemas.microsoft.com/office/drawing/2014/main" xmlns="" id="{957D2D88-15E8-41E5-B901-AE716C7BA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93" y="2151115"/>
            <a:ext cx="4246085" cy="275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850D2EB-263C-459E-A80B-2D757DC7F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1409" y="2151115"/>
            <a:ext cx="4246085" cy="2759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23708" y="1412938"/>
            <a:ext cx="9768358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ru-RU" sz="2000" b="1" dirty="0" err="1">
                <a:solidFill>
                  <a:srgbClr val="096327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Мақсаты</a:t>
            </a:r>
            <a:r>
              <a:rPr lang="ru-RU" sz="2000" b="1" dirty="0">
                <a:solidFill>
                  <a:srgbClr val="096327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-</a:t>
            </a:r>
            <a:r>
              <a:rPr lang="kk-KZ" sz="2000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зиянкестерін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kk-KZ" sz="2000" dirty="0">
                <a:solidFill>
                  <a:srgbClr val="FF0000"/>
                </a:solidFill>
              </a:rPr>
              <a:t>.</a:t>
            </a:r>
            <a:endParaRPr sz="2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rgbClr val="0963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rgbClr val="09632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ts val="1800"/>
            </a:pPr>
            <a:r>
              <a:rPr lang="ru-RU" sz="1800" b="1" dirty="0" err="1">
                <a:solidFill>
                  <a:srgbClr val="096327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Міндеттер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  <a:r>
              <a:rPr lang="kk-KZ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Шет елдерден әкелінетін ара пакеттеріне шектеу қою. </a:t>
            </a:r>
          </a:p>
          <a:p>
            <a:pPr lvl="0" algn="just">
              <a:buSzPts val="1800"/>
              <a:buFont typeface="Arial" pitchFamily="34" charset="0"/>
              <a:buChar char="•"/>
            </a:pP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Ара ауруларына қарсы емдеудің химикатсыз жаңа әдіс-тәсілдерін әзірлеу.</a:t>
            </a:r>
          </a:p>
          <a:p>
            <a:pPr lvl="0" algn="just">
              <a:buSzPts val="1800"/>
              <a:buFont typeface="Arial" pitchFamily="34" charset="0"/>
              <a:buChar char="•"/>
            </a:pPr>
            <a:r>
              <a:rPr lang="kk-KZ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Омарталарда втеринариялық-санитариялық іс-шараларды жургізу.</a:t>
            </a:r>
            <a:endParaRPr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323708" y="3835148"/>
            <a:ext cx="8878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800" b="1" dirty="0">
                <a:solidFill>
                  <a:srgbClr val="096327"/>
                </a:solidFill>
                <a:latin typeface="Calibri"/>
                <a:ea typeface="Calibri"/>
                <a:cs typeface="Calibri"/>
                <a:sym typeface="Calibri"/>
              </a:rPr>
              <a:t>ФЕРМЕР ҮШІН ПРАКТИКАЛЫҚ ҚҰНДЫЛЫҚ :  </a:t>
            </a:r>
            <a:endParaRPr sz="1800" b="1">
              <a:solidFill>
                <a:srgbClr val="0963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7382" y="4437112"/>
            <a:ext cx="923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solidFill>
                  <a:schemeClr val="tx1"/>
                </a:solidFill>
              </a:rPr>
              <a:t>Омарталарда уақытылы бақылау жұмыстарын жүргізу, </a:t>
            </a:r>
            <a:r>
              <a:rPr lang="kk-KZ" sz="1800" dirty="0" smtClean="0">
                <a:solidFill>
                  <a:schemeClr val="tx1"/>
                </a:solidFill>
              </a:rPr>
              <a:t>шет елден </a:t>
            </a:r>
            <a:r>
              <a:rPr lang="kk-KZ" sz="1800" dirty="0" smtClean="0">
                <a:solidFill>
                  <a:schemeClr val="tx1"/>
                </a:solidFill>
              </a:rPr>
              <a:t>тексерілмеген </a:t>
            </a:r>
            <a:r>
              <a:rPr lang="kk-KZ" sz="1800" dirty="0">
                <a:solidFill>
                  <a:schemeClr val="tx1"/>
                </a:solidFill>
              </a:rPr>
              <a:t>ара пакеттерін сатып алуға жол бермеу. Уақыты профилактикалық жұмыстарды жүргізу. Бұл омарташыларға </a:t>
            </a:r>
            <a:r>
              <a:rPr lang="kk-KZ" sz="1800" dirty="0" smtClean="0">
                <a:solidFill>
                  <a:schemeClr val="tx1"/>
                </a:solidFill>
              </a:rPr>
              <a:t>омартадағы </a:t>
            </a:r>
            <a:r>
              <a:rPr lang="kk-KZ" sz="1800" dirty="0">
                <a:solidFill>
                  <a:schemeClr val="tx1"/>
                </a:solidFill>
              </a:rPr>
              <a:t>өзгерістерге тез жауап беруге және тиісті шараларды қабылдауға мүмкіндік береді және бал өнімінің артуына әкелді.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0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4">
            <a:extLst>
              <a:ext uri="{FF2B5EF4-FFF2-40B4-BE49-F238E27FC236}">
                <a16:creationId xmlns:a16="http://schemas.microsoft.com/office/drawing/2014/main" xmlns="" id="{8AF705A6-6DE9-42B8-95F4-CB176C10A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2" y="2689381"/>
            <a:ext cx="5549900" cy="360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CAF19F6-779B-49A9-B77A-B3A6137A4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815" y="1128721"/>
            <a:ext cx="6560117" cy="3315519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BF51C4F8-02F0-438B-B886-0C52C5CC3E09}"/>
              </a:ext>
            </a:extLst>
          </p:cNvPr>
          <p:cNvSpPr txBox="1">
            <a:spLocks/>
          </p:cNvSpPr>
          <p:nvPr/>
        </p:nvSpPr>
        <p:spPr>
          <a:xfrm>
            <a:off x="103566" y="634418"/>
            <a:ext cx="11823700" cy="530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Бумен</a:t>
            </a: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дезинфекциялау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0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9A01E415-6927-4657-BA12-A2A2D5A10ADB}"/>
              </a:ext>
            </a:extLst>
          </p:cNvPr>
          <p:cNvSpPr txBox="1">
            <a:spLocks/>
          </p:cNvSpPr>
          <p:nvPr/>
        </p:nvSpPr>
        <p:spPr>
          <a:xfrm>
            <a:off x="-159568" y="828698"/>
            <a:ext cx="11407029" cy="12525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Химиялық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заттармен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жұмыс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істеудегі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қауіпсіздік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техника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қағидалары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 descr="img692_1">
            <a:extLst>
              <a:ext uri="{FF2B5EF4-FFF2-40B4-BE49-F238E27FC236}">
                <a16:creationId xmlns:a16="http://schemas.microsoft.com/office/drawing/2014/main" xmlns="" id="{4CAFF5BC-849D-4F81-89C1-39C8849A29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478" y="2072667"/>
            <a:ext cx="1357313" cy="16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img696_1">
            <a:extLst>
              <a:ext uri="{FF2B5EF4-FFF2-40B4-BE49-F238E27FC236}">
                <a16:creationId xmlns:a16="http://schemas.microsoft.com/office/drawing/2014/main" xmlns="" id="{D359690F-2AA6-43F0-8F11-A7F4665824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349" y="2063919"/>
            <a:ext cx="1353948" cy="16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img694_1">
            <a:extLst>
              <a:ext uri="{FF2B5EF4-FFF2-40B4-BE49-F238E27FC236}">
                <a16:creationId xmlns:a16="http://schemas.microsoft.com/office/drawing/2014/main" xmlns="" id="{5F84C28B-227E-4817-9030-62C93549FA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856" y="2093111"/>
            <a:ext cx="1405258" cy="16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img694_1">
            <a:extLst>
              <a:ext uri="{FF2B5EF4-FFF2-40B4-BE49-F238E27FC236}">
                <a16:creationId xmlns:a16="http://schemas.microsoft.com/office/drawing/2014/main" xmlns="" id="{80E134BF-51B9-4868-A97D-489FF114672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48" y="3995227"/>
            <a:ext cx="1405258" cy="167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img693_1">
            <a:extLst>
              <a:ext uri="{FF2B5EF4-FFF2-40B4-BE49-F238E27FC236}">
                <a16:creationId xmlns:a16="http://schemas.microsoft.com/office/drawing/2014/main" xmlns="" id="{C08C1AC1-BC66-48AD-AF44-B76E211B189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808" y="3966440"/>
            <a:ext cx="1389221" cy="173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img695_1">
            <a:extLst>
              <a:ext uri="{FF2B5EF4-FFF2-40B4-BE49-F238E27FC236}">
                <a16:creationId xmlns:a16="http://schemas.microsoft.com/office/drawing/2014/main" xmlns="" id="{E6A1D50F-8630-4C40-9706-1FCE3A8947D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120" y="3999063"/>
            <a:ext cx="1448591" cy="174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img697_1">
            <a:extLst>
              <a:ext uri="{FF2B5EF4-FFF2-40B4-BE49-F238E27FC236}">
                <a16:creationId xmlns:a16="http://schemas.microsoft.com/office/drawing/2014/main" xmlns="" id="{F7F8569B-8ECF-4C5B-857D-566E3B4BF40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651" y="4037944"/>
            <a:ext cx="1502096" cy="173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714CB3D8-5BA3-4527-826A-D9D8F094D5EA}"/>
              </a:ext>
            </a:extLst>
          </p:cNvPr>
          <p:cNvSpPr txBox="1">
            <a:spLocks/>
          </p:cNvSpPr>
          <p:nvPr/>
        </p:nvSpPr>
        <p:spPr>
          <a:xfrm>
            <a:off x="-735632" y="409997"/>
            <a:ext cx="121920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Ерітінділерді</a:t>
            </a: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дайындау</a:t>
            </a: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ережелері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Объект 12">
            <a:extLst>
              <a:ext uri="{FF2B5EF4-FFF2-40B4-BE49-F238E27FC236}">
                <a16:creationId xmlns:a16="http://schemas.microsoft.com/office/drawing/2014/main" xmlns="" id="{E40A359C-9581-49C6-8DF1-B732B6CC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77" y="1628449"/>
            <a:ext cx="2947988" cy="434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13">
            <a:extLst>
              <a:ext uri="{FF2B5EF4-FFF2-40B4-BE49-F238E27FC236}">
                <a16:creationId xmlns:a16="http://schemas.microsoft.com/office/drawing/2014/main" xmlns="" id="{5104E417-1216-411D-A77F-76E5EDCFC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475" y="1644077"/>
            <a:ext cx="3014662" cy="441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3EC1DDE-500E-47A5-9DC5-02D6A776E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610" y="1644078"/>
            <a:ext cx="3078163" cy="44164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0108A4AB-81D0-4EA2-BEE9-BB12812AC493}"/>
              </a:ext>
            </a:extLst>
          </p:cNvPr>
          <p:cNvSpPr txBox="1">
            <a:spLocks/>
          </p:cNvSpPr>
          <p:nvPr/>
        </p:nvSpPr>
        <p:spPr>
          <a:xfrm>
            <a:off x="416687" y="573876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 ара </a:t>
            </a:r>
            <a:r>
              <a:rPr kumimoji="0" lang="ru-RU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реттеуді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-50" normalizeH="0" baseline="0" noProof="0" dirty="0" err="1">
                <a:ln>
                  <a:noFill/>
                </a:ln>
                <a:solidFill>
                  <a:srgbClr val="99CB38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қолдау</a:t>
            </a:r>
            <a:endParaRPr kumimoji="0" lang="ru-RU" sz="3600" b="0" i="0" u="none" strike="noStrike" kern="1200" cap="none" spc="-50" normalizeH="0" baseline="0" noProof="0" dirty="0">
              <a:ln>
                <a:noFill/>
              </a:ln>
              <a:solidFill>
                <a:srgbClr val="99CB38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xmlns="" id="{EC2C7529-4FAD-4142-B465-89CD30C36009}"/>
              </a:ext>
            </a:extLst>
          </p:cNvPr>
          <p:cNvSpPr txBox="1">
            <a:spLocks/>
          </p:cNvSpPr>
          <p:nvPr/>
        </p:nvSpPr>
        <p:spPr>
          <a:xfrm>
            <a:off x="380968" y="1785927"/>
            <a:ext cx="9446337" cy="47641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шаруашылығын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нарықтық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қатынастар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шет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ара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шаруашылығымен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бәсекелес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Республиканың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омарталарын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араларын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ұстаудың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технологиялық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көшіру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Бұл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өнеркәсіптік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элементтерін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енгізуге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бөлгіш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торларды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ара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аулағыштарды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репеленттерді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корпустарымен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іріктеуді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жүргізуге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рамаларынан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үрлеу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электоро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бензо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желдеткіштерді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үйір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құруға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іс-шараларды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жүргізуге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2) Ара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ұяларының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жүйелерімен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араларын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өсіру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күтіп-ұстау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технологияларымен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істеу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кадрлар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даярлау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3)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шайқауды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бейімделмеген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жағдайларынан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омарташылық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шаруашылықтарының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мекендеріндегі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цехтарға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ауыстыруды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жарақтандыру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омарташыларға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кредит беру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мүмкіндігін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жарығын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кәрезрамкаларды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шығару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станоктарын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ұсталық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жабдықтарды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өлшеп-орау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станоктарын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т. б.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5) Ара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шаруашылығындағы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қол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механикаландырылған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процестерге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тиегіштерге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контейнерлерге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арапавильиондарына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ауыстыруды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ету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6)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Республиканың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оңтүстігінде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араларының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қыстауын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енгізуді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солтүстік-шығыс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өңірлерінің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жинауды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кезең-кезеңімен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пайдалануды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u="none" strike="noStrike" kern="1200" cap="none" spc="0" normalizeH="0" baseline="0" noProof="0" dirty="0" err="1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етсін</a:t>
            </a: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9FD3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9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738422" y="928670"/>
            <a:ext cx="4221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ТЕРМИЯЛЫҚ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ВАРРОАТОЗБЕН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КҮРЕСУ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844" y="1428736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Варроатозды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инвазияны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қолданусыз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жоюға мүмкіндік беретін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әдіс барара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өнімдерін улы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химикаттармен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ластамай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араларға зиян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келтіреді.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Қиын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70-80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кенені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тек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әдіспен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колонияларын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термиялық өңдеумен тоқтатуға болады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әдіс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 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температурада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сегменттердің астынан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шығады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араның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 денесінің бетіне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түсіп белсенді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қозғала бастайды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46-48 °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араға жабысу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қабілетін жоғалтып,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соңғысынан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, содан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өледі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Өкінішке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термиялық өңдеу бүгінде "аталық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әдіс“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Көптеген адамдар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өңдеу температурасының әсері 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мәлімдейді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46–48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ағзасында қайтымсыз өзгерістер тудырады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нәтижесінде олардың жұқпалы аурулардың қоздырғыштарына төзімділігі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өмір сүру ұзақтығы қысқарады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10-15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минутты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құрайтын емдеу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әсер етіп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қана қоймайды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 белгілі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дәрежеде өңделген араларды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төзімсіз патогендік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микрофлорадан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арылтады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араның денесіне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оң әсер 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38092" y="714356"/>
            <a:ext cx="92869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Акарицидтік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препараттар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кеңінен таралған жылдарытермиялық өңдеу қолданылмайды деп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айтылдыоны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жүргізудің қиындығы және жабдықтың қымбаттығы, араларды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кассетаға жинаудың қиындығы.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1985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6" 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шаруашылығы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мақалалардың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бірінде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"термиялық өңдеу араларды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бұзады,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қолайсыз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омарташылар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талапқа үнемі жүгініп,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термока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33-те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жоғалады деп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қосты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 V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БӨЛІМТЕРМИЯЛЫҚ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ӘДІС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ВАРРОАТОЗБЕН КҮРЕСУ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Варроатозды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инвазияны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қолданусыз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жоюға мүмкіндік беретін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әдіс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өнімдерін улы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химикаттармен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ластамай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араларға зиян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келтіреді.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Қиын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70-80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кенені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тек осы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әдіспен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колонияларын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термиялық өңдеумен тоқтатуға болады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әдіс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40 °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 температурада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сегменттердің астынан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шығадыараның іші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оның денесінің бетіне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түсіп белсенді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қозғала бастайды,ал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46-48 °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температурада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араға жабысу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қабілетін жоғалтып,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бөлінедіс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оңғысынан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, содан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өледі.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Өкінішке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термиялық өңдеу бүгінде "аталық әдіс"болып саналады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Көптеген адамдар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өңдеу температурасының әсері деп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мәлімдейді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46–48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аралар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ағзасында қайтымсыз өзгерістер тудырады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нәтижесінде олардың жұқпалы аурулардың қоздырғыштарына төзімділігі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өмір сүру ұзақтығы қысқарады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уақыт1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0-15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минутты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құрайтын емдеу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әсер етіп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қана қоймайды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қатар белгілі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дәрежеде өңделген араларды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төзімсіз патогендік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микрофлорадан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арылтады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демек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араның денесіне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оң әсер етеді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452406" y="1071546"/>
            <a:ext cx="8858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ЯВ 79/09-ХХІ </a:t>
            </a:r>
            <a:r>
              <a:rPr lang="ru-RU" b="1" dirty="0" err="1" smtClean="0"/>
              <a:t>ғасырдағы </a:t>
            </a:r>
            <a:r>
              <a:rPr lang="ru-RU" b="1" dirty="0" err="1" smtClean="0"/>
              <a:t>термокамера</a:t>
            </a:r>
            <a:endParaRPr lang="en-US" b="1" dirty="0" smtClean="0"/>
          </a:p>
          <a:p>
            <a:pPr algn="just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Java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79/09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термокамерасы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жасалды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әртүрлі климаттық жағдайларда термиялық өңдеуді тәжірибеде қолдану тәжірибесі ескерілді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Температураны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0,1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градусқа дейін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бақылайтын заманауи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термостаттар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алғаш рет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қолданылды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Конструкцияға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жетегі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таза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түрде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суық ауаны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авариялық беру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блогы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тұрақтандыруға арналған шығатын тесіктердің күрделі жүйесі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енгізілді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конвекцияны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тұрақтандыру үшін қысым, шағылыстырғыш экрандар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оқшаулағыш материалдармен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оқшауланған.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Корпустың бүйір қабырғасында қосымша қарау терезесі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Қолданылған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бастапқы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жылытқыш жұмысшыға өте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көтерілуге мүмкіндік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бередіт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ермокамерадағы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термиялық өңдеу процесін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жылдамдатады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Желдеткіштердің конвекциялық жүйесі ауаны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термокамераның ішкі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элементтерін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жылытуды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қамтамасыз етеді.Мұның бәрі көрсетілген термокамера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айтуға мүмкіндік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Varroa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destructor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паразиттік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кенелерді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жоюға арналған заманауи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 тиімді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 технологиялық және қауіпсіз құрылғы.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Аталған термокамера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бірқатар мемлекеттерде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патенттелген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6"/>
          <p:cNvSpPr/>
          <p:nvPr/>
        </p:nvSpPr>
        <p:spPr>
          <a:xfrm>
            <a:off x="166654" y="6286520"/>
            <a:ext cx="5000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ПУТИ РЕШЕНИЯ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5"/>
          <a:srcRect l="25494" t="17949" r="37119" b="7122"/>
          <a:stretch>
            <a:fillRect/>
          </a:stretch>
        </p:blipFill>
        <p:spPr bwMode="auto">
          <a:xfrm>
            <a:off x="2166918" y="785794"/>
            <a:ext cx="50720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6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ru-RU" sz="2000" dirty="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МӘСЕЛЕЛЕР МЕН ШЕШІМДЕР</a:t>
            </a:r>
            <a:endParaRPr sz="2000" b="0" i="0" u="none" strike="noStrike" cap="none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54BE087-F8B9-4203-0C77-0A82B65025BC}"/>
              </a:ext>
            </a:extLst>
          </p:cNvPr>
          <p:cNvSpPr txBox="1"/>
          <p:nvPr/>
        </p:nvSpPr>
        <p:spPr>
          <a:xfrm>
            <a:off x="4160912" y="772784"/>
            <a:ext cx="415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9632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Arial"/>
              </a:rPr>
              <a:t>              </a:t>
            </a:r>
            <a:endParaRPr lang="ru-RU" dirty="0"/>
          </a:p>
        </p:txBody>
      </p:sp>
      <p:sp>
        <p:nvSpPr>
          <p:cNvPr id="24" name="Google Shape;110;p2"/>
          <p:cNvSpPr/>
          <p:nvPr/>
        </p:nvSpPr>
        <p:spPr>
          <a:xfrm>
            <a:off x="92075" y="6449826"/>
            <a:ext cx="47455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6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14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80886" y="907373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ШЕШІМ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421968" y="972460"/>
            <a:ext cx="3429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МӘСЕЛЕ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EEC1E8-01B9-4F12-9B29-F4956ABD6310}"/>
              </a:ext>
            </a:extLst>
          </p:cNvPr>
          <p:cNvSpPr txBox="1"/>
          <p:nvPr/>
        </p:nvSpPr>
        <p:spPr>
          <a:xfrm>
            <a:off x="485098" y="1938401"/>
            <a:ext cx="41530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800"/>
            </a:pP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Шет елдерден ара пакеттерінің көптеп келуі. </a:t>
            </a:r>
          </a:p>
          <a:p>
            <a:pPr marL="285750" lvl="0" indent="-285750" algn="just">
              <a:buSzPts val="1800"/>
              <a:buFontTx/>
              <a:buChar char="-"/>
            </a:pP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Омарталарда втеринариялық-санитариялық іс-шаралардың уақытылы  жургізілмеуі.</a:t>
            </a:r>
          </a:p>
          <a:p>
            <a:pPr marL="285750" lvl="0" indent="-285750" algn="just">
              <a:buSzPts val="1800"/>
              <a:buFontTx/>
              <a:buChar char="-"/>
            </a:pPr>
            <a:r>
              <a:rPr lang="kk-KZ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Омартадағы ара ауруларына қарсы емдеу шараларының дұрыс түрде жүргізілмеуі.</a:t>
            </a:r>
          </a:p>
          <a:p>
            <a:pPr lvl="0" algn="just">
              <a:buSzPts val="1800"/>
              <a:buFont typeface="Arial" pitchFamily="34" charset="0"/>
              <a:buChar char="•"/>
            </a:pPr>
            <a:endParaRPr lang="kk-KZ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0C6240-5F30-43D5-87B3-2C44B8AC6B33}"/>
              </a:ext>
            </a:extLst>
          </p:cNvPr>
          <p:cNvSpPr txBox="1"/>
          <p:nvPr/>
        </p:nvSpPr>
        <p:spPr>
          <a:xfrm>
            <a:off x="5381628" y="1785926"/>
            <a:ext cx="39490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Омарталарда уақытылы бақылау жұмыстарын жүргізу, тексерілмеген ара пакеттерін сатып алуға жол бермеу. Уақыты профилактикалық жұмыстарды жүргізу. </a:t>
            </a:r>
          </a:p>
          <a:p>
            <a:pPr algn="just"/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 ауруларына қарсы емдеудің химикатсыз жаңа әдіс-тәсілдерін әзірлеу.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28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0076"/>
            <a:ext cx="9905999" cy="613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6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6"/>
          <p:cNvCxnSpPr/>
          <p:nvPr/>
        </p:nvCxnSpPr>
        <p:spPr>
          <a:xfrm>
            <a:off x="452406" y="6434004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6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CB89913-152A-6FC9-EE18-FE5FAA5F0E1F}"/>
              </a:ext>
            </a:extLst>
          </p:cNvPr>
          <p:cNvSpPr txBox="1">
            <a:spLocks/>
          </p:cNvSpPr>
          <p:nvPr/>
        </p:nvSpPr>
        <p:spPr>
          <a:xfrm>
            <a:off x="742948" y="2887031"/>
            <a:ext cx="8420100" cy="122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0;p2"/>
          <p:cNvSpPr/>
          <p:nvPr/>
        </p:nvSpPr>
        <p:spPr>
          <a:xfrm>
            <a:off x="92075" y="6449826"/>
            <a:ext cx="47455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6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15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96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AA7DA85-B3DA-4BFC-9C30-C6876EF7EB7F}"/>
              </a:ext>
            </a:extLst>
          </p:cNvPr>
          <p:cNvSpPr txBox="1"/>
          <p:nvPr/>
        </p:nvSpPr>
        <p:spPr>
          <a:xfrm>
            <a:off x="1204207" y="844555"/>
            <a:ext cx="76328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Омарталарды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көшірудегі </a:t>
            </a:r>
            <a:r>
              <a:rPr lang="ru-RU" sz="25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орналастыруға  </a:t>
            </a:r>
            <a:r>
              <a:rPr lang="ru-RU" sz="25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қойылатын талаптар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D2BADC-9E90-44AA-9C26-5C139AE63860}"/>
              </a:ext>
            </a:extLst>
          </p:cNvPr>
          <p:cNvSpPr txBox="1"/>
          <p:nvPr/>
        </p:nvSpPr>
        <p:spPr>
          <a:xfrm>
            <a:off x="738158" y="1571612"/>
            <a:ext cx="8530683" cy="485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Ара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отбасыларының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денсаулығын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сақтау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ауруларды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емдеуден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емес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араларға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оңтайлы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күтім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жасаудан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оларды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жыл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бойы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тиімді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пайдаланудан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басталады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Араларға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оңтайлы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күтім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жасаудың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мәні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алдымен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омартаның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дұрыс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жайғастыру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орналасуынан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тұрады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Омарталар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жергілікті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жерде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орналастырылады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/>
                <a:ea typeface="Times New Roman"/>
              </a:rPr>
              <a:t>        - </a:t>
            </a:r>
            <a:r>
              <a:rPr lang="ru-RU" sz="2000" b="1" i="1" dirty="0" err="1">
                <a:latin typeface="Times New Roman"/>
                <a:ea typeface="Times New Roman"/>
              </a:rPr>
              <a:t>аралардың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жұқпалы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ауруларына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қауіпсіз</a:t>
            </a:r>
            <a:r>
              <a:rPr lang="ru-RU" sz="2000" b="1" i="1" dirty="0">
                <a:latin typeface="Times New Roman"/>
                <a:ea typeface="Times New Roman"/>
              </a:rPr>
              <a:t>, 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        - </a:t>
            </a:r>
            <a:r>
              <a:rPr lang="ru-RU" sz="2000" b="1" i="1" dirty="0" err="1">
                <a:latin typeface="Times New Roman"/>
                <a:ea typeface="Times New Roman"/>
              </a:rPr>
              <a:t>қатты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желден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қорғалған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құрғақ</a:t>
            </a:r>
            <a:r>
              <a:rPr lang="ru-RU" sz="2000" b="1" i="1" dirty="0">
                <a:latin typeface="Times New Roman"/>
                <a:ea typeface="Times New Roman"/>
              </a:rPr>
              <a:t> </a:t>
            </a:r>
            <a:r>
              <a:rPr lang="ru-RU" sz="2000" b="1" i="1" dirty="0" err="1">
                <a:latin typeface="Times New Roman"/>
                <a:ea typeface="Times New Roman"/>
              </a:rPr>
              <a:t>жерлерде</a:t>
            </a:r>
            <a:r>
              <a:rPr lang="ru-RU" sz="2000" b="1" i="1" dirty="0">
                <a:latin typeface="Times New Roman"/>
                <a:ea typeface="Times New Roman"/>
              </a:rPr>
              <a:t>,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/>
                <a:ea typeface="Times New Roman"/>
              </a:rPr>
              <a:t>         - балды </a:t>
            </a:r>
            <a:r>
              <a:rPr lang="ru-RU" sz="2000" b="1" i="1" dirty="0" err="1">
                <a:latin typeface="Times New Roman"/>
                <a:ea typeface="Times New Roman"/>
              </a:rPr>
              <a:t>өсімдіктерге</a:t>
            </a:r>
            <a:r>
              <a:rPr lang="ru-RU" sz="2000" b="1" i="1" dirty="0">
                <a:latin typeface="Times New Roman"/>
                <a:ea typeface="Times New Roman"/>
              </a:rPr>
              <a:t> бай.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/>
                <a:ea typeface="Times New Roman"/>
              </a:rPr>
              <a:t>    </a:t>
            </a:r>
            <a:r>
              <a:rPr lang="ru-RU" sz="2000" b="1" dirty="0" err="1">
                <a:latin typeface="Times New Roman"/>
                <a:ea typeface="Times New Roman"/>
              </a:rPr>
              <a:t>Омартаны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</a:rPr>
              <a:t>ұйымдастыру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</a:rPr>
              <a:t>басталады</a:t>
            </a:r>
            <a:r>
              <a:rPr lang="ru-RU" sz="2000" b="1" dirty="0">
                <a:latin typeface="Times New Roman"/>
                <a:ea typeface="Times New Roman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Times New Roman"/>
              </a:rPr>
              <a:t>  </a:t>
            </a:r>
            <a:r>
              <a:rPr lang="ru-RU" sz="2000" dirty="0" err="1">
                <a:latin typeface="Times New Roman"/>
                <a:ea typeface="Times New Roman"/>
              </a:rPr>
              <a:t>араларға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қолайлы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орынды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таңдау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Times New Roman"/>
              </a:rPr>
              <a:t> ара </a:t>
            </a:r>
            <a:r>
              <a:rPr lang="ru-RU" sz="2000" dirty="0" err="1">
                <a:latin typeface="Times New Roman"/>
                <a:ea typeface="Times New Roman"/>
              </a:rPr>
              <a:t>отбасыларының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санын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анықтау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/>
                <a:ea typeface="Times New Roman"/>
              </a:rPr>
              <a:t>к</a:t>
            </a:r>
            <a:r>
              <a:rPr lang="ru-RU" sz="2000" dirty="0" err="1" smtClean="0">
                <a:latin typeface="Times New Roman"/>
                <a:ea typeface="Times New Roman"/>
              </a:rPr>
              <a:t>еректі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latin typeface="Times New Roman"/>
                <a:ea typeface="Times New Roman"/>
              </a:rPr>
              <a:t>құрал</a:t>
            </a:r>
            <a:r>
              <a:rPr lang="ru-RU" sz="2000" dirty="0" err="1" smtClean="0">
                <a:latin typeface="Times New Roman"/>
                <a:ea typeface="Times New Roman"/>
              </a:rPr>
              <a:t>  </a:t>
            </a:r>
            <a:r>
              <a:rPr lang="ru-RU" sz="2000" dirty="0" err="1">
                <a:latin typeface="Times New Roman"/>
                <a:ea typeface="Times New Roman"/>
              </a:rPr>
              <a:t>жабдықтардың тізімін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жасау</a:t>
            </a:r>
            <a:r>
              <a:rPr lang="ru-RU" sz="2000" dirty="0">
                <a:latin typeface="Times New Roman"/>
                <a:ea typeface="Times New Roman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құрылыс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шығындарын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есептеу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dirty="0">
                <a:solidFill>
                  <a:srgbClr val="096327"/>
                </a:solidFill>
                <a:latin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Объект 2">
            <a:extLst>
              <a:ext uri="{FF2B5EF4-FFF2-40B4-BE49-F238E27FC236}">
                <a16:creationId xmlns:a16="http://schemas.microsoft.com/office/drawing/2014/main" xmlns="" id="{B177820F-4E02-4883-897F-D8B966743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322" y="776858"/>
            <a:ext cx="5256609" cy="58910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231909-A264-4110-87A6-6CE1BF35CAD3}"/>
              </a:ext>
            </a:extLst>
          </p:cNvPr>
          <p:cNvSpPr txBox="1"/>
          <p:nvPr/>
        </p:nvSpPr>
        <p:spPr>
          <a:xfrm>
            <a:off x="309530" y="2000240"/>
            <a:ext cx="3431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Омартаның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принципі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0" y="6286521"/>
            <a:ext cx="45240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Объект 6">
            <a:extLst>
              <a:ext uri="{FF2B5EF4-FFF2-40B4-BE49-F238E27FC236}">
                <a16:creationId xmlns:a16="http://schemas.microsoft.com/office/drawing/2014/main" xmlns="" id="{AEAE3806-EAE4-4F6F-9805-9C8D4D097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988" y="684679"/>
            <a:ext cx="4501067" cy="58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3">
            <a:extLst>
              <a:ext uri="{FF2B5EF4-FFF2-40B4-BE49-F238E27FC236}">
                <a16:creationId xmlns:a16="http://schemas.microsoft.com/office/drawing/2014/main" xmlns="" id="{C2DA8332-7B50-4A96-B891-85ACF799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33" y="1442014"/>
            <a:ext cx="3200400" cy="3317241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Омартадағы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ұялардың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нұсқалары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xmlns="" id="{C8BC4AE8-673D-402E-A865-F4997955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82" y="857233"/>
            <a:ext cx="9017380" cy="950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Омарталарды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орналастыруға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жайғастыруға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талаптар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xmlns="" id="{F3DB3BDD-58B3-45C2-9C4F-837613105391}"/>
              </a:ext>
            </a:extLst>
          </p:cNvPr>
          <p:cNvSpPr txBox="1">
            <a:spLocks/>
          </p:cNvSpPr>
          <p:nvPr/>
        </p:nvSpPr>
        <p:spPr>
          <a:xfrm>
            <a:off x="238093" y="1785927"/>
            <a:ext cx="5413408" cy="192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Аралардың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анатомиясы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көкшіл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түстермен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боялған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нөмірленген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ұяларда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қажеттілігін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E91D1B6-F356-452E-9C87-1B7C54A2A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66" y="3889402"/>
            <a:ext cx="4203701" cy="2364582"/>
          </a:xfrm>
          <a:prstGeom prst="rect">
            <a:avLst/>
          </a:prstGeom>
        </p:spPr>
      </p:pic>
      <p:pic>
        <p:nvPicPr>
          <p:cNvPr id="25" name="Объект 9">
            <a:extLst>
              <a:ext uri="{FF2B5EF4-FFF2-40B4-BE49-F238E27FC236}">
                <a16:creationId xmlns:a16="http://schemas.microsoft.com/office/drawing/2014/main" xmlns="" id="{AEE0EB34-B5E2-48BC-A7D9-CEAC90724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1498" y="2515992"/>
            <a:ext cx="4104208" cy="2886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E6FCCAE9-D82D-4425-B596-97255DE9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66" y="668636"/>
            <a:ext cx="9444312" cy="99609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отбасын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тамақтандыру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нормалары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7">
            <a:extLst>
              <a:ext uri="{FF2B5EF4-FFF2-40B4-BE49-F238E27FC236}">
                <a16:creationId xmlns:a16="http://schemas.microsoft.com/office/drawing/2014/main" xmlns="" id="{F616D325-C6D0-485E-920E-7C5E13B33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4202548"/>
              </p:ext>
            </p:extLst>
          </p:nvPr>
        </p:nvGraphicFramePr>
        <p:xfrm>
          <a:off x="1320992" y="1720100"/>
          <a:ext cx="7730729" cy="35874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051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9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9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8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4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Отбасылардағы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аралар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массасы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кг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Азық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шығыны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, г/ч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% (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салмағы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2 кг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отбасы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100%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алынды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0" dirty="0">
                          <a:solidFill>
                            <a:schemeClr val="tx1"/>
                          </a:solidFill>
                          <a:effectLst/>
                        </a:rPr>
                        <a:t>отбасына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 кг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араға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3,75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18,75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4,26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8,52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227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5,58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5,58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6,44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4,33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7,34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3,57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8,32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3,38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9,24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3,08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10,00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</a:rPr>
                        <a:t>2,88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6463FAFD-5F18-42DC-B6D9-352D65EE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1696" y="857596"/>
            <a:ext cx="12192000" cy="11764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Аралардың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зиянкестері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мәліметтер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xmlns="" id="{365DA9D3-5E48-4C2F-8EEE-3EA3814D1D83}"/>
              </a:ext>
            </a:extLst>
          </p:cNvPr>
          <p:cNvSpPr txBox="1">
            <a:spLocks/>
          </p:cNvSpPr>
          <p:nvPr/>
        </p:nvSpPr>
        <p:spPr>
          <a:xfrm>
            <a:off x="1097280" y="2000240"/>
            <a:ext cx="7999124" cy="386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ауырғанда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тамақтануы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процестері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ұзақтығы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қысқарады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тозаңдандыру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Аралары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ауруға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шалдыққан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омарталар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пайдасыз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тиімсіз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Ара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ауруларының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алдын-алу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сәтті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күресу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ара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ауруларын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керек.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348917" y="0"/>
            <a:ext cx="7557083" cy="535999"/>
          </a:xfrm>
          <a:custGeom>
            <a:avLst/>
            <a:gdLst/>
            <a:ahLst/>
            <a:cxnLst/>
            <a:rect l="l" t="t" r="r" b="b"/>
            <a:pathLst>
              <a:path w="7557083" h="535999" extrusionOk="0">
                <a:moveTo>
                  <a:pt x="209725" y="0"/>
                </a:moveTo>
                <a:lnTo>
                  <a:pt x="7557083" y="0"/>
                </a:lnTo>
                <a:lnTo>
                  <a:pt x="7557083" y="535999"/>
                </a:lnTo>
                <a:lnTo>
                  <a:pt x="0" y="535999"/>
                </a:lnTo>
                <a:lnTo>
                  <a:pt x="209725" y="0"/>
                </a:lnTo>
                <a:close/>
              </a:path>
            </a:pathLst>
          </a:cu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791" y="914028"/>
            <a:ext cx="92866" cy="284424"/>
          </a:xfrm>
          <a:prstGeom prst="rect">
            <a:avLst/>
          </a:prstGeom>
          <a:solidFill>
            <a:srgbClr val="A8C013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3" y="551017"/>
            <a:ext cx="9906003" cy="45719"/>
          </a:xfrm>
          <a:prstGeom prst="rect">
            <a:avLst/>
          </a:prstGeom>
          <a:solidFill>
            <a:srgbClr val="096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651933" y="41196"/>
            <a:ext cx="6399788" cy="46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>
              <a:buSzPts val="2400"/>
            </a:pPr>
            <a:r>
              <a:rPr lang="ru-RU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ВЕБИНАРДЫҢ НЕГІЗГІ ТЕЗИСТЕРІ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66066" y="1664733"/>
            <a:ext cx="3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A8C0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13765" y="6576222"/>
            <a:ext cx="92100" cy="1079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510540" y="6592889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"/>
          <p:cNvCxnSpPr/>
          <p:nvPr/>
        </p:nvCxnSpPr>
        <p:spPr>
          <a:xfrm>
            <a:off x="510540" y="6619083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10540" y="6645277"/>
            <a:ext cx="9272588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10540" y="6669088"/>
            <a:ext cx="9270207" cy="0"/>
          </a:xfrm>
          <a:prstGeom prst="straightConnector1">
            <a:avLst/>
          </a:prstGeom>
          <a:noFill/>
          <a:ln w="12700" cap="flat" cmpd="sng">
            <a:solidFill>
              <a:srgbClr val="A8C01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2"/>
          <p:cNvSpPr/>
          <p:nvPr/>
        </p:nvSpPr>
        <p:spPr>
          <a:xfrm>
            <a:off x="172865" y="6432830"/>
            <a:ext cx="30168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k-KZ" sz="1800" b="1" i="0" u="none" strike="noStrike" cap="none" dirty="0">
                <a:solidFill>
                  <a:srgbClr val="096327"/>
                </a:solidFill>
                <a:latin typeface="Calibri"/>
                <a:ea typeface="Arial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813765" y="5776911"/>
            <a:ext cx="92100" cy="966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813765" y="5920743"/>
            <a:ext cx="92100" cy="413382"/>
          </a:xfrm>
          <a:prstGeom prst="rect">
            <a:avLst/>
          </a:prstGeom>
          <a:solidFill>
            <a:srgbClr val="A8C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>
            <a:off x="485098" y="6432830"/>
            <a:ext cx="0" cy="423996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B6792035-9876-4C5F-9EA7-168086A0ACC4}"/>
              </a:ext>
            </a:extLst>
          </p:cNvPr>
          <p:cNvSpPr txBox="1">
            <a:spLocks/>
          </p:cNvSpPr>
          <p:nvPr/>
        </p:nvSpPr>
        <p:spPr>
          <a:xfrm>
            <a:off x="309529" y="642918"/>
            <a:ext cx="9596471" cy="105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Бал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аралары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ауруларының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жіктелуі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Объект 2">
            <a:extLst>
              <a:ext uri="{FF2B5EF4-FFF2-40B4-BE49-F238E27FC236}">
                <a16:creationId xmlns:a16="http://schemas.microsoft.com/office/drawing/2014/main" xmlns="" id="{F2290507-EA06-4279-BA73-443919D76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96" y="1347978"/>
            <a:ext cx="8447717" cy="49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1502</Words>
  <Application>Microsoft Office PowerPoint</Application>
  <PresentationFormat>Лист A4 (210x297 мм)</PresentationFormat>
  <Paragraphs>179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Омартадағы ұялардың орналасу нұсқалары</vt:lpstr>
      <vt:lpstr>Омарталарды орналастыруға және жайғастыруға қойылатын талаптар</vt:lpstr>
      <vt:lpstr>Ара отбасын тамақтандыру нормалары</vt:lpstr>
      <vt:lpstr>Аралардың аурулары мен зиянкестері  туралы жалпы мәліметтер</vt:lpstr>
      <vt:lpstr>Слайд 9</vt:lpstr>
      <vt:lpstr>Слайд 10</vt:lpstr>
      <vt:lpstr>Омарталардағы жалпы профилактикалық және  сауықтыру іс-шаралары</vt:lpstr>
      <vt:lpstr>Омартадағы профилактикалық іс-шаралар</vt:lpstr>
      <vt:lpstr>Слайд 13</vt:lpstr>
      <vt:lpstr>Слайд 14</vt:lpstr>
      <vt:lpstr> Аралардың аурулары мен зиянкестеріне профилактика жүргізу және оларға қарсы күрес жөніндегі жұмыстарды бөлу күнтізбесі (болжалды сұлба)</vt:lpstr>
      <vt:lpstr>Варроа кенесінен әртүрлі кезеңдерде өңдеудің ерекшеліктері</vt:lpstr>
      <vt:lpstr>Ара ауруларымен күресудің  балама құралдары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Мурсакина Мадина Уралбековна</dc:creator>
  <cp:lastModifiedBy>Laptop</cp:lastModifiedBy>
  <cp:revision>116</cp:revision>
  <dcterms:created xsi:type="dcterms:W3CDTF">2021-04-30T06:45:51Z</dcterms:created>
  <dcterms:modified xsi:type="dcterms:W3CDTF">2023-10-17T05:19:34Z</dcterms:modified>
</cp:coreProperties>
</file>