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26" r:id="rId2"/>
    <p:sldId id="282" r:id="rId3"/>
    <p:sldId id="517" r:id="rId4"/>
    <p:sldId id="514" r:id="rId5"/>
    <p:sldId id="513" r:id="rId6"/>
    <p:sldId id="515" r:id="rId7"/>
    <p:sldId id="516" r:id="rId8"/>
    <p:sldId id="283" r:id="rId9"/>
    <p:sldId id="518" r:id="rId10"/>
    <p:sldId id="259" r:id="rId11"/>
    <p:sldId id="260" r:id="rId12"/>
    <p:sldId id="519" r:id="rId13"/>
    <p:sldId id="268" r:id="rId14"/>
    <p:sldId id="520" r:id="rId15"/>
    <p:sldId id="522" r:id="rId16"/>
    <p:sldId id="271" r:id="rId17"/>
    <p:sldId id="272" r:id="rId18"/>
    <p:sldId id="273" r:id="rId19"/>
    <p:sldId id="523" r:id="rId20"/>
    <p:sldId id="524" r:id="rId21"/>
    <p:sldId id="279" r:id="rId22"/>
    <p:sldId id="280" r:id="rId23"/>
    <p:sldId id="281" r:id="rId24"/>
    <p:sldId id="525" r:id="rId25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21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21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0A6627EC-9681-47E4-8CB4-3B2A16F81A0E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60" cy="49821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60" cy="49821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E573D7E1-23BF-4250-9284-DDBBAAC79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7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6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0487D-7FC0-4DBF-AD2D-8B5BCC35A3EE}" type="datetimeFigureOut">
              <a:rPr lang="en-US" sz="1800" smtClean="0"/>
              <a:pPr>
                <a:defRPr/>
              </a:pPr>
              <a:t>10/19/2023</a:t>
            </a:fld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3E05F-D6CC-4AF2-8A3C-8905E516F746}" type="slidenum">
              <a:rPr lang="en-GB" sz="1800"/>
              <a:pPr>
                <a:defRPr/>
              </a:pPr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2495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231" y="221040"/>
            <a:ext cx="10972357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BBC54D-483F-4C9B-8B58-38271052A5E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4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1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6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4F77-9695-40F1-9FA0-FB85CDED84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F467-23E3-4C57-A053-B971D0DDD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93;p1"/>
          <p:cNvCxnSpPr/>
          <p:nvPr/>
        </p:nvCxnSpPr>
        <p:spPr>
          <a:xfrm>
            <a:off x="9446400" y="5495760"/>
            <a:ext cx="1440" cy="1011240"/>
          </a:xfrm>
          <a:prstGeom prst="straightConnector1">
            <a:avLst/>
          </a:prstGeom>
          <a:ln w="19080">
            <a:solidFill>
              <a:srgbClr val="FFC000"/>
            </a:solidFill>
            <a:miter/>
          </a:ln>
        </p:spPr>
      </p:cxnSp>
      <p:pic>
        <p:nvPicPr>
          <p:cNvPr id="12" name="Google Shape;88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1072" y="84640"/>
            <a:ext cx="3124794" cy="8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562" y="169937"/>
            <a:ext cx="2467153" cy="87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163" y="169936"/>
            <a:ext cx="1739280" cy="71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9302" t="11269" r="74677" b="71641"/>
          <a:stretch/>
        </p:blipFill>
        <p:spPr>
          <a:xfrm>
            <a:off x="9048838" y="139649"/>
            <a:ext cx="1967696" cy="9529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FF96B0-9130-49DE-6160-11F19820CB09}"/>
              </a:ext>
            </a:extLst>
          </p:cNvPr>
          <p:cNvSpPr txBox="1"/>
          <p:nvPr/>
        </p:nvSpPr>
        <p:spPr>
          <a:xfrm>
            <a:off x="672982" y="1284265"/>
            <a:ext cx="109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научно-исследовательский иснтитут защиты карантина растений </a:t>
            </a:r>
          </a:p>
          <a:p>
            <a:pPr algn="ctr"/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 Ж. Жиембаева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E860-F05F-35AA-D6F3-057E83C897C9}"/>
              </a:ext>
            </a:extLst>
          </p:cNvPr>
          <p:cNvSpPr txBox="1"/>
          <p:nvPr/>
        </p:nvSpPr>
        <p:spPr>
          <a:xfrm>
            <a:off x="1384748" y="5002400"/>
            <a:ext cx="468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k-KZ" kern="0" dirty="0">
                <a:solidFill>
                  <a:prstClr val="black"/>
                </a:solidFill>
              </a:rPr>
              <a:t>Председатель Правления </a:t>
            </a:r>
          </a:p>
          <a:p>
            <a:pPr>
              <a:defRPr/>
            </a:pPr>
            <a:r>
              <a:rPr lang="kk-KZ" kern="0" dirty="0">
                <a:solidFill>
                  <a:prstClr val="black"/>
                </a:solidFill>
              </a:rPr>
              <a:t>ТОО «КазНИИЗиКР им.Ж.Жиембаева», к.б.н.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46676" y="5279398"/>
            <a:ext cx="202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kern="0" dirty="0">
                <a:solidFill>
                  <a:prstClr val="black"/>
                </a:solidFill>
              </a:rPr>
              <a:t>Б.А. Дуйсембеков 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5E860-F05F-35AA-D6F3-057E83C897C9}"/>
              </a:ext>
            </a:extLst>
          </p:cNvPr>
          <p:cNvSpPr txBox="1"/>
          <p:nvPr/>
        </p:nvSpPr>
        <p:spPr>
          <a:xfrm>
            <a:off x="1268637" y="5952829"/>
            <a:ext cx="624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k-KZ" kern="0" dirty="0">
                <a:solidFill>
                  <a:prstClr val="black"/>
                </a:solidFill>
              </a:rPr>
              <a:t>Лектор, к.б.н., зав. Отделом биологической защиты растений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11991" y="595431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kern="0" dirty="0">
                <a:solidFill>
                  <a:prstClr val="black"/>
                </a:solidFill>
              </a:rPr>
              <a:t>Н.С. Мухамадиев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41D6D-E1F1-F7EC-7D92-7CA438644FFD}"/>
              </a:ext>
            </a:extLst>
          </p:cNvPr>
          <p:cNvSpPr txBox="1"/>
          <p:nvPr/>
        </p:nvSpPr>
        <p:spPr>
          <a:xfrm>
            <a:off x="672982" y="2383111"/>
            <a:ext cx="1063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</a:t>
            </a:r>
          </a:p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ВРЕДНЫЕ ОРГАНИЗМЫ  ОВОЩНЫХ КУЛЬТУР И МЕРЫ БОРЬБЫ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13F37-D481-9B34-0B31-DA7A64357BEA}"/>
              </a:ext>
            </a:extLst>
          </p:cNvPr>
          <p:cNvSpPr txBox="1"/>
          <p:nvPr/>
        </p:nvSpPr>
        <p:spPr>
          <a:xfrm>
            <a:off x="580126" y="3952771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ПРОВЕДЕНИЯ: АБЦ «ФЕРМЕРЫ ЧИЛИКА»</a:t>
            </a:r>
          </a:p>
          <a:p>
            <a:pPr algn="just">
              <a:defRPr/>
            </a:pPr>
            <a:r>
              <a:rPr lang="ru-RU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ДАТА: 10.10.2023 г.</a:t>
            </a:r>
            <a:endParaRPr lang="ru-RU" b="1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63A81C4-EEBB-71C9-D810-B011F0E2F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8" r="2" b="379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Фитофтороз томата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(Возбудитель –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Phytophthora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infestans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Поражаются листья, стебли и плоды.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И1– мицелий (грибница) в семенах, ооспоры в растительных остатках, в почве</a:t>
            </a:r>
          </a:p>
          <a:p>
            <a:pPr>
              <a:buNone/>
            </a:pPr>
            <a:r>
              <a:rPr 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И2</a:t>
            </a:r>
            <a:r>
              <a:rPr lang="en-US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зооспоры, зооспорангии (конидии).</a:t>
            </a:r>
            <a:endParaRPr lang="ru-R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заражения – от стадии рассады до уборки.</a:t>
            </a:r>
          </a:p>
          <a:p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благоприятные для заражения - высокая влажность, ветер, средняя температура воздуха.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18836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Фитофтороз томата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(Возбудитель –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Phytophthora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infestans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53" y="1542534"/>
            <a:ext cx="10515600" cy="435133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ФИТОФТОРОЗ ТОМАТА– ПЕРИОДЫ ЗАРАЖЕНИЯ и  ОПТИМАЛЬНЫЕ СРОКИ ЗАЩИТНЫХ МЕРОПРИЯТИЙ</a:t>
            </a:r>
          </a:p>
          <a:p>
            <a:endParaRPr lang="ru-RU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4" descr="Tomato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6" r="87515" b="3439"/>
          <a:stretch>
            <a:fillRect/>
          </a:stretch>
        </p:blipFill>
        <p:spPr bwMode="auto">
          <a:xfrm>
            <a:off x="1187214" y="5238921"/>
            <a:ext cx="1014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Tomato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54233" r="78136"/>
          <a:stretch>
            <a:fillRect/>
          </a:stretch>
        </p:blipFill>
        <p:spPr bwMode="auto">
          <a:xfrm>
            <a:off x="2701819" y="508652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omato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45767" r="67819"/>
          <a:stretch>
            <a:fillRect/>
          </a:stretch>
        </p:blipFill>
        <p:spPr bwMode="auto">
          <a:xfrm>
            <a:off x="3824202" y="4934121"/>
            <a:ext cx="914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omato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9" t="33862" r="55920"/>
          <a:stretch>
            <a:fillRect/>
          </a:stretch>
        </p:blipFill>
        <p:spPr bwMode="auto">
          <a:xfrm>
            <a:off x="5520553" y="4719809"/>
            <a:ext cx="106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omato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25397" r="42790"/>
          <a:stretch>
            <a:fillRect/>
          </a:stretch>
        </p:blipFill>
        <p:spPr bwMode="auto">
          <a:xfrm>
            <a:off x="7671572" y="4628806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Tomato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0" t="12698" r="15591"/>
          <a:stretch>
            <a:fillRect/>
          </a:stretch>
        </p:blipFill>
        <p:spPr bwMode="auto">
          <a:xfrm>
            <a:off x="9663328" y="4436975"/>
            <a:ext cx="1143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633955" y="2071772"/>
            <a:ext cx="6075234" cy="714375"/>
          </a:xfrm>
          <a:prstGeom prst="rightArrow">
            <a:avLst>
              <a:gd name="adj1" fmla="val 58667"/>
              <a:gd name="adj2" fmla="val 68489"/>
            </a:avLst>
          </a:prstGeom>
          <a:solidFill>
            <a:srgbClr val="000066"/>
          </a:solidFill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rgbClr val="FFFF00"/>
                </a:solidFill>
              </a:rPr>
              <a:t>З А Р А Ж Е Н И Е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5219" y="3111424"/>
            <a:ext cx="2119376" cy="36933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dirty="0" err="1">
                <a:solidFill>
                  <a:srgbClr val="000066"/>
                </a:solidFill>
                <a:latin typeface="Arial" charset="0"/>
              </a:rPr>
              <a:t>Бактофит</a:t>
            </a:r>
            <a:r>
              <a:rPr lang="ru-RU" dirty="0">
                <a:solidFill>
                  <a:srgbClr val="000066"/>
                </a:solidFill>
                <a:latin typeface="Arial" charset="0"/>
              </a:rPr>
              <a:t> 3 л/га 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16200000" flipH="1">
            <a:off x="3764478" y="3964236"/>
            <a:ext cx="1038225" cy="736600"/>
          </a:xfrm>
          <a:prstGeom prst="rightArrow">
            <a:avLst>
              <a:gd name="adj1" fmla="val 50000"/>
              <a:gd name="adj2" fmla="val 35237"/>
            </a:avLst>
          </a:prstGeom>
          <a:gradFill rotWithShape="0">
            <a:gsLst>
              <a:gs pos="0">
                <a:srgbClr val="C7DAE5"/>
              </a:gs>
              <a:gs pos="50000">
                <a:srgbClr val="DEF3FF"/>
              </a:gs>
              <a:gs pos="100000">
                <a:srgbClr val="C7DAE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rot="16200000" flipH="1">
            <a:off x="9537187" y="3682634"/>
            <a:ext cx="1038225" cy="736600"/>
          </a:xfrm>
          <a:prstGeom prst="rightArrow">
            <a:avLst>
              <a:gd name="adj1" fmla="val 50000"/>
              <a:gd name="adj2" fmla="val 35237"/>
            </a:avLst>
          </a:prstGeom>
          <a:gradFill rotWithShape="0">
            <a:gsLst>
              <a:gs pos="0">
                <a:srgbClr val="C7DAE5"/>
              </a:gs>
              <a:gs pos="50000">
                <a:srgbClr val="DEF3FF"/>
              </a:gs>
              <a:gs pos="100000">
                <a:srgbClr val="C7DAE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04669" y="2749786"/>
            <a:ext cx="3204519" cy="7232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dirty="0" err="1">
                <a:solidFill>
                  <a:srgbClr val="000066"/>
                </a:solidFill>
                <a:latin typeface="Arial" charset="0"/>
              </a:rPr>
              <a:t>Фитоспорин</a:t>
            </a:r>
            <a:endParaRPr lang="ru-RU" dirty="0">
              <a:solidFill>
                <a:srgbClr val="000066"/>
              </a:solidFill>
              <a:latin typeface="Arial" charset="0"/>
            </a:endParaRP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dirty="0">
                <a:solidFill>
                  <a:srgbClr val="000066"/>
                </a:solidFill>
                <a:latin typeface="Arial" charset="0"/>
              </a:rPr>
              <a:t> 4 л/га 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16200000" flipH="1">
            <a:off x="8258134" y="3663435"/>
            <a:ext cx="1038225" cy="736600"/>
          </a:xfrm>
          <a:prstGeom prst="rightArrow">
            <a:avLst>
              <a:gd name="adj1" fmla="val 50000"/>
              <a:gd name="adj2" fmla="val 35237"/>
            </a:avLst>
          </a:prstGeom>
          <a:gradFill rotWithShape="0">
            <a:gsLst>
              <a:gs pos="0">
                <a:srgbClr val="C7DAE5"/>
              </a:gs>
              <a:gs pos="50000">
                <a:srgbClr val="DEF3FF"/>
              </a:gs>
              <a:gs pos="100000">
                <a:srgbClr val="C7DAE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40396" y="3280138"/>
            <a:ext cx="2119376" cy="64633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dirty="0">
                <a:solidFill>
                  <a:srgbClr val="000066"/>
                </a:solidFill>
                <a:latin typeface="Arial" charset="0"/>
              </a:rPr>
              <a:t>Обязательная обработка семян</a:t>
            </a:r>
          </a:p>
        </p:txBody>
      </p:sp>
    </p:spTree>
    <p:extLst>
      <p:ext uri="{BB962C8B-B14F-4D97-AF65-F5344CB8AC3E}">
        <p14:creationId xmlns:p14="http://schemas.microsoft.com/office/powerpoint/2010/main" val="17558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2E0D9-092D-CC8B-DA5C-3BA4275D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162" y="193591"/>
            <a:ext cx="5727938" cy="1277273"/>
          </a:xfrm>
        </p:spPr>
        <p:txBody>
          <a:bodyPr anchor="b">
            <a:normAutofit fontScale="90000"/>
          </a:bodyPr>
          <a:lstStyle/>
          <a:p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Альтернариоз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томата (Возбудители –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Alternaria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solani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A.alternata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A.alternata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lycopersici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KZ" sz="1400" dirty="0"/>
            </a:br>
            <a:endParaRPr lang="ru-KZ" sz="3600" dirty="0">
              <a:solidFill>
                <a:schemeClr val="tx2"/>
              </a:solidFill>
            </a:endParaRPr>
          </a:p>
        </p:txBody>
      </p:sp>
      <p:pic>
        <p:nvPicPr>
          <p:cNvPr id="5" name="Picture 5" descr="eblight1">
            <a:extLst>
              <a:ext uri="{FF2B5EF4-FFF2-40B4-BE49-F238E27FC236}">
                <a16:creationId xmlns:a16="http://schemas.microsoft.com/office/drawing/2014/main" id="{F4BD291A-FC30-E99B-20E2-581414A75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5" r="-1" b="8398"/>
          <a:stretch/>
        </p:blipFill>
        <p:spPr bwMode="auto"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08_10_2_1">
            <a:extLst>
              <a:ext uri="{FF2B5EF4-FFF2-40B4-BE49-F238E27FC236}">
                <a16:creationId xmlns:a16="http://schemas.microsoft.com/office/drawing/2014/main" id="{0388D67C-16D7-338D-02D2-EAE5B71CF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11356"/>
          <a:stretch/>
        </p:blipFill>
        <p:spPr bwMode="auto"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aLTERNARIA_tom_fRUIT">
            <a:extLst>
              <a:ext uri="{FF2B5EF4-FFF2-40B4-BE49-F238E27FC236}">
                <a16:creationId xmlns:a16="http://schemas.microsoft.com/office/drawing/2014/main" id="{F722BF01-F77C-326D-AA83-354778ACC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r="13563" b="2"/>
          <a:stretch/>
        </p:blipFill>
        <p:spPr>
          <a:xfrm>
            <a:off x="3184690" y="2575133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3B97CC-03FB-C994-DE88-EA2E1B1C9471}"/>
              </a:ext>
            </a:extLst>
          </p:cNvPr>
          <p:cNvSpPr txBox="1"/>
          <p:nvPr/>
        </p:nvSpPr>
        <p:spPr>
          <a:xfrm>
            <a:off x="5901042" y="1016129"/>
            <a:ext cx="492892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ru-RU" sz="1800" b="1" dirty="0">
                <a:solidFill>
                  <a:srgbClr val="000066"/>
                </a:solidFill>
              </a:rPr>
              <a:t> Симптомы на листьях проявляются в начале </a:t>
            </a:r>
            <a:r>
              <a:rPr lang="ru-RU" sz="1800" b="1" dirty="0" err="1">
                <a:solidFill>
                  <a:srgbClr val="000066"/>
                </a:solidFill>
              </a:rPr>
              <a:t>плодообразования</a:t>
            </a:r>
            <a:r>
              <a:rPr lang="ru-RU" sz="1800" b="1" dirty="0">
                <a:solidFill>
                  <a:srgbClr val="000066"/>
                </a:solidFill>
              </a:rPr>
              <a:t>.                      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1800" b="1" dirty="0">
                <a:solidFill>
                  <a:srgbClr val="000066"/>
                </a:solidFill>
              </a:rPr>
              <a:t> На плодах – в период хранения и транспортировки.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C8491A-8AC5-7256-35BC-02DF819103AE}"/>
              </a:ext>
            </a:extLst>
          </p:cNvPr>
          <p:cNvSpPr txBox="1"/>
          <p:nvPr/>
        </p:nvSpPr>
        <p:spPr>
          <a:xfrm>
            <a:off x="5999977" y="2400439"/>
            <a:ext cx="5669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dirty="0">
                <a:solidFill>
                  <a:srgbClr val="000066"/>
                </a:solidFill>
              </a:rPr>
              <a:t>На листьях – бурые концентрические пятна неправильной формы различного размера, на стеблях – бурые пятна в виде штрихов. На плодах – бурые концентрические пятна, часто растрескивающиеся, с бурым налетом.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И1– конидии, мицелий в растительных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остатках;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И2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– конидии.</a:t>
            </a:r>
            <a:endParaRPr lang="ru-RU" dirty="0">
              <a:solidFill>
                <a:srgbClr val="000066"/>
              </a:solidFill>
            </a:endParaRPr>
          </a:p>
          <a:p>
            <a:pPr eaLnBrk="1" hangingPunct="1"/>
            <a:r>
              <a:rPr lang="ru-RU" dirty="0">
                <a:solidFill>
                  <a:srgbClr val="000066"/>
                </a:solidFill>
              </a:rPr>
              <a:t>Период заражения – вторая </a:t>
            </a:r>
            <a:r>
              <a:rPr lang="en-US" dirty="0">
                <a:solidFill>
                  <a:srgbClr val="000066"/>
                </a:solidFill>
              </a:rPr>
              <a:t>                                                          </a:t>
            </a:r>
            <a:r>
              <a:rPr lang="ru-RU" dirty="0">
                <a:solidFill>
                  <a:srgbClr val="000066"/>
                </a:solidFill>
              </a:rPr>
              <a:t>половина вегетации.</a:t>
            </a:r>
          </a:p>
          <a:p>
            <a:pPr eaLnBrk="1" hangingPunct="1"/>
            <a:r>
              <a:rPr lang="ru-RU" dirty="0">
                <a:solidFill>
                  <a:srgbClr val="000066"/>
                </a:solidFill>
              </a:rPr>
              <a:t>Условия благоприятные для заражения - </a:t>
            </a:r>
            <a:r>
              <a:rPr lang="en-US" dirty="0">
                <a:solidFill>
                  <a:srgbClr val="000066"/>
                </a:solidFill>
              </a:rPr>
              <a:t>                                         </a:t>
            </a:r>
            <a:r>
              <a:rPr lang="ru-RU" dirty="0">
                <a:solidFill>
                  <a:srgbClr val="000066"/>
                </a:solidFill>
              </a:rPr>
              <a:t>ветер, высокая влажность, осадки, стресс</a:t>
            </a:r>
            <a:endParaRPr lang="ru-KZ" dirty="0"/>
          </a:p>
        </p:txBody>
      </p:sp>
      <p:pic>
        <p:nvPicPr>
          <p:cNvPr id="23" name="Picture 5" descr="fung1">
            <a:extLst>
              <a:ext uri="{FF2B5EF4-FFF2-40B4-BE49-F238E27FC236}">
                <a16:creationId xmlns:a16="http://schemas.microsoft.com/office/drawing/2014/main" id="{D61446AE-DF9F-BB07-29EE-F2801999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62869" r="68867" b="4959"/>
          <a:stretch>
            <a:fillRect/>
          </a:stretch>
        </p:blipFill>
        <p:spPr bwMode="auto">
          <a:xfrm>
            <a:off x="10148347" y="3514972"/>
            <a:ext cx="1104372" cy="18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fung1">
            <a:extLst>
              <a:ext uri="{FF2B5EF4-FFF2-40B4-BE49-F238E27FC236}">
                <a16:creationId xmlns:a16="http://schemas.microsoft.com/office/drawing/2014/main" id="{F82B90A7-9D8B-24B7-7A5E-E3A3E9E6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5" t="41823" r="50000" b="3485"/>
          <a:stretch>
            <a:fillRect/>
          </a:stretch>
        </p:blipFill>
        <p:spPr bwMode="auto">
          <a:xfrm>
            <a:off x="11168743" y="3893971"/>
            <a:ext cx="952252" cy="29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8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363"/>
            <a:ext cx="9144000" cy="812800"/>
          </a:xfrm>
          <a:noFill/>
        </p:spPr>
        <p:txBody>
          <a:bodyPr vert="horz" lIns="115200" tIns="45720" rIns="91440" bIns="45720" rtlCol="0" anchor="ctr">
            <a:noAutofit/>
          </a:bodyPr>
          <a:lstStyle/>
          <a:p>
            <a:pPr eaLnBrk="1" hangingPunct="1"/>
            <a:r>
              <a:rPr lang="ru-RU" sz="2800" b="1" dirty="0" err="1">
                <a:solidFill>
                  <a:srgbClr val="FF0000"/>
                </a:solidFill>
              </a:rPr>
              <a:t>Альтернариоз</a:t>
            </a:r>
            <a:r>
              <a:rPr lang="ru-RU" sz="2800" b="1" dirty="0">
                <a:solidFill>
                  <a:srgbClr val="FF0000"/>
                </a:solidFill>
              </a:rPr>
              <a:t> томата (Возбудители – </a:t>
            </a:r>
            <a:r>
              <a:rPr lang="en-US" sz="2800" b="1" i="1" dirty="0" err="1">
                <a:solidFill>
                  <a:srgbClr val="FF0000"/>
                </a:solidFill>
              </a:rPr>
              <a:t>Alternaria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solani</a:t>
            </a:r>
            <a:r>
              <a:rPr lang="ru-RU" sz="2800" b="1" i="1" dirty="0">
                <a:solidFill>
                  <a:srgbClr val="FF0000"/>
                </a:solidFill>
              </a:rPr>
              <a:t>,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A.alternata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A.alternata</a:t>
            </a:r>
            <a:r>
              <a:rPr lang="en-US" sz="2800" b="1" i="1" dirty="0">
                <a:solidFill>
                  <a:srgbClr val="FF0000"/>
                </a:solidFill>
              </a:rPr>
              <a:t> f. </a:t>
            </a:r>
            <a:r>
              <a:rPr lang="en-US" sz="2800" b="1" i="1" dirty="0" err="1">
                <a:solidFill>
                  <a:srgbClr val="FF0000"/>
                </a:solidFill>
              </a:rPr>
              <a:t>lycopersici</a:t>
            </a:r>
            <a:r>
              <a:rPr lang="ru-RU" sz="2800" b="1" i="1" dirty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00071" y="862385"/>
            <a:ext cx="9144000" cy="846386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000066"/>
                </a:solidFill>
              </a:rPr>
              <a:t>АЛЬТЕРНАРИОЗ ТОМАТА– ПЕРИОДЫ ЗАРАЖЕНИЯ и  ОПТИМАЛЬНЫЕ СРОКИ ЗАЩИТНЫХ МЕРОПРИЯТИЙ</a:t>
            </a:r>
          </a:p>
          <a:p>
            <a:pPr algn="ctr">
              <a:spcAft>
                <a:spcPts val="600"/>
              </a:spcAft>
            </a:pPr>
            <a:endParaRPr lang="ru-RU" sz="1200" b="1" dirty="0">
              <a:solidFill>
                <a:srgbClr val="000066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28847" y="1404196"/>
            <a:ext cx="5334000" cy="714375"/>
          </a:xfrm>
          <a:prstGeom prst="rightArrow">
            <a:avLst>
              <a:gd name="adj1" fmla="val 58667"/>
              <a:gd name="adj2" fmla="val 64188"/>
            </a:avLst>
          </a:prstGeom>
          <a:solidFill>
            <a:srgbClr val="002060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000" dirty="0">
                <a:solidFill>
                  <a:srgbClr val="FFFF00"/>
                </a:solidFill>
              </a:rPr>
              <a:t>ЗАРАЖЕНИЕ - РАЗВИТИЕ</a:t>
            </a:r>
          </a:p>
        </p:txBody>
      </p:sp>
      <p:sp>
        <p:nvSpPr>
          <p:cNvPr id="14343" name="Text Box 6"/>
          <p:cNvSpPr>
            <a:spLocks noChangeArrowheads="1"/>
          </p:cNvSpPr>
          <p:nvPr/>
        </p:nvSpPr>
        <p:spPr bwMode="auto">
          <a:xfrm>
            <a:off x="3921538" y="2179471"/>
            <a:ext cx="1524000" cy="1161633"/>
          </a:xfrm>
          <a:prstGeom prst="downArrow">
            <a:avLst>
              <a:gd name="adj1" fmla="val 100000"/>
              <a:gd name="adj2" fmla="val 5002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600" dirty="0" err="1">
                <a:solidFill>
                  <a:schemeClr val="bg1"/>
                </a:solidFill>
              </a:rPr>
              <a:t>Бактофит</a:t>
            </a:r>
            <a:r>
              <a:rPr lang="ru-RU" sz="1600" dirty="0">
                <a:solidFill>
                  <a:schemeClr val="bg1"/>
                </a:solidFill>
              </a:rPr>
              <a:t> 3,0 л/га</a:t>
            </a:r>
          </a:p>
        </p:txBody>
      </p:sp>
      <p:sp>
        <p:nvSpPr>
          <p:cNvPr id="14344" name="Text Box 8"/>
          <p:cNvSpPr>
            <a:spLocks noChangeArrowheads="1"/>
          </p:cNvSpPr>
          <p:nvPr/>
        </p:nvSpPr>
        <p:spPr bwMode="auto">
          <a:xfrm>
            <a:off x="7924800" y="2209800"/>
            <a:ext cx="1143000" cy="665976"/>
          </a:xfrm>
          <a:prstGeom prst="downArrow">
            <a:avLst>
              <a:gd name="adj1" fmla="val 99046"/>
              <a:gd name="adj2" fmla="val 50026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14345" name="Text Box 16"/>
          <p:cNvSpPr>
            <a:spLocks noChangeArrowheads="1"/>
          </p:cNvSpPr>
          <p:nvPr/>
        </p:nvSpPr>
        <p:spPr bwMode="auto">
          <a:xfrm>
            <a:off x="5562600" y="2209800"/>
            <a:ext cx="1295400" cy="672525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14346" name="Text Box 17"/>
          <p:cNvSpPr>
            <a:spLocks noChangeArrowheads="1"/>
          </p:cNvSpPr>
          <p:nvPr/>
        </p:nvSpPr>
        <p:spPr bwMode="auto">
          <a:xfrm>
            <a:off x="6858000" y="2209800"/>
            <a:ext cx="1066800" cy="662702"/>
          </a:xfrm>
          <a:prstGeom prst="downArrow">
            <a:avLst>
              <a:gd name="adj1" fmla="val 98389"/>
              <a:gd name="adj2" fmla="val 49992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1828800" y="5334001"/>
            <a:ext cx="8458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2060"/>
              </a:solidFill>
            </a:endParaRPr>
          </a:p>
          <a:p>
            <a:pPr eaLnBrk="1" hangingPunct="1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1828799" y="3729039"/>
            <a:ext cx="9498227" cy="2251075"/>
            <a:chOff x="219" y="384"/>
            <a:chExt cx="5349" cy="1418"/>
          </a:xfrm>
        </p:grpSpPr>
        <p:pic>
          <p:nvPicPr>
            <p:cNvPr id="14360" name="Picture 7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40" t="12698" r="15591"/>
            <a:stretch>
              <a:fillRect/>
            </a:stretch>
          </p:blipFill>
          <p:spPr bwMode="auto">
            <a:xfrm>
              <a:off x="4848" y="384"/>
              <a:ext cx="72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8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1" t="25397" r="42790"/>
            <a:stretch>
              <a:fillRect/>
            </a:stretch>
          </p:blipFill>
          <p:spPr bwMode="auto">
            <a:xfrm>
              <a:off x="3936" y="528"/>
              <a:ext cx="7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9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9" t="33862" r="55920"/>
            <a:stretch>
              <a:fillRect/>
            </a:stretch>
          </p:blipFill>
          <p:spPr bwMode="auto">
            <a:xfrm>
              <a:off x="2928" y="624"/>
              <a:ext cx="67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0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6" t="45767" r="67819"/>
            <a:stretch>
              <a:fillRect/>
            </a:stretch>
          </p:blipFill>
          <p:spPr bwMode="auto">
            <a:xfrm>
              <a:off x="1920" y="768"/>
              <a:ext cx="576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11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8" t="54233" r="78136"/>
            <a:stretch>
              <a:fillRect/>
            </a:stretch>
          </p:blipFill>
          <p:spPr bwMode="auto">
            <a:xfrm>
              <a:off x="1248" y="864"/>
              <a:ext cx="3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2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66" r="87515" b="3439"/>
            <a:stretch>
              <a:fillRect/>
            </a:stretch>
          </p:blipFill>
          <p:spPr bwMode="auto">
            <a:xfrm>
              <a:off x="240" y="960"/>
              <a:ext cx="6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219" y="1491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Рассада</a:t>
              </a:r>
            </a:p>
          </p:txBody>
        </p:sp>
        <p:sp>
          <p:nvSpPr>
            <p:cNvPr id="14367" name="Text Box 14"/>
            <p:cNvSpPr txBox="1">
              <a:spLocks noChangeArrowheads="1"/>
            </p:cNvSpPr>
            <p:nvPr/>
          </p:nvSpPr>
          <p:spPr bwMode="auto">
            <a:xfrm>
              <a:off x="1131" y="1395"/>
              <a:ext cx="155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Высадка рассады в</a:t>
              </a:r>
            </a:p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поле/телицу</a:t>
              </a:r>
            </a:p>
          </p:txBody>
        </p:sp>
        <p:sp>
          <p:nvSpPr>
            <p:cNvPr id="14368" name="Text Box 15"/>
            <p:cNvSpPr txBox="1">
              <a:spLocks noChangeArrowheads="1"/>
            </p:cNvSpPr>
            <p:nvPr/>
          </p:nvSpPr>
          <p:spPr bwMode="auto">
            <a:xfrm>
              <a:off x="2880" y="1500"/>
              <a:ext cx="7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002060"/>
                  </a:solidFill>
                </a:rPr>
                <a:t>Цветение</a:t>
              </a:r>
            </a:p>
          </p:txBody>
        </p:sp>
      </p:grp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8722997" y="5500691"/>
            <a:ext cx="247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</a:rPr>
              <a:t>Плодоношение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2019300" y="4838700"/>
            <a:ext cx="2209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61238" y="4902995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896099" y="4902995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0" y="59436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858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287000" y="3657600"/>
            <a:ext cx="1040027" cy="228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828800" y="3657600"/>
            <a:ext cx="3962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791200" y="3665712"/>
            <a:ext cx="449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59" name="Text Box 8"/>
          <p:cNvSpPr>
            <a:spLocks noChangeArrowheads="1"/>
          </p:cNvSpPr>
          <p:nvPr/>
        </p:nvSpPr>
        <p:spPr bwMode="auto">
          <a:xfrm>
            <a:off x="9067800" y="2209801"/>
            <a:ext cx="1600200" cy="1271409"/>
          </a:xfrm>
          <a:prstGeom prst="downArrow">
            <a:avLst>
              <a:gd name="adj1" fmla="val 99046"/>
              <a:gd name="adj2" fmla="val 49979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err="1">
                <a:solidFill>
                  <a:srgbClr val="000066"/>
                </a:solidFill>
              </a:rPr>
              <a:t>Фитоспорин</a:t>
            </a:r>
            <a:r>
              <a:rPr lang="ru-RU" dirty="0">
                <a:solidFill>
                  <a:srgbClr val="000066"/>
                </a:solidFill>
              </a:rPr>
              <a:t> 3,0 л/га</a:t>
            </a:r>
          </a:p>
        </p:txBody>
      </p:sp>
    </p:spTree>
    <p:extLst>
      <p:ext uri="{BB962C8B-B14F-4D97-AF65-F5344CB8AC3E}">
        <p14:creationId xmlns:p14="http://schemas.microsoft.com/office/powerpoint/2010/main" val="265409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12DF30-5C96-46A5-81A0-341076AFC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44E6C6-920F-4AC8-83F4-7F94687E7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C382D-D2BB-6D16-F5DB-5143D42E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40" y="4241014"/>
            <a:ext cx="10228130" cy="13565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Мучнистая роса (Возбудители –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Oidium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erysiphoides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Oidiopsis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taurica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Erysiphe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oronthi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DE60DE-A968-4121-AFBB-E1A35832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45401" y="145708"/>
            <a:ext cx="2151670" cy="1860256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B467C38-3593-435B-8852-5CFF00FBF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29EC23-B12D-440F-851D-188AB8A80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080C5B-B10E-4C97-B3DD-97CFBF5E8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C2843D-B312-4705-B377-1141FF684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1306230" descr="S16Picture 1306230">
            <a:extLst>
              <a:ext uri="{FF2B5EF4-FFF2-40B4-BE49-F238E27FC236}">
                <a16:creationId xmlns:a16="http://schemas.microsoft.com/office/drawing/2014/main" id="{18E2A6EE-30A1-3176-364D-16092D8FF79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806752"/>
            <a:ext cx="4954693" cy="29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27C690C-3673-2425-5ED3-A2792825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513" y="660767"/>
            <a:ext cx="5207558" cy="3227626"/>
          </a:xfrm>
        </p:spPr>
        <p:txBody>
          <a:bodyPr anchor="ctr">
            <a:normAutofit/>
          </a:bodyPr>
          <a:lstStyle/>
          <a:p>
            <a:pPr algn="just"/>
            <a:r>
              <a:rPr lang="ru-RU" sz="2000" dirty="0"/>
              <a:t>Вредоносность: в результате сильного поражения листовой пластинки снижается эффективность фотосинтеза и урожайность культуры</a:t>
            </a:r>
          </a:p>
          <a:p>
            <a:pPr marL="0" indent="0">
              <a:buNone/>
            </a:pPr>
            <a:endParaRPr lang="ru-KZ" sz="18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E22CE9-7281-4287-84CA-AE7F8031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64748" y="3839134"/>
            <a:ext cx="4023079" cy="3018865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7187AB-AC55-4912-943A-8EB2DA74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7A5046-6B7A-4C74-834D-26B12A3CC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75BB57-CAD0-46E7-ACCA-C4193784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936F17-A396-40BC-9A97-9B0A72A91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92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Spots of mildew on tomato leaf">
            <a:extLst>
              <a:ext uri="{FF2B5EF4-FFF2-40B4-BE49-F238E27FC236}">
                <a16:creationId xmlns:a16="http://schemas.microsoft.com/office/drawing/2014/main" id="{D2586CF4-6FEC-555F-C6E7-1CD2A0055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3" r="1" b="338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16B94-6B22-D4D4-6AEC-37112007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250166"/>
            <a:ext cx="4122677" cy="143198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Мучнистая роса (Возбудители –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Oidium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erysiphoides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Oidiopsis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taurica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Erysiphe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oronthi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KZ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83BF-F34B-B6B3-F19F-A2A86284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009955"/>
            <a:ext cx="4027786" cy="416700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листьях – белый мучнистый налет в виде колоний округлой формы, сливающиеся по мере развития заболевания.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И1–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клейстотеции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мицелий в растительных остатках; мицелий в сорных растениях (в теплице).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конидии.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заражения – апрель-май (в условиях закрытого грунта).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благоприятные для заражения – низкая влажность воздуха, высокая температура.</a:t>
            </a:r>
          </a:p>
          <a:p>
            <a:pPr marL="0" indent="0">
              <a:buNone/>
            </a:pP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5899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886200" y="2514601"/>
            <a:ext cx="2133600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1600" dirty="0" err="1">
                <a:solidFill>
                  <a:srgbClr val="000066"/>
                </a:solidFill>
                <a:latin typeface="Arial" charset="0"/>
              </a:rPr>
              <a:t>Бактофит</a:t>
            </a:r>
            <a:r>
              <a:rPr lang="ru-RU" sz="1600" dirty="0">
                <a:solidFill>
                  <a:srgbClr val="000066"/>
                </a:solidFill>
                <a:latin typeface="Arial" charset="0"/>
              </a:rPr>
              <a:t> (1-2 обработки)</a:t>
            </a:r>
          </a:p>
        </p:txBody>
      </p:sp>
      <p:sp>
        <p:nvSpPr>
          <p:cNvPr id="17412" name="Rectangle 20"/>
          <p:cNvSpPr>
            <a:spLocks noGrp="1" noChangeArrowheads="1"/>
          </p:cNvSpPr>
          <p:nvPr>
            <p:ph type="title"/>
          </p:nvPr>
        </p:nvSpPr>
        <p:spPr>
          <a:xfrm>
            <a:off x="1524000" y="106363"/>
            <a:ext cx="9144000" cy="812800"/>
          </a:xfrm>
          <a:noFill/>
        </p:spPr>
        <p:txBody>
          <a:bodyPr vert="horz" lIns="115200" tIns="45720" rIns="91440" bIns="45720" rtlCol="0" anchor="ctr">
            <a:noAutofit/>
          </a:bodyPr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Мучнистая роса (Возбудители –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Oidium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erysiphoides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Oidiopsis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taurica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Erysiphe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oronthi</a:t>
            </a:r>
            <a:r>
              <a:rPr lang="ru-RU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13" name="Rectangle 21"/>
          <p:cNvSpPr>
            <a:spLocks noChangeArrowheads="1"/>
          </p:cNvSpPr>
          <p:nvPr/>
        </p:nvSpPr>
        <p:spPr bwMode="auto">
          <a:xfrm>
            <a:off x="1524000" y="1219201"/>
            <a:ext cx="9144000" cy="708025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000066"/>
                </a:solidFill>
              </a:rPr>
              <a:t>МУЧНИСТАЯ РОСА ТОМАТА– ПЕРИОДЫ ЗАРАЖЕНИЯ и  ОПТИМАЛЬНЫЕ СРОКИ ЗАЩИТНЫХ МЕРОПРИЯТИЙ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300487" y="2497932"/>
            <a:ext cx="1878013" cy="1092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ТИОВИТ</a:t>
            </a:r>
            <a:r>
              <a:rPr lang="ru-RU" sz="2000" b="1" baseline="30000" dirty="0">
                <a:solidFill>
                  <a:srgbClr val="000066"/>
                </a:solidFill>
                <a:latin typeface="Arial" charset="0"/>
              </a:rPr>
              <a:t>®</a:t>
            </a: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 ДЖЕТ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3,0 кг/га</a:t>
            </a: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1828800" y="5334001"/>
            <a:ext cx="8458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2060"/>
              </a:solidFill>
            </a:endParaRPr>
          </a:p>
          <a:p>
            <a:pPr eaLnBrk="1" hangingPunct="1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7417" name="Group 6"/>
          <p:cNvGrpSpPr>
            <a:grpSpLocks/>
          </p:cNvGrpSpPr>
          <p:nvPr/>
        </p:nvGrpSpPr>
        <p:grpSpPr bwMode="auto">
          <a:xfrm>
            <a:off x="1828800" y="3729039"/>
            <a:ext cx="8491538" cy="2251075"/>
            <a:chOff x="219" y="384"/>
            <a:chExt cx="5349" cy="1418"/>
          </a:xfrm>
        </p:grpSpPr>
        <p:pic>
          <p:nvPicPr>
            <p:cNvPr id="17428" name="Picture 7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40" t="12698" r="15591"/>
            <a:stretch>
              <a:fillRect/>
            </a:stretch>
          </p:blipFill>
          <p:spPr bwMode="auto">
            <a:xfrm>
              <a:off x="4848" y="384"/>
              <a:ext cx="72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8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1" t="25397" r="42790"/>
            <a:stretch>
              <a:fillRect/>
            </a:stretch>
          </p:blipFill>
          <p:spPr bwMode="auto">
            <a:xfrm>
              <a:off x="3936" y="528"/>
              <a:ext cx="7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9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9" t="33862" r="55920"/>
            <a:stretch>
              <a:fillRect/>
            </a:stretch>
          </p:blipFill>
          <p:spPr bwMode="auto">
            <a:xfrm>
              <a:off x="2928" y="624"/>
              <a:ext cx="67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10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6" t="45767" r="67819"/>
            <a:stretch>
              <a:fillRect/>
            </a:stretch>
          </p:blipFill>
          <p:spPr bwMode="auto">
            <a:xfrm>
              <a:off x="1920" y="768"/>
              <a:ext cx="576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11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8" t="54233" r="78136"/>
            <a:stretch>
              <a:fillRect/>
            </a:stretch>
          </p:blipFill>
          <p:spPr bwMode="auto">
            <a:xfrm>
              <a:off x="1248" y="864"/>
              <a:ext cx="3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12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66" r="87515" b="3439"/>
            <a:stretch>
              <a:fillRect/>
            </a:stretch>
          </p:blipFill>
          <p:spPr bwMode="auto">
            <a:xfrm>
              <a:off x="240" y="960"/>
              <a:ext cx="6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19" y="1491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Рассада</a:t>
              </a:r>
            </a:p>
          </p:txBody>
        </p:sp>
        <p:sp>
          <p:nvSpPr>
            <p:cNvPr id="17435" name="Text Box 14"/>
            <p:cNvSpPr txBox="1">
              <a:spLocks noChangeArrowheads="1"/>
            </p:cNvSpPr>
            <p:nvPr/>
          </p:nvSpPr>
          <p:spPr bwMode="auto">
            <a:xfrm>
              <a:off x="1131" y="1395"/>
              <a:ext cx="155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Высадка рассады в</a:t>
              </a:r>
            </a:p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поле/телицу</a:t>
              </a:r>
            </a:p>
          </p:txBody>
        </p:sp>
        <p:sp>
          <p:nvSpPr>
            <p:cNvPr id="17436" name="Text Box 15"/>
            <p:cNvSpPr txBox="1">
              <a:spLocks noChangeArrowheads="1"/>
            </p:cNvSpPr>
            <p:nvPr/>
          </p:nvSpPr>
          <p:spPr bwMode="auto">
            <a:xfrm>
              <a:off x="2880" y="1500"/>
              <a:ext cx="7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002060"/>
                  </a:solidFill>
                </a:rPr>
                <a:t>Цветение</a:t>
              </a:r>
            </a:p>
          </p:txBody>
        </p:sp>
      </p:grp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8153400" y="5497514"/>
            <a:ext cx="193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Плодоношение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019300" y="4838700"/>
            <a:ext cx="2209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6482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3246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828800" y="59436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858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91440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828800" y="3657600"/>
            <a:ext cx="3962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791200" y="3657600"/>
            <a:ext cx="449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427" name="Rectangle 39"/>
          <p:cNvSpPr>
            <a:spLocks noChangeArrowheads="1"/>
          </p:cNvSpPr>
          <p:nvPr/>
        </p:nvSpPr>
        <p:spPr bwMode="auto">
          <a:xfrm>
            <a:off x="5924550" y="3244850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baseline="30000">
                <a:solidFill>
                  <a:srgbClr val="000066"/>
                </a:solidFill>
              </a:rPr>
              <a:t> </a:t>
            </a:r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153400" y="2676110"/>
            <a:ext cx="2487612" cy="584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1600" dirty="0" err="1">
                <a:solidFill>
                  <a:srgbClr val="000066"/>
                </a:solidFill>
                <a:latin typeface="Arial" charset="0"/>
              </a:rPr>
              <a:t>Фитоспорин</a:t>
            </a:r>
            <a:r>
              <a:rPr lang="ru-RU" sz="1600" dirty="0">
                <a:solidFill>
                  <a:srgbClr val="000066"/>
                </a:solidFill>
                <a:latin typeface="Arial" charset="0"/>
              </a:rPr>
              <a:t> (1-3 обработки)</a:t>
            </a:r>
          </a:p>
        </p:txBody>
      </p:sp>
    </p:spTree>
    <p:extLst>
      <p:ext uri="{BB962C8B-B14F-4D97-AF65-F5344CB8AC3E}">
        <p14:creationId xmlns:p14="http://schemas.microsoft.com/office/powerpoint/2010/main" val="340030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eaf mold_Tomato_Cladosporiu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111498"/>
            <a:ext cx="5576157" cy="32004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Кладоспориоз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или бурая (оливковая) пятнистость.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Cladosporium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fulvum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0" y="1972592"/>
            <a:ext cx="3810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верхней стороне листа – округлые желтовато-коричневые пятна;</a:t>
            </a:r>
          </a:p>
          <a:p>
            <a:pPr eaLnBrk="1" hangingPunct="1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нижней стороны листа – светло-серый, позже буровато-коричневый бархатистый налет;</a:t>
            </a:r>
          </a:p>
          <a:p>
            <a:pPr eaLnBrk="1" hangingPunct="1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постепенно скручиваются и засыхают.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114800" y="3639281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1"/>
                </a:solidFill>
              </a:rPr>
              <a:t>верхняя сторона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43000" y="2735306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нижняя сторона</a:t>
            </a:r>
          </a:p>
        </p:txBody>
      </p:sp>
    </p:spTree>
    <p:extLst>
      <p:ext uri="{BB962C8B-B14F-4D97-AF65-F5344CB8AC3E}">
        <p14:creationId xmlns:p14="http://schemas.microsoft.com/office/powerpoint/2010/main" val="154925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8" name="Rectangle 19467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0" name="Freeform: Shape 19469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Кладоспориоз</a:t>
            </a:r>
            <a:r>
              <a:rPr lang="ru-RU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или бурая (оливковая) пятнистость. </a:t>
            </a:r>
            <a:r>
              <a:rPr lang="ru-RU" sz="2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Cladosporium</a:t>
            </a:r>
            <a:r>
              <a:rPr lang="en-US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fulvum</a:t>
            </a: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3427" y="1932487"/>
            <a:ext cx="3543298" cy="4234951"/>
          </a:xfrm>
        </p:spPr>
        <p:txBody>
          <a:bodyPr vert="horz" lIns="95785" tIns="47893" rIns="95785" bIns="47893" rtlCol="0"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ru-RU" sz="1400" b="1" dirty="0"/>
          </a:p>
          <a:p>
            <a:pPr eaLnBrk="1" hangingPunct="1">
              <a:buFont typeface="Arial" pitchFamily="34" charset="0"/>
              <a:buNone/>
            </a:pPr>
            <a:r>
              <a:rPr lang="ru-RU" sz="1600" b="1" dirty="0"/>
              <a:t>ВРЕДОНОСНОСТЬ: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1600" dirty="0"/>
              <a:t>    в результате сильного поражения листовой пластинки снижается эффективность фотосинтеза и урожайность культуры</a:t>
            </a:r>
            <a:endParaRPr lang="ru-RU" sz="1600" b="1" dirty="0"/>
          </a:p>
          <a:p>
            <a:pPr eaLnBrk="1" hangingPunct="1">
              <a:buFont typeface="Arial" pitchFamily="34" charset="0"/>
              <a:buNone/>
            </a:pPr>
            <a:r>
              <a:rPr lang="ru-RU" sz="1600" b="1" dirty="0"/>
              <a:t>И1– конидии, в растительных, почве;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1600" b="1" dirty="0"/>
              <a:t>И2</a:t>
            </a:r>
            <a:r>
              <a:rPr lang="en-US" sz="1600" b="1" dirty="0"/>
              <a:t> </a:t>
            </a:r>
            <a:r>
              <a:rPr lang="ru-RU" sz="1600" b="1" dirty="0"/>
              <a:t>– конидии.</a:t>
            </a:r>
            <a:endParaRPr lang="ru-RU" sz="1600" dirty="0"/>
          </a:p>
          <a:p>
            <a:pPr eaLnBrk="1" hangingPunct="1"/>
            <a:r>
              <a:rPr lang="ru-RU" sz="1600" dirty="0"/>
              <a:t>Период заражения –                                                                                вторая половина вегетации.</a:t>
            </a:r>
          </a:p>
          <a:p>
            <a:pPr eaLnBrk="1" hangingPunct="1"/>
            <a:r>
              <a:rPr lang="ru-RU" sz="1600" dirty="0"/>
              <a:t>Условия благоприятные для заражения –                                                высокая относительная влажность воздуха                                          (более 80%), температура  22-25</a:t>
            </a:r>
            <a:r>
              <a:rPr lang="en-US" sz="1600" dirty="0">
                <a:cs typeface="Arial" panose="020B0604020202020204" pitchFamily="34" charset="0"/>
              </a:rPr>
              <a:t>°</a:t>
            </a:r>
            <a:r>
              <a:rPr lang="ru-RU" sz="1600" dirty="0">
                <a:cs typeface="Arial" panose="020B0604020202020204" pitchFamily="34" charset="0"/>
              </a:rPr>
              <a:t>С.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0094" y="1073835"/>
            <a:ext cx="2047969" cy="47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8438" name="Picture 8" descr="120копирование"/>
          <p:cNvPicPr>
            <a:picLocks noChangeAspect="1" noChangeArrowheads="1"/>
          </p:cNvPicPr>
          <p:nvPr/>
        </p:nvPicPr>
        <p:blipFill>
          <a:blip r:embed="rId3" cstate="print"/>
          <a:srcRect l="28867" t="33253" r="38144"/>
          <a:stretch>
            <a:fillRect/>
          </a:stretch>
        </p:blipFill>
        <p:spPr bwMode="auto">
          <a:xfrm>
            <a:off x="8673211" y="1073835"/>
            <a:ext cx="2691362" cy="4710330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6934200" y="9906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100000"/>
              </a:spcAft>
              <a:buClr>
                <a:srgbClr val="5F7800"/>
              </a:buClr>
              <a:buSzPct val="110000"/>
              <a:buFont typeface="Arial" panose="020B0604020202020204" pitchFamily="34" charset="0"/>
              <a:buChar char="●"/>
            </a:pPr>
            <a:endParaRPr lang="en-US" sz="2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2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109копирование">
            <a:extLst>
              <a:ext uri="{FF2B5EF4-FFF2-40B4-BE49-F238E27FC236}">
                <a16:creationId xmlns:a16="http://schemas.microsoft.com/office/drawing/2014/main" id="{DF182799-478A-EDF8-4317-A19BC50EE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3611" y="812466"/>
            <a:ext cx="2966591" cy="4777619"/>
          </a:xfrm>
          <a:prstGeom prst="rect">
            <a:avLst/>
          </a:prstGeom>
          <a:noFill/>
        </p:spPr>
      </p:pic>
      <p:sp>
        <p:nvSpPr>
          <p:cNvPr id="5" name="Right Arrow 6">
            <a:extLst>
              <a:ext uri="{FF2B5EF4-FFF2-40B4-BE49-F238E27FC236}">
                <a16:creationId xmlns:a16="http://schemas.microsoft.com/office/drawing/2014/main" id="{681A2E7D-3370-89BE-B49D-69D0AC30EE5A}"/>
              </a:ext>
            </a:extLst>
          </p:cNvPr>
          <p:cNvSpPr/>
          <p:nvPr/>
        </p:nvSpPr>
        <p:spPr>
          <a:xfrm>
            <a:off x="3873508" y="3001273"/>
            <a:ext cx="677174" cy="855453"/>
          </a:xfrm>
          <a:prstGeom prst="rightArrow">
            <a:avLst>
              <a:gd name="adj1" fmla="val 50000"/>
              <a:gd name="adj2" fmla="val 52116"/>
            </a:avLst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1" descr="08_09_2_1">
            <a:extLst>
              <a:ext uri="{FF2B5EF4-FFF2-40B4-BE49-F238E27FC236}">
                <a16:creationId xmlns:a16="http://schemas.microsoft.com/office/drawing/2014/main" id="{585B18C4-8DBD-04E5-5A66-03FF4323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378" r="6128" b="4786"/>
          <a:stretch>
            <a:fillRect/>
          </a:stretch>
        </p:blipFill>
        <p:spPr bwMode="auto">
          <a:xfrm>
            <a:off x="4818134" y="2391747"/>
            <a:ext cx="2387077" cy="22098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ight Arrow 8">
            <a:extLst>
              <a:ext uri="{FF2B5EF4-FFF2-40B4-BE49-F238E27FC236}">
                <a16:creationId xmlns:a16="http://schemas.microsoft.com/office/drawing/2014/main" id="{B8096483-5D87-10F4-4419-0FA666BE2DFF}"/>
              </a:ext>
            </a:extLst>
          </p:cNvPr>
          <p:cNvSpPr/>
          <p:nvPr/>
        </p:nvSpPr>
        <p:spPr>
          <a:xfrm>
            <a:off x="7402564" y="3001273"/>
            <a:ext cx="613225" cy="829574"/>
          </a:xfrm>
          <a:prstGeom prst="rightArrow">
            <a:avLst>
              <a:gd name="adj1" fmla="val 50000"/>
              <a:gd name="adj2" fmla="val 52116"/>
            </a:avLst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3" descr="C:\PersonalData\Work folder\Cambridge_1st_Day\DISK_AKHATOV\New Disc_Potato&amp;veg_2\ТОМАТ\Botrytis on tomatoes.jpg">
            <a:extLst>
              <a:ext uri="{FF2B5EF4-FFF2-40B4-BE49-F238E27FC236}">
                <a16:creationId xmlns:a16="http://schemas.microsoft.com/office/drawing/2014/main" id="{DF27C624-5060-593E-020A-2FAC72D4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4475" r="54167"/>
          <a:stretch>
            <a:fillRect/>
          </a:stretch>
        </p:blipFill>
        <p:spPr bwMode="auto">
          <a:xfrm>
            <a:off x="8213142" y="2391747"/>
            <a:ext cx="2267951" cy="221297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8BDD34-6827-3A1B-A007-D8C2F0E4D741}"/>
              </a:ext>
            </a:extLst>
          </p:cNvPr>
          <p:cNvSpPr txBox="1"/>
          <p:nvPr/>
        </p:nvSpPr>
        <p:spPr>
          <a:xfrm>
            <a:off x="843611" y="5660881"/>
            <a:ext cx="2966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/>
              <a:t>СЕРОВАТО-КОРИЧНЕВЫЕ ПЯТНА, </a:t>
            </a:r>
          </a:p>
          <a:p>
            <a:pPr algn="ctr" eaLnBrk="1" hangingPunct="1"/>
            <a:r>
              <a:rPr lang="ru-RU" sz="1400" b="1" dirty="0"/>
              <a:t>СЕРЫЙ НАЛЕТ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044F4-1D30-F447-1B49-13DC5013256D}"/>
              </a:ext>
            </a:extLst>
          </p:cNvPr>
          <p:cNvSpPr txBox="1"/>
          <p:nvPr/>
        </p:nvSpPr>
        <p:spPr>
          <a:xfrm>
            <a:off x="5101946" y="4704913"/>
            <a:ext cx="1988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/>
              <a:t>БЛЕДНЫЕ ВОЛЯНИСТЫЕ ПЯТНА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F0CBC-78FA-D2A3-CD6D-F80C0A4C6BE8}"/>
              </a:ext>
            </a:extLst>
          </p:cNvPr>
          <p:cNvSpPr txBox="1"/>
          <p:nvPr/>
        </p:nvSpPr>
        <p:spPr>
          <a:xfrm>
            <a:off x="8213142" y="4812634"/>
            <a:ext cx="2267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/>
              <a:t>СЕРЫЙ ПЛОТНЫЙ НАЛЕТ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B9C75-A2F9-55D1-66AB-7A8671AF57CD}"/>
              </a:ext>
            </a:extLst>
          </p:cNvPr>
          <p:cNvSpPr txBox="1"/>
          <p:nvPr/>
        </p:nvSpPr>
        <p:spPr>
          <a:xfrm>
            <a:off x="4287214" y="891655"/>
            <a:ext cx="6722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Серая гниль томата (Возбудитель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Botr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 cinerea,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Pers.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K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DDFC15B0-EA13-44D3-1CDD-C9D593B57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06" y="504830"/>
            <a:ext cx="2057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СТЕБЛИ, ПОБЕГИ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D26596B-6D50-8F43-B309-6BF970AD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565" y="1573549"/>
            <a:ext cx="269429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ПЛОДЫ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1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A19CF-1AAC-058F-53A4-02A47951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Вредители</a:t>
            </a:r>
            <a:r>
              <a:rPr lang="en-US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овощных</a:t>
            </a:r>
            <a:r>
              <a:rPr lang="en-US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</a:t>
            </a:r>
            <a:endParaRPr lang="en-US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28011-53B3-BF70-70FC-8ED09EF59FDD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ТЕПЛИЧНАЯ БЕЛОКРЫЛКА (</a:t>
            </a:r>
            <a:r>
              <a:rPr lang="en-US" alt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Trialeurodes</a:t>
            </a:r>
            <a:r>
              <a:rPr lang="en-US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vaporariorum</a:t>
            </a:r>
            <a:r>
              <a:rPr lang="en-US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Westw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rabochiy stol_c\ОВОЩ 2023\Рабочий стол по ПЦФ Задача 4\Презентации\Фото презентации\images (2).jpg">
            <a:extLst>
              <a:ext uri="{FF2B5EF4-FFF2-40B4-BE49-F238E27FC236}">
                <a16:creationId xmlns:a16="http://schemas.microsoft.com/office/drawing/2014/main" id="{A8959495-3972-E03F-538A-AA44DA1D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3" b="-1"/>
          <a:stretch/>
        </p:blipFill>
        <p:spPr bwMode="auto">
          <a:xfrm>
            <a:off x="7635548" y="2507123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C:\Users\User\Desktop\images (1).jpg">
            <a:extLst>
              <a:ext uri="{FF2B5EF4-FFF2-40B4-BE49-F238E27FC236}">
                <a16:creationId xmlns:a16="http://schemas.microsoft.com/office/drawing/2014/main" id="{DECE48F8-E4B7-24F8-752E-66706515A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r="1733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358BCC-94CF-06DD-5FBE-50566DB0B677}"/>
              </a:ext>
            </a:extLst>
          </p:cNvPr>
          <p:cNvSpPr/>
          <p:nvPr/>
        </p:nvSpPr>
        <p:spPr>
          <a:xfrm>
            <a:off x="9836580" y="327726"/>
            <a:ext cx="196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Яйцекладка белокрылки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11FA68-DDE2-BD4D-CA7D-20DDD111CEEE}"/>
              </a:ext>
            </a:extLst>
          </p:cNvPr>
          <p:cNvSpPr/>
          <p:nvPr/>
        </p:nvSpPr>
        <p:spPr>
          <a:xfrm>
            <a:off x="4884587" y="5807632"/>
            <a:ext cx="3038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Нимфа и имаго белокрылки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4852F-6D1F-0633-60FB-68FB39F02C5F}"/>
              </a:ext>
            </a:extLst>
          </p:cNvPr>
          <p:cNvSpPr txBox="1"/>
          <p:nvPr/>
        </p:nvSpPr>
        <p:spPr>
          <a:xfrm>
            <a:off x="364683" y="26546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Вредоносная стадия –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и имаго.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70176-919F-9573-1A91-C3FA5C6ECFB4}"/>
              </a:ext>
            </a:extLst>
          </p:cNvPr>
          <p:cNvSpPr txBox="1"/>
          <p:nvPr/>
        </p:nvSpPr>
        <p:spPr>
          <a:xfrm>
            <a:off x="588753" y="3188521"/>
            <a:ext cx="6094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Тепличная белокрылка является наиболее распространенным вредителем пасленовых культур в открытом и защищенном грунте. Вредят и личинки и взрослые особи, высасывая сок из растений, что вызывает пожелтение листьев. На сладких выделениях личинок поселяются сажистые грибы, которые закупоривают устьица и снижают ассимиляционную поверхность листьев. </a:t>
            </a:r>
          </a:p>
        </p:txBody>
      </p:sp>
    </p:spTree>
    <p:extLst>
      <p:ext uri="{BB962C8B-B14F-4D97-AF65-F5344CB8AC3E}">
        <p14:creationId xmlns:p14="http://schemas.microsoft.com/office/powerpoint/2010/main" val="3744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C:\PersonalData\Work folder\Cambridge_1st_Day\DISK_AKHATOV\New Disc_Potato&amp;veg_2\ТОМАТ\Botrytis on tomatoes.jpg">
            <a:extLst>
              <a:ext uri="{FF2B5EF4-FFF2-40B4-BE49-F238E27FC236}">
                <a16:creationId xmlns:a16="http://schemas.microsoft.com/office/drawing/2014/main" id="{7E3A7171-56FF-01ED-C281-FFB53258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60000"/>
          </a:blip>
          <a:srcRect t="13793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C9C31-A134-E84A-7A26-0016D31328E8}"/>
              </a:ext>
            </a:extLst>
          </p:cNvPr>
          <p:cNvSpPr txBox="1"/>
          <p:nvPr/>
        </p:nvSpPr>
        <p:spPr>
          <a:xfrm>
            <a:off x="838199" y="1671569"/>
            <a:ext cx="4155825" cy="4072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Серая гниль томата (Возбудитель </a:t>
            </a:r>
            <a:r>
              <a:rPr lang="en-US" sz="4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Botritis cinerea, </a:t>
            </a: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Pers.)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3B3AC-B64F-AF49-D637-2522846DEED9}"/>
              </a:ext>
            </a:extLst>
          </p:cNvPr>
          <p:cNvSpPr txBox="1"/>
          <p:nvPr/>
        </p:nvSpPr>
        <p:spPr>
          <a:xfrm>
            <a:off x="5186551" y="1671569"/>
            <a:ext cx="6167248" cy="407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>
                <a:solidFill>
                  <a:srgbClr val="FFFFFF"/>
                </a:solidFill>
              </a:rPr>
              <a:t>Период развития</a:t>
            </a:r>
            <a:r>
              <a:rPr lang="en-US" sz="2000" b="1">
                <a:solidFill>
                  <a:srgbClr val="FFFFFF"/>
                </a:solidFill>
              </a:rPr>
              <a:t>: плодоношение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>
                <a:solidFill>
                  <a:srgbClr val="FFFFFF"/>
                </a:solidFill>
              </a:rPr>
              <a:t>Условия, благоприятные для развития: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</a:rPr>
              <a:t> пасынкование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</a:rPr>
              <a:t> обильное увлажнение после пасынкования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</a:rPr>
              <a:t> сбор плодов и др. травмы (например, при уходе за растениями)</a:t>
            </a:r>
          </a:p>
        </p:txBody>
      </p:sp>
    </p:spTree>
    <p:extLst>
      <p:ext uri="{BB962C8B-B14F-4D97-AF65-F5344CB8AC3E}">
        <p14:creationId xmlns:p14="http://schemas.microsoft.com/office/powerpoint/2010/main" val="283042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1" name="Rectangle 471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392583" y="501651"/>
            <a:ext cx="4434720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Серая</a:t>
            </a:r>
            <a:r>
              <a:rPr lang="en-US" sz="3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гниль</a:t>
            </a:r>
            <a:r>
              <a:rPr lang="en-US" sz="3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томата</a:t>
            </a:r>
            <a:r>
              <a:rPr lang="en-US" sz="3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en-US" sz="35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огурца</a:t>
            </a:r>
            <a:r>
              <a:rPr lang="en-US" sz="3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35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Возбудитель</a:t>
            </a:r>
            <a:r>
              <a:rPr lang="en-US" sz="3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b="1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Botritis</a:t>
            </a:r>
            <a:r>
              <a:rPr lang="en-US" sz="35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cinerea, </a:t>
            </a:r>
            <a:r>
              <a:rPr lang="en-US" sz="3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Pers.)</a:t>
            </a:r>
          </a:p>
        </p:txBody>
      </p:sp>
      <p:sp>
        <p:nvSpPr>
          <p:cNvPr id="47113" name="Rectangle 471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FOTO_21"/>
          <p:cNvPicPr>
            <a:picLocks noChangeAspect="1" noChangeArrowheads="1"/>
          </p:cNvPicPr>
          <p:nvPr/>
        </p:nvPicPr>
        <p:blipFill rotWithShape="1">
          <a:blip r:embed="rId2" cstate="print"/>
          <a:srcRect t="6470" b="8551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47106" name="Picture 2" descr="C:\PersonalData\Work folder\Cambridge_1st_Day\DISK_AKHATOV\New Disc_Potato&amp;veg\Cucumber\Botrytis on cucumber.jpg"/>
          <p:cNvPicPr>
            <a:picLocks noChangeAspect="1" noChangeArrowheads="1"/>
          </p:cNvPicPr>
          <p:nvPr/>
        </p:nvPicPr>
        <p:blipFill rotWithShape="1">
          <a:blip r:embed="rId3" cstate="print"/>
          <a:srcRect l="349" r="779" b="-4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>
              <a:solidFill>
                <a:schemeClr val="tx1">
                  <a:alpha val="8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Удаление 2-3 самых нижних листьев растения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>
              <a:solidFill>
                <a:schemeClr val="tx1">
                  <a:alpha val="8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Исключение полива после пасынкования и ухода за растениями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>
              <a:solidFill>
                <a:schemeClr val="tx1">
                  <a:alpha val="8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Обработки биофунгицидами после цветения и образования плодов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47115" name="Straight Connector 471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8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8"/>
          <p:cNvSpPr txBox="1">
            <a:spLocks noChangeArrowheads="1"/>
          </p:cNvSpPr>
          <p:nvPr/>
        </p:nvSpPr>
        <p:spPr bwMode="auto">
          <a:xfrm>
            <a:off x="1828800" y="5334001"/>
            <a:ext cx="8458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2060"/>
              </a:solidFill>
            </a:endParaRPr>
          </a:p>
          <a:p>
            <a:pPr eaLnBrk="1" hangingPunct="1"/>
            <a:endParaRPr lang="en-US">
              <a:solidFill>
                <a:srgbClr val="002060"/>
              </a:solidFill>
            </a:endParaRPr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 rot="16200000" flipH="1">
            <a:off x="5539852" y="2310878"/>
            <a:ext cx="502697" cy="1676400"/>
          </a:xfrm>
          <a:prstGeom prst="rightArrow">
            <a:avLst>
              <a:gd name="adj1" fmla="val 50000"/>
              <a:gd name="adj2" fmla="val 35236"/>
            </a:avLst>
          </a:prstGeom>
          <a:gradFill rotWithShape="0">
            <a:gsLst>
              <a:gs pos="0">
                <a:srgbClr val="C7DAE5"/>
              </a:gs>
              <a:gs pos="50000">
                <a:srgbClr val="DEF3FF"/>
              </a:gs>
              <a:gs pos="100000">
                <a:srgbClr val="C7DAE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1862138" y="3729039"/>
            <a:ext cx="8458200" cy="2251075"/>
            <a:chOff x="240" y="384"/>
            <a:chExt cx="5328" cy="1418"/>
          </a:xfrm>
        </p:grpSpPr>
        <p:pic>
          <p:nvPicPr>
            <p:cNvPr id="26649" name="Picture 7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40" t="12698" r="15591"/>
            <a:stretch>
              <a:fillRect/>
            </a:stretch>
          </p:blipFill>
          <p:spPr bwMode="auto">
            <a:xfrm>
              <a:off x="4848" y="384"/>
              <a:ext cx="72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8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1" t="25397" r="42790"/>
            <a:stretch>
              <a:fillRect/>
            </a:stretch>
          </p:blipFill>
          <p:spPr bwMode="auto">
            <a:xfrm>
              <a:off x="3936" y="528"/>
              <a:ext cx="7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9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9" t="33862" r="55920"/>
            <a:stretch>
              <a:fillRect/>
            </a:stretch>
          </p:blipFill>
          <p:spPr bwMode="auto">
            <a:xfrm>
              <a:off x="2928" y="624"/>
              <a:ext cx="67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0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6" t="45767" r="67819"/>
            <a:stretch>
              <a:fillRect/>
            </a:stretch>
          </p:blipFill>
          <p:spPr bwMode="auto">
            <a:xfrm>
              <a:off x="1920" y="768"/>
              <a:ext cx="576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11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8" t="54233" r="78136"/>
            <a:stretch>
              <a:fillRect/>
            </a:stretch>
          </p:blipFill>
          <p:spPr bwMode="auto">
            <a:xfrm>
              <a:off x="1248" y="864"/>
              <a:ext cx="3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12" descr="Tomato_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66" r="87515" b="3439"/>
            <a:stretch>
              <a:fillRect/>
            </a:stretch>
          </p:blipFill>
          <p:spPr bwMode="auto">
            <a:xfrm>
              <a:off x="240" y="960"/>
              <a:ext cx="6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5" name="Text Box 13"/>
            <p:cNvSpPr txBox="1">
              <a:spLocks noChangeArrowheads="1"/>
            </p:cNvSpPr>
            <p:nvPr/>
          </p:nvSpPr>
          <p:spPr bwMode="auto">
            <a:xfrm>
              <a:off x="284" y="1491"/>
              <a:ext cx="7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Рассада</a:t>
              </a:r>
            </a:p>
          </p:txBody>
        </p:sp>
        <p:sp>
          <p:nvSpPr>
            <p:cNvPr id="26656" name="Text Box 14"/>
            <p:cNvSpPr txBox="1">
              <a:spLocks noChangeArrowheads="1"/>
            </p:cNvSpPr>
            <p:nvPr/>
          </p:nvSpPr>
          <p:spPr bwMode="auto">
            <a:xfrm>
              <a:off x="1131" y="1395"/>
              <a:ext cx="155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Высадка рассады в</a:t>
              </a:r>
            </a:p>
            <a:p>
              <a:pPr algn="ctr" eaLnBrk="1" hangingPunct="1"/>
              <a:r>
                <a:rPr lang="ru-RU" b="1">
                  <a:solidFill>
                    <a:srgbClr val="002060"/>
                  </a:solidFill>
                </a:rPr>
                <a:t>поле/телицу</a:t>
              </a:r>
            </a:p>
          </p:txBody>
        </p:sp>
        <p:sp>
          <p:nvSpPr>
            <p:cNvPr id="26657" name="Text Box 15"/>
            <p:cNvSpPr txBox="1">
              <a:spLocks noChangeArrowheads="1"/>
            </p:cNvSpPr>
            <p:nvPr/>
          </p:nvSpPr>
          <p:spPr bwMode="auto">
            <a:xfrm>
              <a:off x="2880" y="1500"/>
              <a:ext cx="7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002060"/>
                  </a:solidFill>
                </a:rPr>
                <a:t>Цветение</a:t>
              </a:r>
            </a:p>
          </p:txBody>
        </p:sp>
      </p:grp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4114800" y="2209801"/>
            <a:ext cx="1524000" cy="400110"/>
          </a:xfrm>
          <a:prstGeom prst="rect">
            <a:avLst/>
          </a:prstGeom>
          <a:solidFill>
            <a:srgbClr val="00CC99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endParaRPr lang="ru-RU" sz="2000" dirty="0"/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1416908" y="1036636"/>
            <a:ext cx="9144000" cy="723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b="1" dirty="0">
                <a:solidFill>
                  <a:srgbClr val="000066"/>
                </a:solidFill>
              </a:rPr>
              <a:t>СЕРАЯ ГНИЛЬ ТОМАТА И ОГУРЦА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i="1" dirty="0">
                <a:solidFill>
                  <a:srgbClr val="000066"/>
                </a:solidFill>
              </a:rPr>
              <a:t>ПЕРИОДЫ ОБРАБОТОК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638800" y="2209801"/>
            <a:ext cx="1600200" cy="400110"/>
          </a:xfrm>
          <a:prstGeom prst="rect">
            <a:avLst/>
          </a:prstGeom>
          <a:solidFill>
            <a:srgbClr val="00CC99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endParaRPr lang="ru-RU" sz="2000" dirty="0"/>
          </a:p>
        </p:txBody>
      </p:sp>
      <p:sp>
        <p:nvSpPr>
          <p:cNvPr id="26633" name="Title 1"/>
          <p:cNvSpPr>
            <a:spLocks noGrp="1"/>
          </p:cNvSpPr>
          <p:nvPr>
            <p:ph type="title"/>
          </p:nvPr>
        </p:nvSpPr>
        <p:spPr>
          <a:xfrm>
            <a:off x="1754188" y="185737"/>
            <a:ext cx="8597900" cy="812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Серая гниль томата (Возбудитель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Botr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cinerea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Pers.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239000" y="2209801"/>
            <a:ext cx="1600200" cy="400110"/>
          </a:xfrm>
          <a:prstGeom prst="rect">
            <a:avLst/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endParaRPr lang="ru-RU" sz="2000" dirty="0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 rot="16200000" flipH="1">
            <a:off x="8459265" y="2439467"/>
            <a:ext cx="531272" cy="1447800"/>
          </a:xfrm>
          <a:prstGeom prst="rightArrow">
            <a:avLst>
              <a:gd name="adj1" fmla="val 50000"/>
              <a:gd name="adj2" fmla="val 352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8839200" y="2209801"/>
            <a:ext cx="1600200" cy="400110"/>
          </a:xfrm>
          <a:prstGeom prst="rect">
            <a:avLst/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endParaRPr lang="ru-RU" sz="2000" dirty="0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153400" y="5497514"/>
            <a:ext cx="193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Плодоношение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2286000" y="5105400"/>
            <a:ext cx="167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482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3246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0" y="59436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990600" y="5105400"/>
            <a:ext cx="167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9144000" y="48006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1828800" y="4267200"/>
            <a:ext cx="3962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791200" y="3657600"/>
            <a:ext cx="449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48" name="TextBox 52"/>
          <p:cNvSpPr txBox="1">
            <a:spLocks noChangeArrowheads="1"/>
          </p:cNvSpPr>
          <p:nvPr/>
        </p:nvSpPr>
        <p:spPr bwMode="auto">
          <a:xfrm>
            <a:off x="2209800" y="6477001"/>
            <a:ext cx="2827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">
                <a:solidFill>
                  <a:schemeClr val="bg1"/>
                </a:solidFill>
              </a:rPr>
              <a:t>* - НАХОДИТСЯ В СТАДИИ РЕГИСТРАЦИИ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727994" y="3102909"/>
            <a:ext cx="1524000" cy="502702"/>
          </a:xfrm>
          <a:prstGeom prst="rect">
            <a:avLst/>
          </a:prstGeom>
          <a:solidFill>
            <a:srgbClr val="00CC99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000" baseline="30000" dirty="0"/>
              <a:t>Предпосевная обработка семян</a:t>
            </a:r>
          </a:p>
        </p:txBody>
      </p:sp>
    </p:spTree>
    <p:extLst>
      <p:ext uri="{BB962C8B-B14F-4D97-AF65-F5344CB8AC3E}">
        <p14:creationId xmlns:p14="http://schemas.microsoft.com/office/powerpoint/2010/main" val="29082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200" dirty="0"/>
            </a:br>
            <a:r>
              <a:rPr lang="en-US" sz="2200" b="1" dirty="0" err="1"/>
              <a:t>Ложная</a:t>
            </a:r>
            <a:r>
              <a:rPr lang="en-US" sz="2200" b="1" dirty="0"/>
              <a:t> </a:t>
            </a:r>
            <a:r>
              <a:rPr lang="en-US" sz="2200" b="1" dirty="0" err="1"/>
              <a:t>мучнистая</a:t>
            </a:r>
            <a:r>
              <a:rPr lang="en-US" sz="2200" b="1" dirty="0"/>
              <a:t> </a:t>
            </a:r>
            <a:r>
              <a:rPr lang="en-US" sz="2200" b="1" dirty="0" err="1"/>
              <a:t>роса</a:t>
            </a:r>
            <a:r>
              <a:rPr lang="en-US" sz="2200" b="1" dirty="0"/>
              <a:t>, </a:t>
            </a:r>
            <a:r>
              <a:rPr lang="en-US" sz="2200" b="1" dirty="0" err="1"/>
              <a:t>или</a:t>
            </a:r>
            <a:r>
              <a:rPr lang="en-US" sz="2200" b="1" dirty="0"/>
              <a:t> </a:t>
            </a:r>
            <a:r>
              <a:rPr lang="en-US" sz="2200" b="1" dirty="0" err="1"/>
              <a:t>Пероноспороз</a:t>
            </a:r>
            <a:r>
              <a:rPr lang="en-US" sz="2200" b="1" dirty="0"/>
              <a:t> </a:t>
            </a:r>
            <a:r>
              <a:rPr lang="en-US" sz="2200" b="1" dirty="0" err="1"/>
              <a:t>огурца</a:t>
            </a:r>
            <a:r>
              <a:rPr lang="en-US" sz="2200" b="1" dirty="0"/>
              <a:t> </a:t>
            </a:r>
            <a:br>
              <a:rPr lang="en-US" sz="2200" b="1" dirty="0"/>
            </a:br>
            <a:r>
              <a:rPr lang="en-US" sz="2200" b="1" dirty="0"/>
              <a:t>(</a:t>
            </a:r>
            <a:r>
              <a:rPr lang="en-US" sz="2200" b="1" dirty="0" err="1"/>
              <a:t>Возбудитель</a:t>
            </a:r>
            <a:r>
              <a:rPr lang="en-US" sz="2200" b="1" dirty="0"/>
              <a:t> - </a:t>
            </a:r>
            <a:r>
              <a:rPr lang="en-US" sz="2200" b="1" i="1" dirty="0" err="1"/>
              <a:t>Pseudoperonospora</a:t>
            </a:r>
            <a:r>
              <a:rPr lang="en-US" sz="2200" b="1" i="1" dirty="0"/>
              <a:t> </a:t>
            </a:r>
            <a:r>
              <a:rPr lang="en-US" sz="2200" b="1" i="1" dirty="0" err="1"/>
              <a:t>cubensis</a:t>
            </a:r>
            <a:r>
              <a:rPr lang="en-US" sz="2200" b="1" dirty="0"/>
              <a:t>)</a:t>
            </a: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r="23705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2583" y="2645922"/>
            <a:ext cx="4587739" cy="3912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И1–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мицелий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грибница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) в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семенах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;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ооспоры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растительных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остатках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почве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.                   </a:t>
            </a:r>
          </a:p>
          <a:p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И2 –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зооспоры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зооспорангии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600" b="1" dirty="0" err="1">
                <a:solidFill>
                  <a:schemeClr val="tx1">
                    <a:alpha val="80000"/>
                  </a:schemeClr>
                </a:solidFill>
              </a:rPr>
              <a:t>конидии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).</a:t>
            </a:r>
          </a:p>
          <a:p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Период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заражения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от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всходов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до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уборки</a:t>
            </a: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Условия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благоприятные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для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заражения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дождь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роса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умеренная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температура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воздуха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marL="0"/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верхней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стороне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листа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мелкие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желтоватые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очерченные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пятна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поверхности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пятен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с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нижней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стороны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листа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образуется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серовато-фиолетовый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налет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спороношения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Позднее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пятна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сливаются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листья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закручиваются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marL="0"/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Развитие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заболевания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начинается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с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нижних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листьев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6165" name="Straight Connector 616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Пероноспороз огурцов! Как защитить? | Агроном-Онлайн | Яндекс Дзен"/>
          <p:cNvSpPr>
            <a:spLocks noChangeAspect="1" noChangeArrowheads="1"/>
          </p:cNvSpPr>
          <p:nvPr/>
        </p:nvSpPr>
        <p:spPr bwMode="auto">
          <a:xfrm>
            <a:off x="9520237" y="4441653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ероноспороз огурцов! Как защитить? | Агроном-Онлайн | Яндекс Дзен"/>
          <p:cNvSpPr>
            <a:spLocks noChangeAspect="1" noChangeArrowheads="1"/>
          </p:cNvSpPr>
          <p:nvPr/>
        </p:nvSpPr>
        <p:spPr bwMode="auto">
          <a:xfrm>
            <a:off x="307975" y="-669925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0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ли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9251963-FF32-6490-4159-45913D47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05BA14-E3A4-C747-734F-0A0233F4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B367A1-79D6-9B25-9B58-82B1CD852DA0}"/>
              </a:ext>
            </a:extLst>
          </p:cNvPr>
          <p:cNvSpPr txBox="1"/>
          <p:nvPr/>
        </p:nvSpPr>
        <p:spPr>
          <a:xfrm>
            <a:off x="3452723" y="41910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ХЛОПКОВАЯ СОВКА</a:t>
            </a:r>
            <a:r>
              <a:rPr lang="en-US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Helicoverpa</a:t>
            </a:r>
            <a:r>
              <a:rPr lang="en-US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armicera</a:t>
            </a:r>
            <a:r>
              <a:rPr lang="en-US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Hubner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8E8DC-05CD-9804-0F07-FA7CC0B4DF4F}"/>
              </a:ext>
            </a:extLst>
          </p:cNvPr>
          <p:cNvSpPr txBox="1"/>
          <p:nvPr/>
        </p:nvSpPr>
        <p:spPr>
          <a:xfrm>
            <a:off x="4699996" y="1073910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поколений – 3</a:t>
            </a: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-4  поколения в год.</a:t>
            </a:r>
          </a:p>
          <a:p>
            <a:pPr indent="360363" algn="just"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Вредоносная стадия –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EFDEC-86BE-4F14-C70F-9637E841C91B}"/>
              </a:ext>
            </a:extLst>
          </p:cNvPr>
          <p:cNvSpPr txBox="1"/>
          <p:nvPr/>
        </p:nvSpPr>
        <p:spPr>
          <a:xfrm>
            <a:off x="6147819" y="1915001"/>
            <a:ext cx="52768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Бабочка в размахе крыльев достигает 30-40 мм, передние криля серовато-желтые с примесью красноватых, розовых или зеленоватых оттенок. Зимуют куколки хлопковой совки в почве на глубине 4-8 см; куколки весной превращаются в бабочек, которые в южных районах вылетают в первой декаде мая, когда средняя температура почвы на глубине 10 см достигает 16-17</a:t>
            </a:r>
            <a:r>
              <a:rPr lang="en-US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ºC.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0B7A0BD-9EF3-7321-50D2-2798B15F8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07" y="5903798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хлопковой совки</a:t>
            </a:r>
          </a:p>
        </p:txBody>
      </p:sp>
    </p:spTree>
    <p:extLst>
      <p:ext uri="{BB962C8B-B14F-4D97-AF65-F5344CB8AC3E}">
        <p14:creationId xmlns:p14="http://schemas.microsoft.com/office/powerpoint/2010/main" val="17700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бабочка, беспозвоночный, Мотыльки и бабочки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5BD5245-7119-BA8C-5E58-A7250E3F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b="14952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50F34-AAC4-65E1-0514-8CC4730F9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9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CAF96E-FD1F-8164-E701-CF16961FD044}"/>
              </a:ext>
            </a:extLst>
          </p:cNvPr>
          <p:cNvSpPr txBox="1"/>
          <p:nvPr/>
        </p:nvSpPr>
        <p:spPr>
          <a:xfrm>
            <a:off x="5983198" y="2231456"/>
            <a:ext cx="56029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Причиняют ущерб различным культурам, в том числе и овощным, главным образом, капусте, свекле, томатам, луку. Всходы и молодые растения совки подгрызают у самой поверхности почвы, листья и стебли съедают, в корнеплодах выедают большие неправильной формы полости. Вредят Гусеницы голые, темно-зеленые, серые или коричневые с продольными светлыми полосами и пятнами. Молодые гусеницы живут на растениях, взрослые прячутся в верхних слоях почвы и питаются корнеплодами или корнями, ночью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93BE2-431E-5485-78DD-5A9B017CCB62}"/>
              </a:ext>
            </a:extLst>
          </p:cNvPr>
          <p:cNvSpPr txBox="1"/>
          <p:nvPr/>
        </p:nvSpPr>
        <p:spPr>
          <a:xfrm>
            <a:off x="6412091" y="1170906"/>
            <a:ext cx="4138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ПОДГРЫЗАЮЩИЕ СОВКИ </a:t>
            </a:r>
            <a:r>
              <a:rPr lang="ru-RU" alt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347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4" name="Rectangle 4506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Прямоугольник 4">
            <a:extLst>
              <a:ext uri="{FF2B5EF4-FFF2-40B4-BE49-F238E27FC236}">
                <a16:creationId xmlns:a16="http://schemas.microsoft.com/office/drawing/2014/main" id="{00267F11-A5FA-24B6-4157-1F004DAA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93" y="365125"/>
            <a:ext cx="4169104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ЮЖНОАМЕРИКАНСКАЯ ТОМАТНАЯ МОЛЬ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100" b="1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Tuta</a:t>
            </a:r>
            <a:r>
              <a:rPr lang="en-US" sz="31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absoluta</a:t>
            </a:r>
            <a:r>
              <a:rPr lang="en-US" sz="31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(Meyrick</a:t>
            </a:r>
            <a:r>
              <a:rPr lang="en-US" sz="3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D037FC-5B96-8163-497C-844633F84A1E}"/>
              </a:ext>
            </a:extLst>
          </p:cNvPr>
          <p:cNvSpPr/>
          <p:nvPr/>
        </p:nvSpPr>
        <p:spPr>
          <a:xfrm>
            <a:off x="821094" y="2482589"/>
            <a:ext cx="3833203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поколений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в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юго-востока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дает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altLang="ru-RU" sz="1400" i="1" dirty="0"/>
              <a:t>-5  </a:t>
            </a:r>
            <a:r>
              <a:rPr lang="en-US" altLang="ru-RU" sz="1400" i="1" dirty="0" err="1"/>
              <a:t>поколения</a:t>
            </a:r>
            <a:r>
              <a:rPr lang="en-US" altLang="ru-RU" sz="1400" i="1" dirty="0"/>
              <a:t> в </a:t>
            </a:r>
            <a:r>
              <a:rPr lang="en-US" altLang="ru-RU" sz="1400" i="1" dirty="0" err="1"/>
              <a:t>год</a:t>
            </a:r>
            <a:r>
              <a:rPr lang="en-US" altLang="ru-RU" sz="1400" i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Вредоносная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гусеница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absoluta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типичный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чешуекрылых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(Lepidoptera)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семейства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выемчатокрылые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Gelechiidae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Имаго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отличается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представителей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серо-коричневого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0,8-1,5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размахе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Характерным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самцы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темную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окраску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крыльев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женского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вредители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отряда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чешуекрылых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бабочки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сумерках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ночное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  <p:pic>
        <p:nvPicPr>
          <p:cNvPr id="9" name="Рисунок 8" descr="Изображение выглядит как беспозвоночный, насекомое, гусеница, личинка&#10;&#10;Автоматически созданное описание">
            <a:extLst>
              <a:ext uri="{FF2B5EF4-FFF2-40B4-BE49-F238E27FC236}">
                <a16:creationId xmlns:a16="http://schemas.microsoft.com/office/drawing/2014/main" id="{96742B4F-408A-4D6F-F851-2F3D88248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r="-1" b="1861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95306-3E65-2200-BAA5-E0C9B0FA2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 b="13658"/>
          <a:stretch/>
        </p:blipFill>
        <p:spPr>
          <a:xfrm>
            <a:off x="4719619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5059" name="AutoShape 2" descr="ecoculture.biz">
            <a:extLst>
              <a:ext uri="{FF2B5EF4-FFF2-40B4-BE49-F238E27FC236}">
                <a16:creationId xmlns:a16="http://schemas.microsoft.com/office/drawing/2014/main" id="{32805672-6D3A-B7D4-A356-1069ABB14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KZ" altLang="ru-K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6D249B-457A-E2B6-7A7B-D23B35086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2EE057-E9A4-FE90-C95F-B9295102B84F}"/>
              </a:ext>
            </a:extLst>
          </p:cNvPr>
          <p:cNvSpPr/>
          <p:nvPr/>
        </p:nvSpPr>
        <p:spPr>
          <a:xfrm>
            <a:off x="4882908" y="46033"/>
            <a:ext cx="62484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КАПУСТНАЯ СОВКА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Mamestra brassicae 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765C9-B2F5-D552-BF9A-0C65A2EE4A08}"/>
              </a:ext>
            </a:extLst>
          </p:cNvPr>
          <p:cNvSpPr txBox="1"/>
          <p:nvPr/>
        </p:nvSpPr>
        <p:spPr>
          <a:xfrm>
            <a:off x="5010866" y="544505"/>
            <a:ext cx="6098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363" algn="just" eaLnBrk="1" hangingPunct="1">
              <a:buNone/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поколений -  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 eaLnBrk="1" hangingPunct="1">
              <a:buNone/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Вредоносная стадия –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гусеница.</a:t>
            </a:r>
          </a:p>
          <a:p>
            <a:pPr marL="0" indent="360363" algn="just" eaLnBrk="1" hangingPunct="1">
              <a:buNone/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порог вредоносности:  в фазе развития капусты мутовка листьев 3-5 гусениц на растение при заселении 10% растений</a:t>
            </a:r>
            <a:r>
              <a:rPr lang="ru-RU" sz="18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3DAB4-D81B-90AB-C6BA-0DA3DAD92234}"/>
              </a:ext>
            </a:extLst>
          </p:cNvPr>
          <p:cNvSpPr txBox="1"/>
          <p:nvPr/>
        </p:nvSpPr>
        <p:spPr>
          <a:xfrm>
            <a:off x="5010866" y="2061448"/>
            <a:ext cx="60988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Бабочка капустной совки в размахе крыльев около 50 мм. Окраска её коричневато-серая, на передних крыльях темные поперечные полосы и по два пятна у переднего края. Вдоль наружного края передних крыльев проходит светлая волнистая линия.</a:t>
            </a:r>
            <a:r>
              <a:rPr lang="ru-RU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Яйца </a:t>
            </a:r>
            <a:r>
              <a:rPr lang="ru-RU" alt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полушаровидной формы, поверхность их с радиальными рёбрышками.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D6CE9-558E-D7A7-20CE-539D87734419}"/>
              </a:ext>
            </a:extLst>
          </p:cNvPr>
          <p:cNvSpPr txBox="1"/>
          <p:nvPr/>
        </p:nvSpPr>
        <p:spPr>
          <a:xfrm>
            <a:off x="5010866" y="3844312"/>
            <a:ext cx="6098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Только-что отложенные яйца беловатые, позже приобретают синевато-серую окраску. Яйца откладываются обычно на нижнюю сторону листьев капусты группами по 60-40 штук, а иногда и больше. Капустная совка </a:t>
            </a:r>
            <a:endParaRPr lang="ru-RU" sz="1800" dirty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C0703-7853-AA7F-16CF-931E2CDCE633}"/>
              </a:ext>
            </a:extLst>
          </p:cNvPr>
          <p:cNvSpPr txBox="1"/>
          <p:nvPr/>
        </p:nvSpPr>
        <p:spPr>
          <a:xfrm>
            <a:off x="5119779" y="6080681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Бабочка капустной совки</a:t>
            </a:r>
          </a:p>
        </p:txBody>
      </p:sp>
    </p:spTree>
    <p:extLst>
      <p:ext uri="{BB962C8B-B14F-4D97-AF65-F5344CB8AC3E}">
        <p14:creationId xmlns:p14="http://schemas.microsoft.com/office/powerpoint/2010/main" val="42573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A408E-4AE8-858A-A975-E9A7B47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317" y="630584"/>
            <a:ext cx="6028696" cy="430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КАПУСТНАЯ БЕЛЯНКА </a:t>
            </a:r>
            <a:r>
              <a:rPr lang="en-US" sz="2400" b="1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(Pieris </a:t>
            </a:r>
            <a:r>
              <a:rPr lang="en-US" sz="2400" b="1" i="1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brassicae</a:t>
            </a:r>
            <a:r>
              <a:rPr lang="en-US" sz="2400" b="1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2400" b="1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.) </a:t>
            </a:r>
          </a:p>
        </p:txBody>
      </p:sp>
      <p:pic>
        <p:nvPicPr>
          <p:cNvPr id="4" name="Picture 4" descr="C:\rabochiy stol_c\ОВОЩ 2023\Рабочий стол по ПЦФ Задача 4\Фото презентации\Кап бел самка ориг.jpg">
            <a:extLst>
              <a:ext uri="{FF2B5EF4-FFF2-40B4-BE49-F238E27FC236}">
                <a16:creationId xmlns:a16="http://schemas.microsoft.com/office/drawing/2014/main" id="{0723A170-D5C1-072E-9AA4-F9A834018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278223"/>
            <a:ext cx="4141760" cy="321595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2BC44A-E65B-22CD-F0C6-C2C8FEDF4D50}"/>
              </a:ext>
            </a:extLst>
          </p:cNvPr>
          <p:cNvSpPr txBox="1"/>
          <p:nvPr/>
        </p:nvSpPr>
        <p:spPr>
          <a:xfrm>
            <a:off x="4977670" y="1503371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363" algn="just" eaLnBrk="1" hangingPunct="1">
              <a:buNone/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поколений - 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363" algn="just" eaLnBrk="1" hangingPunct="1">
              <a:buNone/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Вредоносная стадия -</a:t>
            </a:r>
            <a:r>
              <a:rPr lang="en-US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гусеница.</a:t>
            </a:r>
          </a:p>
          <a:p>
            <a:pPr marL="0" indent="360363" algn="just" eaLnBrk="1" hangingPunct="1">
              <a:buNone/>
              <a:defRPr/>
            </a:pPr>
            <a:r>
              <a:rPr lang="ru-RU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порог вредоносности: в фазе развития капусты мутовка листьев - 3-5 гусениц на растение при заселении 10% растений.</a:t>
            </a:r>
            <a:endParaRPr lang="ru-RU" sz="1800" b="1" i="1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51821-E949-5DBA-DA6C-1457F4FDEA2B}"/>
              </a:ext>
            </a:extLst>
          </p:cNvPr>
          <p:cNvSpPr txBox="1"/>
          <p:nvPr/>
        </p:nvSpPr>
        <p:spPr>
          <a:xfrm>
            <a:off x="5180301" y="3423023"/>
            <a:ext cx="60945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k-KZ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Бабочки</a:t>
            </a:r>
            <a:r>
              <a:rPr lang="kk-KZ" altLang="ru-RU" sz="1800" i="1" dirty="0">
                <a:latin typeface="Times New Roman" pitchFamily="18" charset="0"/>
                <a:cs typeface="Times New Roman" pitchFamily="18" charset="0"/>
              </a:rPr>
              <a:t> капустной белянки довольно крупные; самцы до 55 мм</a:t>
            </a: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kk-KZ" altLang="ru-RU" sz="1800" i="1" dirty="0">
                <a:latin typeface="Times New Roman" pitchFamily="18" charset="0"/>
                <a:cs typeface="Times New Roman" pitchFamily="18" charset="0"/>
              </a:rPr>
              <a:t> самки до 60 мм в размахе крыльев. Крылья у них белые; передние крылья с черными уголками, задние с черным мазком на переднем крае. У самки, кроме того, на передних крыльях расположены два черных округлых пятна. Бабочки вылетают весной, в мае, летают днем, питаясь нектаром цветков различных растений, причем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A8CA76CA-35AF-54C0-ABCC-438397191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80" y="5694872"/>
            <a:ext cx="2742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alt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Самец капустной белянки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1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Фитопатология, грибок, мильдью, лист&#10;&#10;Автоматически созданное описание">
            <a:extLst>
              <a:ext uri="{FF2B5EF4-FFF2-40B4-BE49-F238E27FC236}">
                <a16:creationId xmlns:a16="http://schemas.microsoft.com/office/drawing/2014/main" id="{7A0ACFBC-41CD-CA16-CD91-297D54F09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7EBDE-B583-7D42-4F3A-47D9E1F4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888" y="4400550"/>
            <a:ext cx="4148556" cy="17094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</a:rPr>
              <a:t>Болезни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овощных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культур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8D637-1D61-1B7A-04E5-4E87B6E24F81}"/>
              </a:ext>
            </a:extLst>
          </p:cNvPr>
          <p:cNvSpPr txBox="1"/>
          <p:nvPr/>
        </p:nvSpPr>
        <p:spPr>
          <a:xfrm>
            <a:off x="6556075" y="1969281"/>
            <a:ext cx="5249738" cy="456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63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747" y="1316552"/>
            <a:ext cx="171515" cy="171514"/>
          </a:xfrm>
          <a:custGeom>
            <a:avLst/>
            <a:gdLst>
              <a:gd name="connsiteX0" fmla="*/ 159874 w 171515"/>
              <a:gd name="connsiteY0" fmla="*/ 74116 h 171514"/>
              <a:gd name="connsiteX1" fmla="*/ 97399 w 171515"/>
              <a:gd name="connsiteY1" fmla="*/ 74116 h 171514"/>
              <a:gd name="connsiteX2" fmla="*/ 97399 w 171515"/>
              <a:gd name="connsiteY2" fmla="*/ 11641 h 171514"/>
              <a:gd name="connsiteX3" fmla="*/ 85758 w 171515"/>
              <a:gd name="connsiteY3" fmla="*/ 0 h 171514"/>
              <a:gd name="connsiteX4" fmla="*/ 74116 w 171515"/>
              <a:gd name="connsiteY4" fmla="*/ 11641 h 171514"/>
              <a:gd name="connsiteX5" fmla="*/ 74116 w 171515"/>
              <a:gd name="connsiteY5" fmla="*/ 74116 h 171514"/>
              <a:gd name="connsiteX6" fmla="*/ 11641 w 171515"/>
              <a:gd name="connsiteY6" fmla="*/ 74116 h 171514"/>
              <a:gd name="connsiteX7" fmla="*/ 0 w 171515"/>
              <a:gd name="connsiteY7" fmla="*/ 85757 h 171514"/>
              <a:gd name="connsiteX8" fmla="*/ 11641 w 171515"/>
              <a:gd name="connsiteY8" fmla="*/ 97398 h 171514"/>
              <a:gd name="connsiteX9" fmla="*/ 74116 w 171515"/>
              <a:gd name="connsiteY9" fmla="*/ 97398 h 171514"/>
              <a:gd name="connsiteX10" fmla="*/ 74116 w 171515"/>
              <a:gd name="connsiteY10" fmla="*/ 159873 h 171514"/>
              <a:gd name="connsiteX11" fmla="*/ 85758 w 171515"/>
              <a:gd name="connsiteY11" fmla="*/ 171514 h 171514"/>
              <a:gd name="connsiteX12" fmla="*/ 97399 w 171515"/>
              <a:gd name="connsiteY12" fmla="*/ 159873 h 171514"/>
              <a:gd name="connsiteX13" fmla="*/ 97399 w 171515"/>
              <a:gd name="connsiteY13" fmla="*/ 97398 h 171514"/>
              <a:gd name="connsiteX14" fmla="*/ 159874 w 171515"/>
              <a:gd name="connsiteY14" fmla="*/ 97398 h 171514"/>
              <a:gd name="connsiteX15" fmla="*/ 171515 w 171515"/>
              <a:gd name="connsiteY15" fmla="*/ 85757 h 171514"/>
              <a:gd name="connsiteX16" fmla="*/ 159874 w 171515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4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8" y="171514"/>
                </a:cubicBezTo>
                <a:cubicBezTo>
                  <a:pt x="92187" y="171514"/>
                  <a:pt x="97399" y="166302"/>
                  <a:pt x="97399" y="159873"/>
                </a:cubicBezTo>
                <a:lnTo>
                  <a:pt x="97399" y="97398"/>
                </a:lnTo>
                <a:lnTo>
                  <a:pt x="159874" y="97398"/>
                </a:lnTo>
                <a:cubicBezTo>
                  <a:pt x="166303" y="97398"/>
                  <a:pt x="171515" y="92186"/>
                  <a:pt x="171515" y="85757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071" y="2105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Фитофтора_стебель">
            <a:extLst>
              <a:ext uri="{FF2B5EF4-FFF2-40B4-BE49-F238E27FC236}">
                <a16:creationId xmlns:a16="http://schemas.microsoft.com/office/drawing/2014/main" id="{7CB40EBF-05CA-35DB-C0BF-0A710E395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r="-1" b="3821"/>
          <a:stretch/>
        </p:blipFill>
        <p:spPr bwMode="auto">
          <a:xfrm>
            <a:off x="9138888" y="711376"/>
            <a:ext cx="3053110" cy="4167318"/>
          </a:xfrm>
          <a:custGeom>
            <a:avLst/>
            <a:gdLst/>
            <a:ahLst/>
            <a:cxnLst/>
            <a:rect l="l" t="t" r="r" b="b"/>
            <a:pathLst>
              <a:path w="3053110" h="4167318">
                <a:moveTo>
                  <a:pt x="2083659" y="0"/>
                </a:moveTo>
                <a:cubicBezTo>
                  <a:pt x="2371352" y="0"/>
                  <a:pt x="2645428" y="58305"/>
                  <a:pt x="2894714" y="163744"/>
                </a:cubicBezTo>
                <a:lnTo>
                  <a:pt x="3053110" y="240048"/>
                </a:lnTo>
                <a:lnTo>
                  <a:pt x="3053110" y="3927271"/>
                </a:lnTo>
                <a:lnTo>
                  <a:pt x="2894714" y="4003574"/>
                </a:lnTo>
                <a:cubicBezTo>
                  <a:pt x="2645428" y="4109013"/>
                  <a:pt x="2371352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итофтороз">
            <a:extLst>
              <a:ext uri="{FF2B5EF4-FFF2-40B4-BE49-F238E27FC236}">
                <a16:creationId xmlns:a16="http://schemas.microsoft.com/office/drawing/2014/main" id="{439E097F-783F-5062-19AC-2EF47E2B9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" r="2" b="2"/>
          <a:stretch/>
        </p:blipFill>
        <p:spPr bwMode="auto">
          <a:xfrm>
            <a:off x="7149773" y="-18353"/>
            <a:ext cx="2722015" cy="1837821"/>
          </a:xfrm>
          <a:custGeom>
            <a:avLst/>
            <a:gdLst/>
            <a:ahLst/>
            <a:cxnLst/>
            <a:rect l="l" t="t" r="r" b="b"/>
            <a:pathLst>
              <a:path w="2381544" h="1572707">
                <a:moveTo>
                  <a:pt x="63723" y="0"/>
                </a:moveTo>
                <a:lnTo>
                  <a:pt x="2317821" y="0"/>
                </a:lnTo>
                <a:lnTo>
                  <a:pt x="2328009" y="27836"/>
                </a:lnTo>
                <a:cubicBezTo>
                  <a:pt x="2362801" y="139696"/>
                  <a:pt x="2381544" y="258627"/>
                  <a:pt x="2381544" y="381935"/>
                </a:cubicBezTo>
                <a:cubicBezTo>
                  <a:pt x="2381544" y="1039581"/>
                  <a:pt x="1848418" y="1572707"/>
                  <a:pt x="1190772" y="1572707"/>
                </a:cubicBezTo>
                <a:cubicBezTo>
                  <a:pt x="533127" y="1572707"/>
                  <a:pt x="0" y="1039581"/>
                  <a:pt x="0" y="381935"/>
                </a:cubicBezTo>
                <a:cubicBezTo>
                  <a:pt x="0" y="258627"/>
                  <a:pt x="18743" y="139696"/>
                  <a:pt x="53535" y="27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08_13_2_1">
            <a:extLst>
              <a:ext uri="{FF2B5EF4-FFF2-40B4-BE49-F238E27FC236}">
                <a16:creationId xmlns:a16="http://schemas.microsoft.com/office/drawing/2014/main" id="{74D9A6DC-CD57-FAE4-63CA-59FBC9450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 bwMode="auto">
          <a:xfrm>
            <a:off x="5999047" y="1713711"/>
            <a:ext cx="2894186" cy="2690338"/>
          </a:xfrm>
          <a:custGeom>
            <a:avLst/>
            <a:gdLst/>
            <a:ahLst/>
            <a:cxnLst/>
            <a:rect l="l" t="t" r="r" b="b"/>
            <a:pathLst>
              <a:path w="2927682" h="2927682">
                <a:moveTo>
                  <a:pt x="1463841" y="0"/>
                </a:moveTo>
                <a:cubicBezTo>
                  <a:pt x="2272298" y="0"/>
                  <a:pt x="2927682" y="655384"/>
                  <a:pt x="2927682" y="1463841"/>
                </a:cubicBezTo>
                <a:cubicBezTo>
                  <a:pt x="2927682" y="2272298"/>
                  <a:pt x="2272298" y="2927682"/>
                  <a:pt x="1463841" y="2927682"/>
                </a:cubicBezTo>
                <a:cubicBezTo>
                  <a:pt x="655384" y="2927682"/>
                  <a:pt x="0" y="2272298"/>
                  <a:pt x="0" y="1463841"/>
                </a:cubicBezTo>
                <a:cubicBezTo>
                  <a:pt x="0" y="655384"/>
                  <a:pt x="655384" y="0"/>
                  <a:pt x="146384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08_13_2_2">
            <a:extLst>
              <a:ext uri="{FF2B5EF4-FFF2-40B4-BE49-F238E27FC236}">
                <a16:creationId xmlns:a16="http://schemas.microsoft.com/office/drawing/2014/main" id="{BE24737B-DA3C-C6E0-3F1D-0D38DF61E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" r="-4" b="-4"/>
          <a:stretch/>
        </p:blipFill>
        <p:spPr bwMode="auto">
          <a:xfrm>
            <a:off x="6819139" y="4275041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2C8FB-A33C-7167-9E55-9C3635BBE924}"/>
              </a:ext>
            </a:extLst>
          </p:cNvPr>
          <p:cNvSpPr txBox="1"/>
          <p:nvPr/>
        </p:nvSpPr>
        <p:spPr>
          <a:xfrm>
            <a:off x="1372814" y="670221"/>
            <a:ext cx="4527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Фитофтороз томата 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(Возбудитель – 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Phytophthora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infestans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6FDA1C-68FF-BA93-7810-6A8491D15CCD}"/>
              </a:ext>
            </a:extLst>
          </p:cNvPr>
          <p:cNvSpPr txBox="1"/>
          <p:nvPr/>
        </p:nvSpPr>
        <p:spPr>
          <a:xfrm>
            <a:off x="758809" y="1713711"/>
            <a:ext cx="530152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на листьях и стеблях проявляются от быстрого роста вегетативной массы до сбора урожая;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листьях -   бурые расплывчатые пятна. Во влажную погоду на пятнах с нижней стороны листа формируется серовато-белый налет спороношения;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стеблях – темно –бурые пятна неправильной формы, часто сливающиеся.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проявляются в период созревания плодов;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плодах – крупные бурые некрозы, различной формы с более светлой каймой;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заражения – во время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плодообразования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роста плодов (зреющие плоды устойчивы к заболеванию).</a:t>
            </a:r>
          </a:p>
        </p:txBody>
      </p:sp>
    </p:spTree>
    <p:extLst>
      <p:ext uri="{BB962C8B-B14F-4D97-AF65-F5344CB8AC3E}">
        <p14:creationId xmlns:p14="http://schemas.microsoft.com/office/powerpoint/2010/main" val="3994096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1507</Words>
  <Application>Microsoft Office PowerPoint</Application>
  <PresentationFormat>Широкоэкранный</PresentationFormat>
  <Paragraphs>158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Вредители овощных культур</vt:lpstr>
      <vt:lpstr>Презентация PowerPoint</vt:lpstr>
      <vt:lpstr>Презентация PowerPoint</vt:lpstr>
      <vt:lpstr>Презентация PowerPoint</vt:lpstr>
      <vt:lpstr>Презентация PowerPoint</vt:lpstr>
      <vt:lpstr>КАПУСТНАЯ БЕЛЯНКА (Pieris brassicae L.) </vt:lpstr>
      <vt:lpstr>Болезни овощных культур</vt:lpstr>
      <vt:lpstr>Презентация PowerPoint</vt:lpstr>
      <vt:lpstr>Фитофтороз томата (Возбудитель – Phytophthora infestans)</vt:lpstr>
      <vt:lpstr>Фитофтороз томата  (Возбудитель – Phytophthora infestans)</vt:lpstr>
      <vt:lpstr>Альтернариоз томата (Возбудители – Alternaria solani, A.alternata, A.alternata f. lycopersici) </vt:lpstr>
      <vt:lpstr>Альтернариоз томата (Возбудители – Alternaria solani, A.alternata, A.alternata f. lycopersici)</vt:lpstr>
      <vt:lpstr>Мучнистая роса (Возбудители – Oidium erysiphoides, Oidiopsis taurica, Erysiphe oronthi)</vt:lpstr>
      <vt:lpstr>Мучнистая роса (Возбудители – Oidium erysiphoides, Oidiopsis taurica, Erysiphe oronthi)</vt:lpstr>
      <vt:lpstr>Мучнистая роса (Возбудители – Oidium erysiphoides, Oidiopsis taurica, Erysiphe oronthi)</vt:lpstr>
      <vt:lpstr>Кладоспориоз, или бурая (оливковая) пятнистость. Возб.: Cladosporium fulvum</vt:lpstr>
      <vt:lpstr>Кладоспориоз, или бурая (оливковая) пятнистость. Возб.: Cladosporium fulvum</vt:lpstr>
      <vt:lpstr>Презентация PowerPoint</vt:lpstr>
      <vt:lpstr>Презентация PowerPoint</vt:lpstr>
      <vt:lpstr>Презентация PowerPoint</vt:lpstr>
      <vt:lpstr>Серая гниль томата (Возбудитель Botrуtis cinerea, Pers.)</vt:lpstr>
      <vt:lpstr> Ложная мучнистая роса, или Пероноспороз огурца  (Возбудитель - Pseudoperonospora cubensis)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болезни овощных культур</dc:title>
  <dc:creator>Жумакыз</dc:creator>
  <cp:lastModifiedBy>Айжан Чадинова</cp:lastModifiedBy>
  <cp:revision>23</cp:revision>
  <cp:lastPrinted>2023-10-19T16:36:22Z</cp:lastPrinted>
  <dcterms:created xsi:type="dcterms:W3CDTF">2021-06-18T10:45:48Z</dcterms:created>
  <dcterms:modified xsi:type="dcterms:W3CDTF">2023-10-19T16:36:36Z</dcterms:modified>
</cp:coreProperties>
</file>