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91" r:id="rId2"/>
    <p:sldId id="437" r:id="rId3"/>
    <p:sldId id="438" r:id="rId4"/>
    <p:sldId id="439" r:id="rId5"/>
    <p:sldId id="440" r:id="rId6"/>
    <p:sldId id="306" r:id="rId7"/>
    <p:sldId id="449" r:id="rId8"/>
    <p:sldId id="450" r:id="rId9"/>
    <p:sldId id="413" r:id="rId10"/>
    <p:sldId id="451" r:id="rId11"/>
    <p:sldId id="436" r:id="rId12"/>
    <p:sldId id="452" r:id="rId13"/>
    <p:sldId id="442" r:id="rId14"/>
    <p:sldId id="447" r:id="rId15"/>
    <p:sldId id="454" r:id="rId16"/>
    <p:sldId id="455" r:id="rId17"/>
    <p:sldId id="456" r:id="rId18"/>
    <p:sldId id="462" r:id="rId19"/>
    <p:sldId id="446" r:id="rId20"/>
    <p:sldId id="457" r:id="rId21"/>
    <p:sldId id="458" r:id="rId22"/>
    <p:sldId id="461" r:id="rId23"/>
    <p:sldId id="463" r:id="rId24"/>
    <p:sldId id="460" r:id="rId25"/>
    <p:sldId id="471" r:id="rId26"/>
    <p:sldId id="453" r:id="rId27"/>
    <p:sldId id="464" r:id="rId28"/>
    <p:sldId id="466" r:id="rId29"/>
    <p:sldId id="467" r:id="rId30"/>
    <p:sldId id="468" r:id="rId31"/>
    <p:sldId id="469" r:id="rId32"/>
    <p:sldId id="448" r:id="rId33"/>
    <p:sldId id="459" r:id="rId34"/>
    <p:sldId id="472" r:id="rId35"/>
    <p:sldId id="443" r:id="rId36"/>
    <p:sldId id="433" r:id="rId37"/>
    <p:sldId id="474" r:id="rId38"/>
    <p:sldId id="367" r:id="rId39"/>
    <p:sldId id="470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4" autoAdjust="0"/>
    <p:restoredTop sz="94660"/>
  </p:normalViewPr>
  <p:slideViewPr>
    <p:cSldViewPr snapToGrid="0">
      <p:cViewPr varScale="1">
        <p:scale>
          <a:sx n="66" d="100"/>
          <a:sy n="66" d="100"/>
        </p:scale>
        <p:origin x="44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5%20KAZFOAM\&#1040;&#1055;&#1044;\&#1055;&#1083;&#1086;&#1097;&#1072;&#1076;&#1080;%20&#1086;&#1088;&#1075;&#1072;&#1085;&#1080;&#1095;&#1077;&#1089;&#1082;&#1080;&#1093;%20&#1079;&#1077;&#1084;&#1077;&#1083;&#110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'Лист1 (2)'!$D$8</c:f>
              <c:strCache>
                <c:ptCount val="1"/>
                <c:pt idx="0">
                  <c:v>Площадь, га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'Лист1 (2)'!$E$7:$Q$7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  <c:extLst xmlns:c16r2="http://schemas.microsoft.com/office/drawing/2015/06/chart"/>
            </c:numRef>
          </c:cat>
          <c:val>
            <c:numRef>
              <c:f>'Лист1 (2)'!$E$8:$Q$8</c:f>
              <c:numCache>
                <c:formatCode>General</c:formatCode>
                <c:ptCount val="5"/>
                <c:pt idx="0">
                  <c:v>277145</c:v>
                </c:pt>
                <c:pt idx="1">
                  <c:v>192134</c:v>
                </c:pt>
                <c:pt idx="2">
                  <c:v>294289</c:v>
                </c:pt>
                <c:pt idx="3">
                  <c:v>114886</c:v>
                </c:pt>
                <c:pt idx="4">
                  <c:v>113247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49-4AF0-81B9-64AF71FAB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8383616"/>
        <c:axId val="288379696"/>
      </c:barChart>
      <c:catAx>
        <c:axId val="28838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8379696"/>
        <c:crosses val="autoZero"/>
        <c:auto val="1"/>
        <c:lblAlgn val="ctr"/>
        <c:lblOffset val="100"/>
        <c:noMultiLvlLbl val="0"/>
      </c:catAx>
      <c:valAx>
        <c:axId val="2883796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838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92CD3-DFE4-451C-AABE-D38E6CA3F364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E681E-160E-4B74-A935-080E9ADBA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3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653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71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75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7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9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3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9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8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6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95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02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7A345-5ECF-4D10-880F-26AAF2C5D5E5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2B125-5C77-4B8E-B794-6BB844E49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05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biocontrol.kz/sert/0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9" y="2152108"/>
            <a:ext cx="10143281" cy="4564476"/>
          </a:xfrm>
          <a:prstGeom prst="rect">
            <a:avLst/>
          </a:prstGeom>
        </p:spPr>
      </p:pic>
      <p:sp>
        <p:nvSpPr>
          <p:cNvPr id="85" name="Google Shape;85;p1"/>
          <p:cNvSpPr/>
          <p:nvPr/>
        </p:nvSpPr>
        <p:spPr>
          <a:xfrm>
            <a:off x="671513" y="1621204"/>
            <a:ext cx="10652760" cy="53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SzPts val="3500"/>
            </a:pPr>
            <a:r>
              <a:rPr lang="ru-RU" sz="2800" b="1" dirty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ТЕМА </a:t>
            </a:r>
            <a:r>
              <a:rPr lang="ru-RU" sz="2800" b="1" dirty="0">
                <a:solidFill>
                  <a:srgbClr val="096327"/>
                </a:solidFill>
                <a:ea typeface="Calibri"/>
                <a:cs typeface="Calibri"/>
                <a:sym typeface="Calibri"/>
              </a:rPr>
              <a:t>ВЕБИНАРА: </a:t>
            </a:r>
            <a:r>
              <a:rPr lang="ru-RU" sz="2800" b="1" dirty="0" smtClean="0">
                <a:solidFill>
                  <a:srgbClr val="096327"/>
                </a:solidFill>
                <a:ea typeface="Calibri"/>
                <a:cs typeface="Calibri"/>
                <a:sym typeface="Calibri"/>
              </a:rPr>
              <a:t>ОРГАНИЧЕСКОЕ ЖИВОТНОВОДСТВО</a:t>
            </a:r>
            <a:endParaRPr sz="2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7109" y="279400"/>
            <a:ext cx="1985814" cy="40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6842" y="286574"/>
            <a:ext cx="816866" cy="39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8428" y="295845"/>
            <a:ext cx="1688595" cy="38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0476" y="5276280"/>
            <a:ext cx="1572746" cy="12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9429750" y="5268614"/>
            <a:ext cx="1572745" cy="40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ru-RU" sz="2000" dirty="0" smtClean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24 октября</a:t>
            </a:r>
            <a:endParaRPr sz="20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9439275" y="5693076"/>
            <a:ext cx="1572745" cy="6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ru-RU" sz="3300" dirty="0" smtClean="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3300" dirty="0">
              <a:solidFill>
                <a:srgbClr val="0963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9429750" y="6172292"/>
            <a:ext cx="1448922" cy="40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49525" rIns="99050" bIns="49525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ru-RU" sz="2000">
                <a:solidFill>
                  <a:srgbClr val="096327"/>
                </a:solidFill>
                <a:latin typeface="Calibri"/>
                <a:ea typeface="Calibri"/>
                <a:cs typeface="Calibri"/>
                <a:sym typeface="Calibri"/>
              </a:rPr>
              <a:t>Алматы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Google Shape;93;p1"/>
          <p:cNvCxnSpPr/>
          <p:nvPr/>
        </p:nvCxnSpPr>
        <p:spPr>
          <a:xfrm>
            <a:off x="9446419" y="5495925"/>
            <a:ext cx="0" cy="100965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Picture 6" descr="Акционерное общество &quot;КазАгроИнновация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01" y="0"/>
            <a:ext cx="2561219" cy="80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8046164" y="352871"/>
            <a:ext cx="2508624" cy="10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0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КазНИИЭАПКиРСТ</a:t>
            </a:r>
            <a:endParaRPr lang="ru-RU" altLang="ru-RU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0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0798" y="1397361"/>
            <a:ext cx="10515600" cy="4351338"/>
          </a:xfrm>
        </p:spPr>
        <p:txBody>
          <a:bodyPr/>
          <a:lstStyle/>
          <a:p>
            <a:pPr lvl="0"/>
            <a:r>
              <a:rPr lang="ru-RU" dirty="0"/>
              <a:t>Стратегия "Казахстан-2050": новый политический курс состоявшегося </a:t>
            </a:r>
            <a:r>
              <a:rPr lang="ru-RU" dirty="0" smtClean="0"/>
              <a:t>государства.</a:t>
            </a:r>
            <a:endParaRPr lang="ru-RU" dirty="0"/>
          </a:p>
          <a:p>
            <a:pPr lvl="0"/>
            <a:r>
              <a:rPr lang="ru-RU" dirty="0"/>
              <a:t>Послания </a:t>
            </a:r>
            <a:r>
              <a:rPr lang="ru-RU" dirty="0" smtClean="0"/>
              <a:t>Президента.</a:t>
            </a:r>
            <a:endParaRPr lang="ru-RU" dirty="0"/>
          </a:p>
          <a:p>
            <a:pPr lvl="0"/>
            <a:r>
              <a:rPr lang="ru-RU" dirty="0"/>
              <a:t>Национальный план развития Республики Казахстан до 2025 года</a:t>
            </a:r>
          </a:p>
          <a:p>
            <a:pPr lvl="0"/>
            <a:r>
              <a:rPr lang="ru-RU" dirty="0"/>
              <a:t>Концепция по переходу </a:t>
            </a:r>
            <a:r>
              <a:rPr lang="ru-RU" dirty="0" err="1"/>
              <a:t>РК</a:t>
            </a:r>
            <a:r>
              <a:rPr lang="ru-RU" dirty="0"/>
              <a:t> к «зеленой» экономике.</a:t>
            </a:r>
          </a:p>
          <a:p>
            <a:pPr lvl="0"/>
            <a:r>
              <a:rPr lang="ru-RU" dirty="0" smtClean="0"/>
              <a:t>Концепция </a:t>
            </a:r>
            <a:r>
              <a:rPr lang="ru-RU" dirty="0"/>
              <a:t>развития агропромышленного комплекса Республики Казахстан на 2021 – 2030 </a:t>
            </a:r>
            <a:r>
              <a:rPr lang="ru-RU" dirty="0" smtClean="0"/>
              <a:t>годы.</a:t>
            </a:r>
            <a:endParaRPr lang="ru-RU" dirty="0"/>
          </a:p>
          <a:p>
            <a:pPr lvl="0"/>
            <a:r>
              <a:rPr lang="ru-RU" dirty="0"/>
              <a:t>Дорожная карта развития органического сельского хозяйства в Казахстане на 2022-2023 </a:t>
            </a:r>
            <a:r>
              <a:rPr lang="ru-RU" dirty="0" smtClean="0"/>
              <a:t>годы.</a:t>
            </a:r>
            <a:endParaRPr lang="ru-RU" dirty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06141" y="105061"/>
            <a:ext cx="8389271" cy="892138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ГОСУДАРСТВЕННОЕ ПЛАНИРОВАНИЕ</a:t>
            </a:r>
            <a:endParaRPr lang="ru-RU" sz="3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1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81187" y="2366168"/>
            <a:ext cx="8177213" cy="186293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3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ТРЕБОВАНИЯ К </a:t>
            </a:r>
            <a:r>
              <a:rPr lang="ru-RU" sz="43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ОРГАНИЧЕСКОМУ ЖИВОТНОВОДСТВУ  </a:t>
            </a:r>
            <a:endParaRPr lang="ru-RU" sz="32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7095" y="3903187"/>
            <a:ext cx="43004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МЕЖГОСУДАРСТВЕННЫЙ СТАНДАРТ  33980-2016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. 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ПРОДУКЦИЯ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 ОРГАНИЧЕСКОГО ПРОИЗВОДСТВА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2" descr="Изображение логотип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87" y="1299081"/>
            <a:ext cx="1596210" cy="155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07574" y="390318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Продукция органическая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ТРЕБОВАНИЯ К ПРОЦЕССУ ПРОИЗВОДСТВА</a:t>
            </a:r>
          </a:p>
          <a:p>
            <a:pPr algn="ctr"/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СТРК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3111-2017</a:t>
            </a:r>
          </a:p>
        </p:txBody>
      </p:sp>
      <p:pic>
        <p:nvPicPr>
          <p:cNvPr id="7" name="image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0563" y="1066591"/>
            <a:ext cx="1771650" cy="26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43336" y="427179"/>
            <a:ext cx="5372583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Породы  и виды животных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3"/>
          <p:cNvSpPr>
            <a:spLocks noGrp="1"/>
          </p:cNvSpPr>
          <p:nvPr>
            <p:ph idx="1"/>
          </p:nvPr>
        </p:nvSpPr>
        <p:spPr>
          <a:xfrm>
            <a:off x="809625" y="1282700"/>
            <a:ext cx="10515600" cy="4351338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sz="2400" dirty="0"/>
              <a:t>Выбор пород или видов животных должен учитывать их способность приспосабливаться к местным условиям, жизнеспособность и устойчивость к </a:t>
            </a:r>
            <a:r>
              <a:rPr lang="ru-RU" sz="2400" dirty="0" smtClean="0"/>
              <a:t>болезням.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 smtClean="0"/>
              <a:t>Предпочтение </a:t>
            </a:r>
            <a:r>
              <a:rPr lang="ru-RU" sz="2400" dirty="0"/>
              <a:t>отдается местным породам и видам, адаптированных к местным условиям и кормам и </a:t>
            </a:r>
            <a:r>
              <a:rPr lang="ru-RU" sz="2400" dirty="0" smtClean="0"/>
              <a:t>более устойчивых </a:t>
            </a:r>
            <a:r>
              <a:rPr lang="ru-RU" sz="2400" dirty="0"/>
              <a:t>заболеваниям.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/>
              <a:t>Породы, которые можно успешно воспроизводить без участия человека.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/>
              <a:t>Выбор пород должен способствовать предотвращению любого страдания и избеганию необходимости </a:t>
            </a:r>
            <a:r>
              <a:rPr lang="ru-RU" sz="2400" dirty="0" smtClean="0"/>
              <a:t>калечить животных.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 smtClean="0"/>
              <a:t>Необходимо избегать породы </a:t>
            </a:r>
            <a:r>
              <a:rPr lang="ru-RU" sz="2400" dirty="0"/>
              <a:t>требующих операции кесарева </a:t>
            </a:r>
            <a:r>
              <a:rPr lang="ru-RU" sz="2400" dirty="0" smtClean="0"/>
              <a:t>сечения имеющих специфические заболевания </a:t>
            </a:r>
            <a:r>
              <a:rPr lang="ru-RU" sz="2400" dirty="0"/>
              <a:t>или </a:t>
            </a:r>
            <a:r>
              <a:rPr lang="ru-RU" sz="2400" dirty="0" smtClean="0"/>
              <a:t>проблемы </a:t>
            </a:r>
            <a:r>
              <a:rPr lang="ru-RU" sz="2400" dirty="0"/>
              <a:t>со здоровьем </a:t>
            </a:r>
            <a:r>
              <a:rPr lang="ru-RU" sz="2400" dirty="0" smtClean="0"/>
              <a:t>(синдром стресса </a:t>
            </a:r>
            <a:r>
              <a:rPr lang="ru-RU" sz="2400" dirty="0"/>
              <a:t>свиней, </a:t>
            </a:r>
            <a:r>
              <a:rPr lang="ru-RU" sz="2400" dirty="0" smtClean="0"/>
              <a:t>синдром </a:t>
            </a:r>
            <a:r>
              <a:rPr lang="ru-RU" sz="2400" dirty="0"/>
              <a:t>внезапной смерти, </a:t>
            </a:r>
            <a:r>
              <a:rPr lang="ru-RU" sz="2400" dirty="0" smtClean="0"/>
              <a:t>непроизвольные выкидыша </a:t>
            </a:r>
            <a:r>
              <a:rPr lang="ru-RU" sz="2400" dirty="0"/>
              <a:t>и </a:t>
            </a:r>
            <a:r>
              <a:rPr lang="ru-RU" sz="2400" dirty="0" smtClean="0"/>
              <a:t>сложные роды) </a:t>
            </a:r>
            <a:endParaRPr lang="ru-RU" sz="2400" dirty="0"/>
          </a:p>
          <a:p>
            <a:pPr>
              <a:buFont typeface="Arial" charset="0"/>
              <a:buChar char="•"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550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750" y="1359693"/>
            <a:ext cx="5477719" cy="4351338"/>
          </a:xfrm>
        </p:spPr>
        <p:txBody>
          <a:bodyPr/>
          <a:lstStyle/>
          <a:p>
            <a:r>
              <a:rPr lang="ru-RU" dirty="0" smtClean="0"/>
              <a:t>Допускается </a:t>
            </a:r>
            <a:r>
              <a:rPr lang="ru-RU" dirty="0"/>
              <a:t>искусственное осеменение.</a:t>
            </a:r>
          </a:p>
          <a:p>
            <a:r>
              <a:rPr lang="ru-RU" dirty="0" smtClean="0"/>
              <a:t>Методы </a:t>
            </a:r>
            <a:r>
              <a:rPr lang="ru-RU" dirty="0"/>
              <a:t>трансплантации эмбрионов и клонирование запрещены.</a:t>
            </a:r>
          </a:p>
          <a:p>
            <a:r>
              <a:rPr lang="ru-RU" dirty="0" smtClean="0"/>
              <a:t>Запрещается </a:t>
            </a:r>
            <a:r>
              <a:rPr lang="ru-RU" dirty="0"/>
              <a:t>использование гормонов для стимуляции овуляции и рождения.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43336" y="427179"/>
            <a:ext cx="5372583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Размножение животных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9700" name="Picture 4" descr="https://eldala.kz/uploads/all/c1/55/1b/c1551b6cf806f800c276586cd2445a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1597025"/>
            <a:ext cx="5815013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sustainableutah.files.wordpress.com/2013/11/turkey-hormo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47" y="4651172"/>
            <a:ext cx="1368962" cy="164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Должны быть созданы условия, способствующие благосостоянию животных (в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температура,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вентиляция и поступление дневного света).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Специализированное покрытие полов стойл и удобную, чистую и сухую зону для укладки или отдыха животных.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Широкое сухое ложе, покрытое подстилкой из природного материала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06341" y="477830"/>
            <a:ext cx="4037172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УСЛОВИЯ СОДЕРЖАНИЯ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85824"/>
            <a:ext cx="10101263" cy="514844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77766" y="203483"/>
            <a:ext cx="3508536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УСЛОВИЯ СОДЕРЖАНИЯ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4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1994" y="1546175"/>
            <a:ext cx="107680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Болевые операции могут быть разрешены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сертификатором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исключительных случаях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из соображений безопасности или в целях улучшения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здоровья животных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 гигиены.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Любые страдания животных должны быть сведены к минимуму.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Погрузка и выгрузка животных должна осуществляться без болевой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стимуляции для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принуждения.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Забой должен быть организован с минимизацией стресса 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страдания животных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77766" y="417796"/>
            <a:ext cx="4437222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УСЛОВИЯ СОДЕРЖАНИЯ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2" y="852805"/>
            <a:ext cx="4327207" cy="6249035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400" dirty="0" smtClean="0"/>
              <a:t>- Площадь </a:t>
            </a:r>
            <a:r>
              <a:rPr lang="ru-RU" sz="2400" dirty="0"/>
              <a:t>места лежки достаточная </a:t>
            </a:r>
            <a:r>
              <a:rPr lang="ru-RU" sz="2400" dirty="0" smtClean="0"/>
              <a:t>для удовлетворения </a:t>
            </a:r>
            <a:r>
              <a:rPr lang="ru-RU" sz="2400" dirty="0"/>
              <a:t>потребностей животного (например </a:t>
            </a:r>
            <a:r>
              <a:rPr lang="ru-RU" sz="2400" dirty="0" err="1"/>
              <a:t>6м2</a:t>
            </a:r>
            <a:r>
              <a:rPr lang="ru-RU" sz="2400" dirty="0"/>
              <a:t> / </a:t>
            </a:r>
            <a:r>
              <a:rPr lang="ru-RU" sz="2400" dirty="0" err="1"/>
              <a:t>4,5м2</a:t>
            </a:r>
            <a:r>
              <a:rPr lang="ru-RU" sz="2400" dirty="0"/>
              <a:t> на </a:t>
            </a:r>
            <a:r>
              <a:rPr lang="ru-RU" sz="2400" dirty="0" err="1"/>
              <a:t>лактирующую</a:t>
            </a:r>
            <a:r>
              <a:rPr lang="ru-RU" sz="2400" dirty="0"/>
              <a:t> </a:t>
            </a:r>
            <a:r>
              <a:rPr lang="ru-RU" sz="2400" dirty="0" smtClean="0"/>
              <a:t>корову)</a:t>
            </a:r>
            <a:br>
              <a:rPr lang="ru-RU" sz="2400" dirty="0" smtClean="0"/>
            </a:br>
            <a:r>
              <a:rPr lang="ru-RU" sz="2400" dirty="0" smtClean="0"/>
              <a:t> - Ровный </a:t>
            </a:r>
            <a:r>
              <a:rPr lang="ru-RU" sz="2400" dirty="0"/>
              <a:t>не скользкий пол, минимум на 50% сплошной без решеток и щелей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 Достаточный</a:t>
            </a:r>
            <a:r>
              <a:rPr lang="de-DE" sz="2400" smtClean="0"/>
              <a:t> </a:t>
            </a:r>
            <a:r>
              <a:rPr lang="ru-RU" sz="2400"/>
              <a:t>(минимальный) уровень подстилки (в том числе на матах) 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 -Достаточная </a:t>
            </a:r>
            <a:r>
              <a:rPr lang="ru-RU" sz="2400"/>
              <a:t>освещенность и вентиляция коровника</a:t>
            </a:r>
            <a:br>
              <a:rPr lang="ru-RU" sz="2400"/>
            </a:br>
            <a:r>
              <a:rPr lang="ru-RU" sz="2400"/>
              <a:t/>
            </a:r>
            <a:br>
              <a:rPr lang="ru-RU" sz="2400"/>
            </a:br>
            <a:endParaRPr lang="ru-RU" sz="2400"/>
          </a:p>
        </p:txBody>
      </p:sp>
      <p:graphicFrame>
        <p:nvGraphicFramePr>
          <p:cNvPr id="4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079384"/>
              </p:ext>
            </p:extLst>
          </p:nvPr>
        </p:nvGraphicFramePr>
        <p:xfrm>
          <a:off x="4758357" y="365125"/>
          <a:ext cx="7328868" cy="5902113"/>
        </p:xfrm>
        <a:graphic>
          <a:graphicData uri="http://schemas.openxmlformats.org/drawingml/2006/table">
            <a:tbl>
              <a:tblPr/>
              <a:tblGrid>
                <a:gridCol w="15281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4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2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05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27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401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Times New Roman"/>
                        </a:rPr>
                        <a:t>Вид животного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Times New Roman"/>
                        </a:rPr>
                        <a:t>Площадь стойла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Times New Roman"/>
                        </a:rPr>
                        <a:t>(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полезная</a:t>
                      </a:r>
                      <a:r>
                        <a:rPr lang="ru-RU" sz="1600" dirty="0">
                          <a:solidFill>
                            <a:srgbClr val="DC23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площадь, используемая животными)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Наружние площади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(Площадь на открытом воздухе  не включая пастбища)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7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Живая масса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(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кг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)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 (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м</a:t>
                      </a:r>
                      <a:r>
                        <a:rPr lang="de-DE" sz="1600" baseline="30000"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/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гол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)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 (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м</a:t>
                      </a:r>
                      <a:r>
                        <a:rPr lang="de-DE" sz="1600" baseline="30000"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/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гол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)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751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КРС племенной и на откорм,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непарнокопытные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До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 100 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До 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200 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До 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350 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Болле 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350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latin typeface="Arial"/>
                          <a:ea typeface="Times New Roman"/>
                        </a:rPr>
                        <a:t>1,5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latin typeface="Arial"/>
                          <a:ea typeface="Times New Roman"/>
                        </a:rPr>
                        <a:t>2,5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latin typeface="Arial"/>
                          <a:ea typeface="Times New Roman"/>
                        </a:rPr>
                        <a:t>4,0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latin typeface="Arial"/>
                          <a:ea typeface="Times New Roman"/>
                        </a:rPr>
                        <a:t>5;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мин</a:t>
                      </a:r>
                      <a:r>
                        <a:rPr lang="de-DE" sz="1600" dirty="0">
                          <a:latin typeface="Arial"/>
                          <a:ea typeface="Times New Roman"/>
                        </a:rPr>
                        <a:t>. </a:t>
                      </a:r>
                      <a:r>
                        <a:rPr lang="en-GB" sz="1600" dirty="0">
                          <a:latin typeface="Arial"/>
                          <a:ea typeface="Times New Roman"/>
                        </a:rPr>
                        <a:t>1 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м</a:t>
                      </a:r>
                      <a:r>
                        <a:rPr lang="en-GB" sz="1600" baseline="30000" dirty="0"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en-GB" sz="1600" dirty="0">
                          <a:latin typeface="Arial"/>
                          <a:ea typeface="Times New Roman"/>
                        </a:rPr>
                        <a:t> /100 </a:t>
                      </a:r>
                      <a:r>
                        <a:rPr lang="ru-RU" sz="1600" dirty="0">
                          <a:latin typeface="Arial"/>
                          <a:ea typeface="Times New Roman"/>
                        </a:rPr>
                        <a:t>гк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1,1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marL="365760" indent="-36576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GB" sz="1600" b="0">
                          <a:latin typeface="Arial"/>
                          <a:ea typeface="Times New Roman"/>
                        </a:rPr>
                        <a:t>1,9</a:t>
                      </a:r>
                      <a:endParaRPr lang="ru-RU" sz="1600" b="1">
                        <a:latin typeface="Calibri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</a:rPr>
                        <a:t>3,0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3,7;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мин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. 0,75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м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2 /100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кг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 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00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Лактирующие  коровы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6,0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4,5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00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Быки-производители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10,0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30,0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00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Times New Roman"/>
                        </a:rPr>
                        <a:t>Овцы и козы 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1,5 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Овцу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/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козу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0,35  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Ягненка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/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Козленка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2,5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Овцу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/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козу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latin typeface="Arial"/>
                          <a:ea typeface="Times New Roman"/>
                        </a:rPr>
                        <a:t>0,5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Ягненка</a:t>
                      </a:r>
                      <a:r>
                        <a:rPr lang="de-DE" sz="1600">
                          <a:latin typeface="Arial"/>
                          <a:ea typeface="Times New Roman"/>
                        </a:rPr>
                        <a:t>/ </a:t>
                      </a:r>
                      <a:r>
                        <a:rPr lang="ru-RU" sz="1600">
                          <a:latin typeface="Arial"/>
                          <a:ea typeface="Times New Roman"/>
                        </a:rPr>
                        <a:t>Козленка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600" dirty="0">
                        <a:latin typeface="Arial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49103" y="170464"/>
            <a:ext cx="4437222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УСЛОВИЯ СОДЕРЖАНИЯ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476625" cy="4351338"/>
          </a:xfrm>
        </p:spPr>
        <p:txBody>
          <a:bodyPr/>
          <a:lstStyle/>
          <a:p>
            <a:r>
              <a:rPr lang="ru-RU" dirty="0" smtClean="0"/>
              <a:t>Безземельное животноводство запрещено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Фото: Свиноферма в Китае 26 этажей</a:t>
            </a:r>
            <a:endParaRPr lang="ru-RU" i="1" dirty="0"/>
          </a:p>
        </p:txBody>
      </p:sp>
      <p:pic>
        <p:nvPicPr>
          <p:cNvPr id="25602" name="Picture 2" descr="Аэрофотоснимок будущего комплекса. Источник: Хубэй Чжунсинь Кайвэй Современное животновод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99330"/>
            <a:ext cx="7505700" cy="50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075" y="1611313"/>
            <a:ext cx="10515600" cy="4351338"/>
          </a:xfrm>
        </p:spPr>
        <p:txBody>
          <a:bodyPr/>
          <a:lstStyle/>
          <a:p>
            <a:r>
              <a:rPr lang="ru-RU" dirty="0" smtClean="0"/>
              <a:t>Просьба отключить микрофон и камеру.</a:t>
            </a:r>
          </a:p>
          <a:p>
            <a:r>
              <a:rPr lang="ru-RU" dirty="0" smtClean="0"/>
              <a:t>Если есть вопросы к спикеру, то напишите их в чат.</a:t>
            </a:r>
          </a:p>
          <a:p>
            <a:r>
              <a:rPr lang="ru-RU" dirty="0" smtClean="0"/>
              <a:t>Вопросы, комментарии, отзывы и пожелания можно будет устно озвучить в период обсуждения.</a:t>
            </a:r>
          </a:p>
          <a:p>
            <a:r>
              <a:rPr lang="ru-RU" dirty="0"/>
              <a:t>Запись видео не </a:t>
            </a:r>
            <a:r>
              <a:rPr lang="ru-RU" dirty="0" smtClean="0"/>
              <a:t>будет доступна.</a:t>
            </a:r>
            <a:endParaRPr lang="ru-RU" dirty="0"/>
          </a:p>
          <a:p>
            <a:r>
              <a:rPr lang="ru-RU" dirty="0" smtClean="0"/>
              <a:t>Презентации будут выслан</a:t>
            </a:r>
            <a:r>
              <a:rPr lang="ru-RU" dirty="0"/>
              <a:t>ы</a:t>
            </a:r>
            <a:r>
              <a:rPr lang="ru-RU" dirty="0" smtClean="0"/>
              <a:t> на </a:t>
            </a:r>
            <a:r>
              <a:rPr lang="en-US" dirty="0" smtClean="0"/>
              <a:t>email </a:t>
            </a:r>
            <a:r>
              <a:rPr lang="ru-RU" dirty="0" smtClean="0"/>
              <a:t>указанный при регистрации.</a:t>
            </a:r>
          </a:p>
          <a:p>
            <a:r>
              <a:rPr lang="ru-RU" dirty="0" smtClean="0"/>
              <a:t>Просьба </a:t>
            </a:r>
            <a:r>
              <a:rPr lang="ru-RU" dirty="0"/>
              <a:t>пройти регистрацию по ссылке в </a:t>
            </a:r>
            <a:r>
              <a:rPr lang="ru-RU" dirty="0" smtClean="0"/>
              <a:t>чате.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81125" y="285750"/>
            <a:ext cx="5548313" cy="880269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950" y="7938"/>
            <a:ext cx="10515600" cy="1325563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Организационные вопросы</a:t>
            </a:r>
          </a:p>
        </p:txBody>
      </p:sp>
      <p:pic>
        <p:nvPicPr>
          <p:cNvPr id="5" name="Picture 6" descr="Акционерное общество &quot;КазАгроИнновац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75" y="-33556"/>
            <a:ext cx="2561219" cy="80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Клеточное содержание запрещено.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менее одной трети пола должна быть сплошной.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кур-несушек необходимо предусмотреть большую часть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пола, доступную курам.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Искусственное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освещение может быть дополнять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естественное максимум 16 часов в день.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полезная площадь - не более 1600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одном отсеке - не более 3 ООО кур-несушек.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77766" y="417796"/>
            <a:ext cx="7794784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УСЛОВИЯ СОДЕРЖАНИЯ: ПТИЦЕВОДСТВО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Клеточное содержание запрещено.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открытым выгульным площадкам в течение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минимум трети продолжительности жизни.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площадки должны быть покрыты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растительностью.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Надлежащее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питьевых лотков на открытых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площадках.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Запрещается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ощипывание домашней птицы заживо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Водоплавающие птицы должны иметь доступ к водоемам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77766" y="417796"/>
            <a:ext cx="7794784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УСЛОВИЯ СОДЕРЖАНИЯ: ПТИЦЕВОДСТВО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Плотность размещения в зданиях должна обеспечивать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комфорт, благосостояние и потребности животных,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обусловленные конкретным видом, породой и возрастом. В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том числе поведенческие потребности, которые зависят, в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частности, от размера группы и пола животных.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Плотность размещения должна предоставлять животным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достаточное пространство, чтобы естественным образом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стоять, двигаться, ложиться, поворачиваться, чиститься,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принимать естественные позы и совершать все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естественные движения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например, потягиваться или хлопать крыльями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77766" y="417796"/>
            <a:ext cx="7794784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ПЛОТНОСТЬ РАЗМЕЩЕНИЯ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6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88" y="1825625"/>
            <a:ext cx="4543425" cy="4351338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Органические куры-несушки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более 6 кур на 1 кв.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 курятника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Минимум 4 кв. 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выгульных площадок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1 голову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262" y="1027906"/>
            <a:ext cx="7258050" cy="496252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77766" y="417796"/>
            <a:ext cx="7794784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ПЛОТНОСТЬ РАЗМЕЩЕНИЯ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759334"/>
              </p:ext>
            </p:extLst>
          </p:nvPr>
        </p:nvGraphicFramePr>
        <p:xfrm>
          <a:off x="6229349" y="1157291"/>
          <a:ext cx="5529263" cy="458753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44266"/>
                <a:gridCol w="3084997"/>
              </a:tblGrid>
              <a:tr h="64281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Вид птицы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Минимальный убойный возраст: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Цыплята (куры)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81 день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Каплуны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150 дней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Пекинские утки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49 дней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Самки мускусных уток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70 дней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Самцы мускусных уток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84 дня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Муларды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92 дня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Цесарки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94 дня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Индюки и гуси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140 дней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  <a:tr h="415938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>
                          <a:effectLst/>
                        </a:rPr>
                        <a:t>Индейки</a:t>
                      </a:r>
                      <a:endParaRPr lang="ru-RU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effectLst/>
                        </a:rPr>
                        <a:t>100 дней</a:t>
                      </a: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177766" y="417796"/>
            <a:ext cx="7794784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УБОЙНЫЙ ВОЗРАСТ ПТИЦЫ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8" y="1714500"/>
            <a:ext cx="4357687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aseline="-25000" dirty="0"/>
              <a:t>С целью </a:t>
            </a:r>
            <a:r>
              <a:rPr lang="ru-RU" sz="4000" baseline="-25000" dirty="0" smtClean="0"/>
              <a:t>недопущения методов интенсивного разведения </a:t>
            </a:r>
            <a:r>
              <a:rPr lang="ru-RU" sz="4000" baseline="-25000" dirty="0"/>
              <a:t>птица</a:t>
            </a:r>
            <a:br>
              <a:rPr lang="ru-RU" sz="4000" baseline="-25000" dirty="0"/>
            </a:br>
            <a:r>
              <a:rPr lang="ru-RU" sz="4000" baseline="-25000" dirty="0"/>
              <a:t>быстрорастущих пород и гибридов, птица выращивается до достижения определенного минимального возраста.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46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283934"/>
              </p:ext>
            </p:extLst>
          </p:nvPr>
        </p:nvGraphicFramePr>
        <p:xfrm>
          <a:off x="685800" y="106680"/>
          <a:ext cx="10086975" cy="675132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665736"/>
                <a:gridCol w="4421239"/>
              </a:tblGrid>
              <a:tr h="5207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Вид сельскохозяйственного животного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Нагрузка животных на 1 га культурных пастбищ, число голов в год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Лошади старше шести месяцев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2,0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Телята на откорме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5,0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Другой крупный рогатый скот менее одного года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5,0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Быки от одного до двух лет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Коровы и телки от одного до двух лет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Быки старше двух лет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2,0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Племенные телки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2,5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Телки на откорме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2,5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Молочные коровы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2,0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Выбракованные молочные коровы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2,0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Другие коровы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2,5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Крольчихи на разведение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Овцы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13,3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Козы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13,3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Поросята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74,0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Племенные свиноматки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6,5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Свиньи для откорма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14,0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Другие свиньи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14,0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Куры мясные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580,0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64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>
                          <a:solidFill>
                            <a:schemeClr val="bg1"/>
                          </a:solidFill>
                          <a:effectLst/>
                        </a:rPr>
                        <a:t>Куры-несушки</a:t>
                      </a:r>
                      <a:endParaRPr lang="ru-RU" sz="1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230,0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520770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* При использовании пастбищ с естественным травостоем нагрузку животными на 1 га следует снизить в 2—3 раза в зависимости от урожайности и качества травостоя.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4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68438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Калечить животных запрещено.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Следующие исключения возможны для обеспечения безопасности и (или) направлены на улучшение здоровья, условий содержания или гигиены животных, и если страдания животных сведены к минимуму и по возможности используется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анестезия: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кастрация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купирование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хвостов ягнят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удаление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рогов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укорачивание клюва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крепление резиновых колец на хвостах овец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обкусывание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клыков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кольцевание, кроме свиней. </a:t>
            </a:r>
          </a:p>
          <a:p>
            <a:pPr>
              <a:lnSpc>
                <a:spcPct val="120000"/>
              </a:lnSpc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06341" y="477830"/>
            <a:ext cx="3508536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УВЕЧЬЯ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0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Корм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скота должен быть получен преимущественно на той ферме,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которой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содержатся животные.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Животных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следует кормить органическим кормом.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Нужно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учитывать естественные пищевые модели животных.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Животные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должны иметь постоянный доступ к пастбищам, или к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грубым кормам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06341" y="477830"/>
            <a:ext cx="3508536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КОРМЛЕНИЕ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9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Содержимое 2"/>
          <p:cNvSpPr>
            <a:spLocks noGrp="1"/>
          </p:cNvSpPr>
          <p:nvPr>
            <p:ph idx="1"/>
          </p:nvPr>
        </p:nvSpPr>
        <p:spPr>
          <a:xfrm>
            <a:off x="376238" y="1296987"/>
            <a:ext cx="11210925" cy="5111750"/>
          </a:xfrm>
        </p:spPr>
        <p:txBody>
          <a:bodyPr>
            <a:noAutofit/>
          </a:bodyPr>
          <a:lstStyle/>
          <a:p>
            <a:pPr lvl="1"/>
            <a:r>
              <a:rPr lang="ru-RU" altLang="ru-RU" dirty="0"/>
              <a:t>побочные продукты животного происхождения (например, отходы от убоя скота) для жвачных животных; </a:t>
            </a:r>
          </a:p>
          <a:p>
            <a:pPr lvl="1"/>
            <a:r>
              <a:rPr lang="ru-RU" altLang="ru-RU" dirty="0"/>
              <a:t>продукты убоя животных того же вида; </a:t>
            </a:r>
          </a:p>
          <a:p>
            <a:pPr lvl="1"/>
            <a:r>
              <a:rPr lang="ru-RU" altLang="ru-RU" dirty="0"/>
              <a:t>все типы экскрементов, включая помет и различные виды навоза; </a:t>
            </a:r>
          </a:p>
          <a:p>
            <a:pPr lvl="1"/>
            <a:r>
              <a:rPr lang="ru-RU" altLang="ru-RU" dirty="0"/>
              <a:t>корма, подвергшиеся экстракции растворами (например, </a:t>
            </a:r>
            <a:r>
              <a:rPr lang="ru-RU" altLang="ru-RU" dirty="0" err="1"/>
              <a:t>гексан</a:t>
            </a:r>
            <a:r>
              <a:rPr lang="ru-RU" altLang="ru-RU" dirty="0"/>
              <a:t>) или с добавлением других химических веществ; </a:t>
            </a:r>
          </a:p>
          <a:p>
            <a:pPr lvl="1"/>
            <a:r>
              <a:rPr lang="ru-RU" altLang="ru-RU" dirty="0"/>
              <a:t>синтетические аминокислоты и </a:t>
            </a:r>
            <a:r>
              <a:rPr lang="ru-RU" altLang="ru-RU" dirty="0" err="1"/>
              <a:t>изоляты</a:t>
            </a:r>
            <a:r>
              <a:rPr lang="ru-RU" altLang="ru-RU" dirty="0"/>
              <a:t> аминокислот; </a:t>
            </a:r>
          </a:p>
          <a:p>
            <a:pPr lvl="1"/>
            <a:r>
              <a:rPr lang="ru-RU" altLang="ru-RU" dirty="0"/>
              <a:t>мочевина и другие синтетические соединения азота; </a:t>
            </a:r>
          </a:p>
          <a:p>
            <a:pPr lvl="1"/>
            <a:r>
              <a:rPr lang="ru-RU" altLang="ru-RU" dirty="0"/>
              <a:t>синтетические ускорители роста и стимуляторы; </a:t>
            </a:r>
          </a:p>
          <a:p>
            <a:pPr lvl="1"/>
            <a:r>
              <a:rPr lang="ru-RU" altLang="ru-RU" dirty="0"/>
              <a:t>синтетические средства, усиливающие аппетит; </a:t>
            </a:r>
          </a:p>
          <a:p>
            <a:pPr lvl="1"/>
            <a:r>
              <a:rPr lang="ru-RU" altLang="ru-RU" dirty="0"/>
              <a:t>консерванты, кроме случаев, когда используется в качестве технологической добавки; </a:t>
            </a:r>
          </a:p>
          <a:p>
            <a:pPr lvl="1"/>
            <a:r>
              <a:rPr lang="ru-RU" altLang="ru-RU" dirty="0"/>
              <a:t>искусственные красители.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06341" y="477830"/>
            <a:ext cx="10252234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3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Вещества запрещённые к применению в рационе кормления: 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67" y="893912"/>
            <a:ext cx="9644063" cy="52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26911" y="3739555"/>
            <a:ext cx="1465089" cy="2235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6963" y="1199090"/>
            <a:ext cx="9527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ЕВГЕНИЙ КЛИМОВ </a:t>
            </a:r>
            <a:r>
              <a:rPr lang="ru-RU" sz="2000" dirty="0" smtClean="0"/>
              <a:t>– </a:t>
            </a:r>
            <a:r>
              <a:rPr lang="ru-RU" sz="2000" dirty="0"/>
              <a:t>Биолог, инженер-эколог, юрист. </a:t>
            </a:r>
            <a:endParaRPr lang="ru-RU" sz="2000" dirty="0" smtClean="0"/>
          </a:p>
          <a:p>
            <a:r>
              <a:rPr lang="ru-RU" sz="2000" dirty="0" smtClean="0"/>
              <a:t>Опыт </a:t>
            </a:r>
            <a:r>
              <a:rPr lang="ru-RU" sz="2000" dirty="0"/>
              <a:t>работы в области органического сельского хозяйства более 15 лет. </a:t>
            </a:r>
            <a:endParaRPr lang="en-US" sz="2000" dirty="0" smtClean="0"/>
          </a:p>
          <a:p>
            <a:r>
              <a:rPr lang="en-US" sz="2000" dirty="0" smtClean="0"/>
              <a:t>C</a:t>
            </a:r>
            <a:r>
              <a:rPr lang="ru-RU" sz="2000" dirty="0" smtClean="0"/>
              <a:t> </a:t>
            </a:r>
            <a:r>
              <a:rPr lang="ru-RU" sz="2000" dirty="0"/>
              <a:t>2013 года председатель Казахстанской федерации движений органического сельского хозяйства </a:t>
            </a:r>
            <a:r>
              <a:rPr lang="ru-RU" sz="2000" dirty="0" smtClean="0"/>
              <a:t>- </a:t>
            </a:r>
            <a:r>
              <a:rPr lang="en-US" sz="2000" dirty="0" smtClean="0"/>
              <a:t>KAZFOAM</a:t>
            </a:r>
            <a:r>
              <a:rPr lang="ru-RU" sz="2000" dirty="0"/>
              <a:t>. </a:t>
            </a:r>
            <a:endParaRPr lang="en-US" sz="2000" dirty="0" smtClean="0"/>
          </a:p>
          <a:p>
            <a:r>
              <a:rPr lang="ru-RU" sz="2000" dirty="0" smtClean="0"/>
              <a:t>Работал </a:t>
            </a:r>
            <a:r>
              <a:rPr lang="ru-RU" sz="2000" dirty="0"/>
              <a:t>национальным экспертом и консультантом по органическому сельскому хозяйству в </a:t>
            </a:r>
            <a:r>
              <a:rPr lang="ru-RU" sz="2000" dirty="0" smtClean="0"/>
              <a:t>структурах </a:t>
            </a:r>
            <a:r>
              <a:rPr lang="ru-RU" sz="2000" dirty="0"/>
              <a:t>ООН, ОБСЕ, проектах USAID. Координировал проекты Европейского союза и ПМГ ГЭФ ПРООН.  </a:t>
            </a:r>
            <a:endParaRPr lang="en-US" sz="2000" dirty="0" smtClean="0"/>
          </a:p>
          <a:p>
            <a:r>
              <a:rPr lang="ru-RU" sz="2000" dirty="0" smtClean="0"/>
              <a:t>Научная </a:t>
            </a:r>
            <a:r>
              <a:rPr lang="ru-RU" sz="2000" dirty="0"/>
              <a:t>деятельность </a:t>
            </a:r>
            <a:r>
              <a:rPr lang="ru-RU" sz="2000" dirty="0" smtClean="0"/>
              <a:t>на базе </a:t>
            </a:r>
            <a:r>
              <a:rPr lang="ru-RU" sz="2000" dirty="0"/>
              <a:t>КазНИИ Экономики </a:t>
            </a:r>
            <a:r>
              <a:rPr lang="ru-RU" sz="2000" dirty="0" smtClean="0"/>
              <a:t>АПК и </a:t>
            </a:r>
            <a:r>
              <a:rPr lang="ru-RU" sz="2000" dirty="0"/>
              <a:t>развития сельских </a:t>
            </a:r>
            <a:r>
              <a:rPr lang="ru-RU" sz="2000" dirty="0" smtClean="0"/>
              <a:t>территорий. </a:t>
            </a:r>
            <a:endParaRPr lang="ru-RU" sz="2000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44838" y="4614272"/>
          <a:ext cx="3700900" cy="936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CorelDRAW" r:id="rId4" imgW="1443571" imgH="364692" progId="CorelDraw.Graphic.21">
                  <p:embed/>
                </p:oleObj>
              </mc:Choice>
              <mc:Fallback>
                <p:oleObj name="CorelDRAW" r:id="rId4" imgW="1443571" imgH="36469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4838" y="4614272"/>
                        <a:ext cx="3700900" cy="936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Акционерное общество &quot;КазАгроИнновация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39" y="4325243"/>
            <a:ext cx="4020310" cy="125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41201" y="4857341"/>
            <a:ext cx="3465979" cy="165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sz="28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КазНИИЭАПКиРСТ</a:t>
            </a:r>
            <a:endParaRPr lang="ru-RU" altLang="ru-RU" sz="2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503071"/>
            <a:ext cx="10515600" cy="4351338"/>
          </a:xfrm>
        </p:spPr>
        <p:txBody>
          <a:bodyPr>
            <a:noAutofit/>
          </a:bodyPr>
          <a:lstStyle/>
          <a:p>
            <a:r>
              <a:rPr lang="ru-RU" sz="2400" dirty="0"/>
              <a:t>Подсосных животных предпочтительнее кормить </a:t>
            </a:r>
            <a:r>
              <a:rPr lang="ru-RU" sz="2400" dirty="0" err="1" smtClean="0"/>
              <a:t>материнскилл</a:t>
            </a:r>
            <a:r>
              <a:rPr lang="ru-RU" sz="2400" dirty="0" smtClean="0"/>
              <a:t> </a:t>
            </a:r>
            <a:r>
              <a:rPr lang="ru-RU" sz="2400" dirty="0"/>
              <a:t>молоком.</a:t>
            </a:r>
            <a:br>
              <a:rPr lang="ru-RU" sz="2400" dirty="0"/>
            </a:br>
            <a:r>
              <a:rPr lang="ru-RU" sz="2400" dirty="0"/>
              <a:t>Заменители молока, содержащие химически синтезированные компоненты </a:t>
            </a:r>
            <a:r>
              <a:rPr lang="ru-RU" sz="2400" dirty="0" smtClean="0"/>
              <a:t>или компоненты </a:t>
            </a:r>
            <a:r>
              <a:rPr lang="ru-RU" sz="2400" dirty="0"/>
              <a:t>растительного происхождения, применять нельзя.</a:t>
            </a:r>
          </a:p>
          <a:p>
            <a:r>
              <a:rPr lang="ru-RU" sz="2400" dirty="0"/>
              <a:t>Кормовые добавки растительного, водорослевого, животного или </a:t>
            </a:r>
            <a:r>
              <a:rPr lang="ru-RU" sz="2400" dirty="0" smtClean="0"/>
              <a:t>дрожжевого происхождения </a:t>
            </a:r>
            <a:r>
              <a:rPr lang="ru-RU" sz="2400" dirty="0"/>
              <a:t>должны быть органическими.</a:t>
            </a:r>
          </a:p>
          <a:p>
            <a:r>
              <a:rPr lang="ru-RU" sz="2400" dirty="0"/>
              <a:t>Неорганические кормовые материалы растительного, водорослевого, </a:t>
            </a:r>
            <a:r>
              <a:rPr lang="ru-RU" sz="2400" dirty="0" smtClean="0"/>
              <a:t>животного или </a:t>
            </a:r>
            <a:r>
              <a:rPr lang="ru-RU" sz="2400" dirty="0"/>
              <a:t>дрожжевого происхождения, кормовые материалы микробного </a:t>
            </a:r>
            <a:r>
              <a:rPr lang="ru-RU" sz="2400" dirty="0" smtClean="0"/>
              <a:t>или минерального </a:t>
            </a:r>
            <a:r>
              <a:rPr lang="ru-RU" sz="2400" dirty="0"/>
              <a:t>происхождения, кормовые добавки и </a:t>
            </a:r>
            <a:r>
              <a:rPr lang="ru-RU" sz="2400" dirty="0" smtClean="0"/>
              <a:t>технологические вспомогательные </a:t>
            </a:r>
            <a:r>
              <a:rPr lang="ru-RU" sz="2400" dirty="0"/>
              <a:t>средства могут использоваться только по согласованию </a:t>
            </a:r>
            <a:r>
              <a:rPr lang="ru-RU" sz="2400" dirty="0" smtClean="0"/>
              <a:t>с </a:t>
            </a:r>
            <a:r>
              <a:rPr lang="ru-RU" sz="2400" dirty="0" err="1" smtClean="0"/>
              <a:t>сертификатором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06341" y="477830"/>
            <a:ext cx="3508536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КОРМЛЕНИЕ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5875"/>
            <a:ext cx="10948988" cy="4891088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крупного рогатого скота, овец, коз и лошадиных, а также кроликов: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минимум </a:t>
            </a: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70% корма должно происходить с самой фермы или, если это невозможно или</a:t>
            </a:r>
            <a:b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такой корм недоступен, должно производиться в сотрудничестве с другими органическими</a:t>
            </a:r>
            <a:b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производителями (или на стадии перехода) из того же </a:t>
            </a: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региона;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минимум </a:t>
            </a: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60% сухого вещества в суточном рационе должно состоять из грубого корма,</a:t>
            </a:r>
            <a:b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свежего или сухого корма или силоса. Указанная процентная доля может быть уменьшена</a:t>
            </a:r>
            <a:b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до 50% для животных при производстве молочных продуктов на ранней стадии лактации и в</a:t>
            </a:r>
            <a:b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течение максимального периода, равного 3 месяцам.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свиней и птицы:</a:t>
            </a:r>
          </a:p>
          <a:p>
            <a:pPr>
              <a:lnSpc>
                <a:spcPct val="120000"/>
              </a:lnSpc>
            </a:pP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-	минимум 30% корма должно происходить с самой фермы или, при невозможности этого,</a:t>
            </a:r>
            <a:b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производиться в сотрудничестве с другими органическими производителями (или на стадии</a:t>
            </a:r>
            <a:b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перехода), использующими корма и кормовые материалы из того же региона;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суточный рацион необходимо добавлять грубый корм, свежий или сухой </a:t>
            </a: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корм</a:t>
            </a:r>
            <a:endParaRPr lang="en-US" sz="4500" baseline="-25000"/>
          </a:p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06341" y="477830"/>
            <a:ext cx="3508536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КОРМЛЕНИЕ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3530" y="1086448"/>
            <a:ext cx="5498859" cy="1094911"/>
          </a:xfrm>
          <a:prstGeom prst="rect">
            <a:avLst/>
          </a:prstGeom>
          <a:solidFill>
            <a:srgbClr val="0033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ru-RU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жизнеспособных </a:t>
            </a:r>
            <a:r>
              <a:rPr lang="ru-RU" sz="28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пород, адаптированных </a:t>
            </a:r>
            <a:r>
              <a:rPr lang="ru-RU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местным климатическим условиям и </a:t>
            </a:r>
            <a:r>
              <a:rPr lang="ru-RU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имеющемуся </a:t>
            </a:r>
            <a:r>
              <a:rPr lang="ru-RU" sz="28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корму</a:t>
            </a:r>
            <a:endParaRPr lang="ru-RU" sz="28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5118" y="2283932"/>
            <a:ext cx="6227519" cy="1102206"/>
          </a:xfrm>
          <a:prstGeom prst="rect">
            <a:avLst/>
          </a:prstGeom>
          <a:solidFill>
            <a:srgbClr val="0033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ru-RU"/>
            </a:defPPr>
            <a:lvl1pPr>
              <a:defRPr sz="24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800" dirty="0"/>
              <a:t>Гигиена, надлежащее питание, достаточное количество чистой воды, подходящая система содержания под навесами, достаточно движения и т.д.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2960" y="3519544"/>
            <a:ext cx="5498858" cy="1109606"/>
          </a:xfrm>
          <a:prstGeom prst="rect">
            <a:avLst/>
          </a:prstGeom>
          <a:solidFill>
            <a:srgbClr val="003300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ru-RU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 альтернативными способами:</a:t>
            </a:r>
            <a:br>
              <a:rPr lang="ru-RU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растительные препараты, гомеопатия, традиционная медицина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8877" y="4730111"/>
            <a:ext cx="5498858" cy="1127764"/>
          </a:xfrm>
          <a:prstGeom prst="rect">
            <a:avLst/>
          </a:prstGeom>
          <a:solidFill>
            <a:srgbClr val="003300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noAutofit/>
          </a:bodyPr>
          <a:lstStyle>
            <a:defPPr>
              <a:defRPr lang="ru-RU"/>
            </a:defPPr>
            <a:lvl1pPr>
              <a:defRPr sz="2400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800" dirty="0"/>
              <a:t>Если больше ничего не помогает – допускается использовать химические препараты (</a:t>
            </a:r>
            <a:r>
              <a:rPr lang="ru-RU" sz="2800" dirty="0" err="1"/>
              <a:t>например,антибиотики</a:t>
            </a:r>
            <a:r>
              <a:rPr lang="ru-RU" sz="2800" dirty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695" y="124033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ШАГ 1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43583" y="2437819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ШАГ 2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15171" y="367343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ШАГ 3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72509" y="4883998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ШАГ 4</a:t>
            </a:r>
            <a:endParaRPr lang="ru-RU" sz="3600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7695" y="194126"/>
            <a:ext cx="3508536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ВЕТЕРИНАРИЯ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rgbClr val="92D050"/>
              </a:gs>
              <a:gs pos="7000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Органик эксперт </a:t>
            </a: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528639" y="1124744"/>
            <a:ext cx="1105852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ru-RU" sz="2400" dirty="0" smtClean="0"/>
              <a:t>Регулярная </a:t>
            </a:r>
            <a:r>
              <a:rPr lang="ru-RU" sz="2400" dirty="0"/>
              <a:t>(несколько раз в день) чистка коровников от навоза. допускается. Вывоз навоза несколько раз в год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ru-RU" sz="2400" dirty="0" smtClean="0"/>
              <a:t>Хранение </a:t>
            </a:r>
            <a:r>
              <a:rPr lang="ru-RU" sz="2400" dirty="0"/>
              <a:t>навоза в закрытых навозохранилищах, на полях. Избежание риска загрязнения грунтовых вод навозной жижей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2400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2400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2400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861963"/>
            <a:ext cx="5897888" cy="334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1887" y="2855501"/>
            <a:ext cx="3346123" cy="33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63478" y="276683"/>
            <a:ext cx="4737259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Уборка и хранение навоза</a:t>
            </a:r>
            <a:endParaRPr lang="ru-RU" sz="33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/>
          <p:cNvGraphicFramePr>
            <a:graphicFrameLocks noChangeAspect="1"/>
          </p:cNvGraphicFramePr>
          <p:nvPr>
            <p:extLst/>
          </p:nvPr>
        </p:nvGraphicFramePr>
        <p:xfrm>
          <a:off x="11008516" y="-70041"/>
          <a:ext cx="1206930" cy="1128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CorelDRAW" r:id="rId3" imgW="1225264" imgH="1146952" progId="CorelDraw.Graphic.21">
                  <p:embed/>
                </p:oleObj>
              </mc:Choice>
              <mc:Fallback>
                <p:oleObj name="CorelDRAW" r:id="rId3" imgW="1225264" imgH="114695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08516" y="-70041"/>
                        <a:ext cx="1206930" cy="1128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8362" y="2445537"/>
            <a:ext cx="2513409" cy="2654096"/>
          </a:xfr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/>
              <a:t>ФЕРМЕНТЫ       </a:t>
            </a:r>
          </a:p>
          <a:p>
            <a:r>
              <a:rPr lang="ru-RU" sz="2400" b="1" dirty="0" smtClean="0"/>
              <a:t>БАКТЕРИИ</a:t>
            </a:r>
          </a:p>
          <a:p>
            <a:r>
              <a:rPr lang="ru-RU" sz="2400" b="1" dirty="0" smtClean="0"/>
              <a:t>ГРИБЫ</a:t>
            </a:r>
          </a:p>
          <a:p>
            <a:r>
              <a:rPr lang="ru-RU" sz="2400" b="1" dirty="0" smtClean="0"/>
              <a:t>ЧЕРВИ        </a:t>
            </a:r>
          </a:p>
          <a:p>
            <a:r>
              <a:rPr lang="ru-RU" sz="2400" b="1" dirty="0" smtClean="0"/>
              <a:t>НАСЕКОМЫЕ </a:t>
            </a:r>
          </a:p>
          <a:p>
            <a:pPr marL="0" indent="0">
              <a:buNone/>
            </a:pPr>
            <a:endParaRPr lang="ru-RU" sz="24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64340" y="1236189"/>
            <a:ext cx="3633788" cy="58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БИОКОНВЕРСИЯ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4448454" y="3754762"/>
            <a:ext cx="885825" cy="428625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8515349" y="1234600"/>
            <a:ext cx="2493167" cy="58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ПРОДУКТЫ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8515349" y="2064274"/>
            <a:ext cx="2600325" cy="3809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КОМПОСТ</a:t>
            </a:r>
          </a:p>
          <a:p>
            <a:r>
              <a:rPr lang="ru-RU" b="1" dirty="0" smtClean="0"/>
              <a:t>БИОГУМУС</a:t>
            </a:r>
          </a:p>
          <a:p>
            <a:r>
              <a:rPr lang="ru-RU" b="1" dirty="0" smtClean="0"/>
              <a:t>ЗООГУМУС</a:t>
            </a:r>
            <a:endParaRPr lang="en-US" b="1" dirty="0" smtClean="0"/>
          </a:p>
          <a:p>
            <a:r>
              <a:rPr lang="ru-RU" b="1" dirty="0" smtClean="0"/>
              <a:t>КОРМА ДЛЯ ЖИВОТНЫХ</a:t>
            </a:r>
          </a:p>
          <a:p>
            <a:r>
              <a:rPr lang="ru-RU" b="1" dirty="0" smtClean="0"/>
              <a:t>БИОГАЗ</a:t>
            </a:r>
          </a:p>
          <a:p>
            <a:r>
              <a:rPr lang="ru-RU" b="1" dirty="0" smtClean="0"/>
              <a:t>ХИТИН</a:t>
            </a:r>
          </a:p>
          <a:p>
            <a:r>
              <a:rPr lang="ru-RU" b="1" dirty="0" smtClean="0"/>
              <a:t>И ДР. </a:t>
            </a:r>
          </a:p>
          <a:p>
            <a:endParaRPr lang="ru-RU" b="1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71698" y="1923650"/>
            <a:ext cx="4237021" cy="4371437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/>
              <a:t>РАСТИТЕЛЬНЫЕ ОТХОДЫ (опавшая листва, газонная трава и т.п.)</a:t>
            </a:r>
          </a:p>
          <a:p>
            <a:r>
              <a:rPr lang="ru-RU" sz="2400" b="1" dirty="0" smtClean="0"/>
              <a:t>ПРОДУКТЫ ПЕРЕРАБОТКИ ОТХОДЫ ПИЩЕВОЙ ИНДУСТРИИ</a:t>
            </a:r>
            <a:endParaRPr lang="ru-RU" sz="2400" b="1" dirty="0"/>
          </a:p>
          <a:p>
            <a:r>
              <a:rPr lang="ru-RU" sz="2400" b="1" dirty="0"/>
              <a:t>НАВОЗНЫЕ ОТХОДЫ </a:t>
            </a:r>
            <a:r>
              <a:rPr lang="ru-RU" sz="2400" b="1" dirty="0" smtClean="0"/>
              <a:t>(отходы скота, птицы и т. П)</a:t>
            </a:r>
            <a:endParaRPr lang="ru-RU" sz="2400" b="1" dirty="0"/>
          </a:p>
          <a:p>
            <a:r>
              <a:rPr lang="ru-RU" sz="2400" b="1" dirty="0" smtClean="0"/>
              <a:t>ОТХОДЫ </a:t>
            </a:r>
            <a:r>
              <a:rPr lang="ru-RU" sz="2400" b="1" dirty="0"/>
              <a:t>СОДЕРЖАЩИЕ ЦЕЛЛЮЛОЗУ;</a:t>
            </a:r>
          </a:p>
          <a:p>
            <a:r>
              <a:rPr lang="ru-RU" sz="2400" b="1" dirty="0"/>
              <a:t>ТУШИ ПТИЦЫ И СКОТА В СЛУЧАЕ ИХ ГИБЕЛИ;</a:t>
            </a:r>
          </a:p>
          <a:p>
            <a:r>
              <a:rPr lang="ru-RU" sz="2400" b="1" dirty="0"/>
              <a:t>ОСАДКИ СТОЧНЫХ ВОД</a:t>
            </a:r>
            <a:r>
              <a:rPr lang="ru-RU" sz="2400" dirty="0" smtClean="0"/>
              <a:t>.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2400" b="1" dirty="0"/>
          </a:p>
        </p:txBody>
      </p:sp>
      <p:sp>
        <p:nvSpPr>
          <p:cNvPr id="15" name="Стрелка вниз 14"/>
          <p:cNvSpPr/>
          <p:nvPr/>
        </p:nvSpPr>
        <p:spPr>
          <a:xfrm rot="16200000">
            <a:off x="7755216" y="3745752"/>
            <a:ext cx="885825" cy="428625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9942504" y="4601920"/>
          <a:ext cx="2132024" cy="2212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CorelDRAW" r:id="rId5" imgW="3482699" imgH="3614871" progId="CorelDraw.Graphic.21">
                  <p:embed/>
                </p:oleObj>
              </mc:Choice>
              <mc:Fallback>
                <p:oleObj name="CorelDRAW" r:id="rId5" imgW="3482699" imgH="361487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42504" y="4601920"/>
                        <a:ext cx="2132024" cy="2212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 descr="Био, мусор, органические, переработка, мусор, значок отходов - Загрузить на Iconfinder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7655">
            <a:off x="4649275" y="4833378"/>
            <a:ext cx="2121287" cy="240985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796599" y="502303"/>
            <a:ext cx="3502819" cy="1975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ОРГАНИЧЕСКИЕ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ОТХОДЫ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24000" y="6597352"/>
            <a:ext cx="9144000" cy="26064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rgbClr val="92D050"/>
              </a:gs>
              <a:gs pos="7000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Органик эксперт 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359696" y="188640"/>
            <a:ext cx="706712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endParaRPr lang="ru-RU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2207568" y="1124744"/>
            <a:ext cx="705678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1600" b="1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1600" b="1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1600" b="1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1600" b="1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ru-RU" sz="16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39616" y="908721"/>
            <a:ext cx="6957690" cy="654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800">
                <a:latin typeface="+mj-lt"/>
                <a:ea typeface="+mj-ea"/>
                <a:cs typeface="+mj-cs"/>
              </a:rPr>
              <a:t>Вещества, разрешенные для дезинфекции и очистки</a:t>
            </a:r>
            <a:endParaRPr lang="ru-RU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63377" y="63493"/>
            <a:ext cx="5372583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342900" indent="-342900" algn="r">
              <a:lnSpc>
                <a:spcPct val="90000"/>
              </a:lnSpc>
              <a:spcBef>
                <a:spcPct val="20000"/>
              </a:spcBef>
              <a:buNone/>
              <a:defRPr sz="36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Чистка и дезинфекция помещений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660995"/>
              </p:ext>
            </p:extLst>
          </p:nvPr>
        </p:nvGraphicFramePr>
        <p:xfrm>
          <a:off x="1136350" y="1124744"/>
          <a:ext cx="9965038" cy="448897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982519"/>
                <a:gridCol w="4982519"/>
              </a:tblGrid>
              <a:tr h="4488978"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Калийное и натриевое мыло;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Вода и пар;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Известковое молоко;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Известь;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Негашёная известь;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Гипохлорит натрия;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Каустическая сода;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Едкий калий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Перекись водорода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Натуральные растительные эссенции растений</a:t>
                      </a:r>
                    </a:p>
                    <a:p>
                      <a:pPr algn="l"/>
                      <a:endParaRPr lang="ru-RU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Лимонная, муравьиная молочная уксусная кислота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Спирт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Азотная кислота (доильное оборудование);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Фосфорная кислота (доильное оборудование);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Карбонат натрия;</a:t>
                      </a: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Формальдегид (Регламент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ЕС) </a:t>
                      </a:r>
                      <a:endParaRPr lang="en-US" sz="20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Очищающие и дезинфицирующие средства для сосков и доильных приборов</a:t>
                      </a:r>
                    </a:p>
                    <a:p>
                      <a:pPr algn="l"/>
                      <a:endParaRPr lang="ru-RU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1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>
          <a:xfrm>
            <a:off x="1833563" y="793750"/>
            <a:ext cx="8507412" cy="777875"/>
          </a:xfrm>
        </p:spPr>
        <p:txBody>
          <a:bodyPr/>
          <a:lstStyle/>
          <a:p>
            <a:r>
              <a:rPr lang="ru-RU" altLang="ru-RU" sz="2400" b="1" dirty="0"/>
              <a:t>Планирование перехода на органическое сельское хозяйство</a:t>
            </a:r>
            <a:endParaRPr lang="ru-RU" alt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57512" y="3088620"/>
            <a:ext cx="88296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>
                <a:cs typeface="Arial" charset="0"/>
              </a:rPr>
              <a:t>Есть ли возможность сделать необходимые инвестиции?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>
                <a:cs typeface="Arial" charset="0"/>
              </a:rPr>
              <a:t>Какие экономические проблемы можно ожидать?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>
                <a:cs typeface="Arial" charset="0"/>
              </a:rPr>
              <a:t>Кто может оказать поддержку и дать совет?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>
                <a:cs typeface="Arial" charset="0"/>
              </a:rPr>
              <a:t>Кто будет покупатель?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>
                <a:cs typeface="Arial" charset="0"/>
              </a:rPr>
              <a:t>Как строить маркетинговую стратегию?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dirty="0">
                <a:cs typeface="Arial" charset="0"/>
              </a:rPr>
              <a:t>Как подготовиться для преодоления переходного периода?</a:t>
            </a:r>
          </a:p>
        </p:txBody>
      </p:sp>
      <p:pic>
        <p:nvPicPr>
          <p:cNvPr id="96260" name="Рисунок 4" descr="C:\Users\Yulia\Desktop\Рисунки Органика\человечки\дли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9" y="1989138"/>
            <a:ext cx="2232025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86013" y="1404939"/>
            <a:ext cx="8756651" cy="101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cs typeface="Arial" charset="0"/>
              </a:rPr>
              <a:t>Фермеру необходимо учитывать, что переход от обычного производства к органическому обычно занимает 2-3 года, и в течение этого периода фермер не сможет получать органическую премию. </a:t>
            </a:r>
          </a:p>
        </p:txBody>
      </p:sp>
      <p:sp>
        <p:nvSpPr>
          <p:cNvPr id="96262" name="TextBox 6"/>
          <p:cNvSpPr txBox="1">
            <a:spLocks noChangeArrowheads="1"/>
          </p:cNvSpPr>
          <p:nvPr/>
        </p:nvSpPr>
        <p:spPr bwMode="auto">
          <a:xfrm>
            <a:off x="4646613" y="2601914"/>
            <a:ext cx="5976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Фермеру важно задать себе вопросы:</a:t>
            </a:r>
          </a:p>
        </p:txBody>
      </p:sp>
      <p:sp>
        <p:nvSpPr>
          <p:cNvPr id="96263" name="TextBox 7"/>
          <p:cNvSpPr txBox="1">
            <a:spLocks noChangeArrowheads="1"/>
          </p:cNvSpPr>
          <p:nvPr/>
        </p:nvSpPr>
        <p:spPr bwMode="auto">
          <a:xfrm>
            <a:off x="2125663" y="5445125"/>
            <a:ext cx="8215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i="1"/>
              <a:t>После ответа на эти вопросы должен быть разработан детальный план перехода от текущей ситуации к заданной цели, что поможет снизить риски. </a:t>
            </a:r>
          </a:p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26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Органы по сертификации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QazBioControl</a:t>
            </a:r>
            <a:r>
              <a:rPr lang="en-US" dirty="0" smtClean="0"/>
              <a:t> (</a:t>
            </a:r>
            <a:r>
              <a:rPr lang="ru-RU" dirty="0" smtClean="0"/>
              <a:t>Казахстан)</a:t>
            </a:r>
          </a:p>
          <a:p>
            <a:r>
              <a:rPr lang="es-ES" dirty="0" smtClean="0"/>
              <a:t>SIA </a:t>
            </a:r>
            <a:r>
              <a:rPr lang="ru-RU" dirty="0"/>
              <a:t>Центр сертификации и </a:t>
            </a:r>
            <a:r>
              <a:rPr lang="ru-RU" dirty="0" smtClean="0"/>
              <a:t>тестирования </a:t>
            </a:r>
            <a:r>
              <a:rPr lang="es-ES" dirty="0" smtClean="0"/>
              <a:t>“</a:t>
            </a:r>
            <a:r>
              <a:rPr lang="es-ES" dirty="0"/>
              <a:t>Sertifikācijas un testēšanas centrs” (Латвия</a:t>
            </a:r>
            <a:r>
              <a:rPr lang="es-ES" dirty="0" smtClean="0"/>
              <a:t>)</a:t>
            </a:r>
            <a:endParaRPr lang="ru-RU" dirty="0" smtClean="0"/>
          </a:p>
          <a:p>
            <a:r>
              <a:rPr lang="en-US" dirty="0"/>
              <a:t>Organic Standard (</a:t>
            </a:r>
            <a:r>
              <a:rPr lang="ru-RU" dirty="0"/>
              <a:t>Украина</a:t>
            </a:r>
            <a:r>
              <a:rPr lang="ru-RU" dirty="0" smtClean="0"/>
              <a:t>)</a:t>
            </a:r>
          </a:p>
          <a:p>
            <a:r>
              <a:rPr lang="en-US" dirty="0" err="1"/>
              <a:t>Ekoagros</a:t>
            </a:r>
            <a:r>
              <a:rPr lang="en-US" dirty="0"/>
              <a:t> (</a:t>
            </a:r>
            <a:r>
              <a:rPr lang="ru-RU" dirty="0"/>
              <a:t>Литва</a:t>
            </a:r>
            <a:r>
              <a:rPr lang="ru-RU" dirty="0" smtClean="0"/>
              <a:t>)</a:t>
            </a:r>
          </a:p>
          <a:p>
            <a:r>
              <a:rPr lang="en-US" dirty="0" err="1"/>
              <a:t>Ecoglobe</a:t>
            </a:r>
            <a:r>
              <a:rPr lang="en-US" dirty="0"/>
              <a:t> (</a:t>
            </a:r>
            <a:r>
              <a:rPr lang="ru-RU" dirty="0"/>
              <a:t>Армения)</a:t>
            </a:r>
          </a:p>
          <a:p>
            <a:r>
              <a:rPr lang="en-US" dirty="0" err="1" smtClean="0"/>
              <a:t>ORSER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ru-RU" dirty="0"/>
              <a:t>Турция</a:t>
            </a:r>
            <a:r>
              <a:rPr lang="ru-RU" dirty="0" smtClean="0"/>
              <a:t>)</a:t>
            </a:r>
          </a:p>
          <a:p>
            <a:r>
              <a:rPr lang="en-US" dirty="0"/>
              <a:t>CERES Certification of Environmental Standards GmbH (</a:t>
            </a:r>
            <a:r>
              <a:rPr lang="ru-RU" dirty="0"/>
              <a:t>Германия</a:t>
            </a:r>
            <a:r>
              <a:rPr lang="ru-RU" dirty="0" smtClean="0"/>
              <a:t>)</a:t>
            </a:r>
          </a:p>
          <a:p>
            <a:r>
              <a:rPr lang="en-US" dirty="0" err="1"/>
              <a:t>Bio.inspecta</a:t>
            </a:r>
            <a:r>
              <a:rPr lang="en-US" dirty="0"/>
              <a:t> AG (</a:t>
            </a:r>
            <a:r>
              <a:rPr lang="ru-RU" dirty="0"/>
              <a:t>Швейцария</a:t>
            </a:r>
            <a:r>
              <a:rPr lang="ru-RU" dirty="0" smtClean="0"/>
              <a:t>)</a:t>
            </a:r>
          </a:p>
          <a:p>
            <a:r>
              <a:rPr lang="en-US" dirty="0"/>
              <a:t>A CERT European Organization for Certification S.A.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9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" y="0"/>
            <a:ext cx="12149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7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541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Органическая </a:t>
            </a:r>
            <a:r>
              <a:rPr lang="ru-RU" dirty="0" smtClean="0"/>
              <a:t>сертификация – 03.10.23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Производство органических </a:t>
            </a:r>
            <a:r>
              <a:rPr lang="ru-RU" dirty="0" smtClean="0"/>
              <a:t>удобрений -12.03.23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Производство </a:t>
            </a:r>
            <a:r>
              <a:rPr lang="ru-RU" dirty="0"/>
              <a:t>и переработка органических </a:t>
            </a:r>
            <a:r>
              <a:rPr lang="ru-RU" dirty="0" err="1"/>
              <a:t>лекартсвенных</a:t>
            </a:r>
            <a:r>
              <a:rPr lang="ru-RU" dirty="0"/>
              <a:t> </a:t>
            </a:r>
            <a:r>
              <a:rPr lang="ru-RU" dirty="0" smtClean="0"/>
              <a:t>растений – 12.03.23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err="1" smtClean="0"/>
              <a:t>Биоагенты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биопрепараты -17.03.23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Органическое </a:t>
            </a:r>
            <a:r>
              <a:rPr lang="ru-RU" dirty="0"/>
              <a:t>животноводство </a:t>
            </a:r>
            <a:r>
              <a:rPr lang="ru-RU" dirty="0" smtClean="0"/>
              <a:t>– 24.03.23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 marL="0" indent="0">
              <a:buNone/>
            </a:pPr>
            <a:r>
              <a:rPr lang="ru-RU" dirty="0" err="1" smtClean="0"/>
              <a:t>Вебинары</a:t>
            </a:r>
            <a:r>
              <a:rPr lang="ru-RU" dirty="0" smtClean="0"/>
              <a:t> проводятся </a:t>
            </a:r>
            <a:r>
              <a:rPr lang="ru-RU" dirty="0"/>
              <a:t>КазНИИ Экономики АПК и </a:t>
            </a:r>
            <a:r>
              <a:rPr lang="ru-RU" dirty="0" err="1"/>
              <a:t>РСТ</a:t>
            </a:r>
            <a:r>
              <a:rPr lang="ru-RU" dirty="0"/>
              <a:t> в рамках реализации бюджетной подпрограммы 100 "Информационное обеспечение субъектов агропромышленного комплекса на безвозмездной основе"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82574"/>
            <a:ext cx="10678610" cy="880269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2871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 err="1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Вебинары</a:t>
            </a:r>
            <a:r>
              <a:rPr lang="ru-RU" sz="33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 по органическому сельскому хозяйству</a:t>
            </a:r>
            <a:endParaRPr lang="ru-RU" sz="33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" name="Picture 6" descr="Акционерное общество &quot;КазАгроИнновац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413" y="293531"/>
            <a:ext cx="2561219" cy="80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0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30418"/>
              </p:ext>
            </p:extLst>
          </p:nvPr>
        </p:nvGraphicFramePr>
        <p:xfrm>
          <a:off x="555585" y="185190"/>
          <a:ext cx="11007524" cy="648842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25821"/>
                <a:gridCol w="4089809"/>
                <a:gridCol w="5191894"/>
              </a:tblGrid>
              <a:tr h="7213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Время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Мероприятия и темы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Исполнители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858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15:00 – 15:10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Открытие семинара. Приветственные слова. Ознакомление с программой, знакомство с участниками семинара.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Евгений Владимирович Климов – старший научный сотрудник КазНИИ экономики АПК и РСТ председатель Казахстанской федерации движений органического сельского хозяйства – </a:t>
                      </a:r>
                      <a:r>
                        <a:rPr lang="en-US" sz="2000">
                          <a:effectLst/>
                        </a:rPr>
                        <a:t>KAZFOAM</a:t>
                      </a:r>
                      <a:r>
                        <a:rPr lang="ru-RU" sz="2000">
                          <a:effectLst/>
                        </a:rPr>
                        <a:t>,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35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15:10 – 15:30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Требования к органическому животноводству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Евгений Владимирович Климов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7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15:30 -15:50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Перспективы органического верблюдоводства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 err="1">
                          <a:effectLst/>
                        </a:rPr>
                        <a:t>Гаухар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Сапаркалиевна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Конуспаева</a:t>
                      </a:r>
                      <a:r>
                        <a:rPr lang="ru-RU" sz="2000" dirty="0">
                          <a:effectLst/>
                        </a:rPr>
                        <a:t> – профессор, д.б.н., главный научный сотрудник «Научно-производственное предприятие АНТИГЕН».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35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15:50 -16:10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 dirty="0">
                          <a:effectLst/>
                        </a:rPr>
                        <a:t>Требование к органическому пчеловодству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Евгений Владимирович Климов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03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16:10 -16:30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Практический опыт производства и реализации органического мёда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Асель Куспанова - Менеджер по развитию ТОО «Лепсинск Өнімі»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354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630555" algn="l"/>
                        </a:tabLst>
                      </a:pPr>
                      <a:r>
                        <a:rPr lang="ru-RU" sz="2000">
                          <a:effectLst/>
                        </a:rPr>
                        <a:t>16:30 - 17:00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Вопросы и ответы. Обсуждение докладов. Закрытие вебинара.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Модератор: Евгений Владимирович Климов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6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361731"/>
              </p:ext>
            </p:extLst>
          </p:nvPr>
        </p:nvGraphicFramePr>
        <p:xfrm>
          <a:off x="668739" y="981076"/>
          <a:ext cx="10890914" cy="5865813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721875"/>
                <a:gridCol w="2723013"/>
                <a:gridCol w="2723013"/>
                <a:gridCol w="2723013"/>
              </a:tblGrid>
              <a:tr h="50406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8690" algn="l"/>
                        </a:tabLst>
                      </a:pPr>
                      <a:r>
                        <a:rPr lang="ru-RU" sz="2000" b="1" dirty="0">
                          <a:effectLst/>
                        </a:rPr>
                        <a:t>ОРГАНИЧЕСКОЕ СЕЛЬСКОЕ ХОЗЯЙСТВО</a:t>
                      </a:r>
                      <a:endParaRPr lang="ru-RU" sz="20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61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Принцип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здоровья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ОСХ должно </a:t>
                      </a:r>
                      <a:r>
                        <a:rPr lang="ru-RU" sz="2000" b="0" dirty="0">
                          <a:effectLst/>
                        </a:rPr>
                        <a:t>поддерживать и улучшать здоровье почвы, растения, животного, человека и планеты как единого и неделимого целого.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 </a:t>
                      </a:r>
                      <a:endParaRPr lang="ru-RU" sz="2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Принцип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экологии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ОСХ должно </a:t>
                      </a:r>
                      <a:r>
                        <a:rPr lang="ru-RU" sz="2000" b="0" dirty="0">
                          <a:effectLst/>
                        </a:rPr>
                        <a:t>основываться на принципах существования естественных экологических систем и циклов, работая, сосуществуя с ними и поддерживая их.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 </a:t>
                      </a:r>
                      <a:endParaRPr lang="ru-RU" sz="2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Принцип справедливости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ОСХ должно </a:t>
                      </a:r>
                      <a:r>
                        <a:rPr lang="ru-RU" sz="2000" b="0" dirty="0">
                          <a:effectLst/>
                        </a:rPr>
                        <a:t>строиться на отношениях, которые гарантируют справедливость с учетом общей окружающей среды и жизненных возможностей.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 </a:t>
                      </a:r>
                      <a:endParaRPr lang="ru-RU" sz="2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Принцип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заботы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</a:rPr>
                        <a:t>Управление ОСХ должно </a:t>
                      </a:r>
                      <a:r>
                        <a:rPr lang="ru-RU" sz="2000" b="0" dirty="0">
                          <a:effectLst/>
                        </a:rPr>
                        <a:t>носить предупредительный и ответственный характер для защиты здоровья и благополучия нынешних и будущих поколений и окружающей среды.</a:t>
                      </a:r>
                      <a:endParaRPr lang="ru-RU" sz="20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</a:tbl>
          </a:graphicData>
        </a:graphic>
      </p:graphicFrame>
      <p:pic>
        <p:nvPicPr>
          <p:cNvPr id="16398" name="Picture 5" descr="http://www.ifoam.bio/sites/default/files/websitebanner_actiongroup_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08" y="4911466"/>
            <a:ext cx="56165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24585" y="105060"/>
            <a:ext cx="6250675" cy="682341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Принцип </a:t>
            </a:r>
            <a:r>
              <a:rPr lang="ru-RU" alt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органического сельского хозяйства (ОСХ)</a:t>
            </a:r>
            <a:r>
              <a:rPr lang="ru-RU" sz="3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/>
          </p:nvPr>
        </p:nvGraphicFramePr>
        <p:xfrm>
          <a:off x="1747777" y="1562583"/>
          <a:ext cx="8518967" cy="4328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19200" y="267106"/>
            <a:ext cx="10530839" cy="906374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Площадь </a:t>
            </a:r>
            <a:r>
              <a:rPr lang="ru-RU" sz="28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органических земель в Казахстане сертифицированных в соответствии с Регламентами Европейского, га, 2017-2021 гг.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3251" y="2465407"/>
            <a:ext cx="29689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+ около 120 </a:t>
            </a:r>
            <a:r>
              <a:rPr lang="ru-RU" sz="2800" dirty="0" err="1" smtClean="0"/>
              <a:t>тыс</a:t>
            </a:r>
            <a:r>
              <a:rPr lang="ru-RU" sz="2800" dirty="0" smtClean="0"/>
              <a:t> га</a:t>
            </a:r>
            <a:endParaRPr lang="en-US" sz="2800" dirty="0" smtClean="0"/>
          </a:p>
          <a:p>
            <a:pPr algn="ctr"/>
            <a:r>
              <a:rPr lang="ru-RU" sz="2800" dirty="0" smtClean="0"/>
              <a:t> </a:t>
            </a:r>
            <a:r>
              <a:rPr lang="en-US" sz="2800" dirty="0" smtClean="0"/>
              <a:t>(2021</a:t>
            </a:r>
            <a:r>
              <a:rPr lang="ru-RU" sz="2800" dirty="0" smtClean="0"/>
              <a:t>,</a:t>
            </a:r>
            <a:r>
              <a:rPr lang="en-US" sz="2800" dirty="0" smtClean="0"/>
              <a:t> </a:t>
            </a:r>
            <a:r>
              <a:rPr lang="en-US" sz="2800" dirty="0" err="1" smtClean="0"/>
              <a:t>STC</a:t>
            </a:r>
            <a:r>
              <a:rPr lang="en-US" sz="2800" dirty="0" smtClean="0"/>
              <a:t>)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460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54175"/>
            <a:ext cx="10515600" cy="4351338"/>
          </a:xfrm>
        </p:spPr>
        <p:txBody>
          <a:bodyPr/>
          <a:lstStyle/>
          <a:p>
            <a:r>
              <a:rPr lang="ru-RU" i="1" dirty="0"/>
              <a:t>Зерновые культуры - </a:t>
            </a:r>
            <a:r>
              <a:rPr lang="ru-RU" dirty="0"/>
              <a:t>пшеница, ячмень, кукуруза, гречиха, овес, рожь, просо;</a:t>
            </a:r>
          </a:p>
          <a:p>
            <a:r>
              <a:rPr lang="ru-RU" i="1" dirty="0"/>
              <a:t>Зернобобовые культуры -</a:t>
            </a:r>
            <a:r>
              <a:rPr lang="ru-RU" dirty="0"/>
              <a:t> чечевица, соя, нут, фасоль, горох, </a:t>
            </a:r>
            <a:r>
              <a:rPr lang="ru-RU" dirty="0" err="1"/>
              <a:t>маш</a:t>
            </a:r>
            <a:r>
              <a:rPr lang="ru-RU" dirty="0"/>
              <a:t>; </a:t>
            </a:r>
          </a:p>
          <a:p>
            <a:r>
              <a:rPr lang="ru-RU" i="1" dirty="0"/>
              <a:t>Масличные культуры</a:t>
            </a:r>
            <a:r>
              <a:rPr lang="ru-RU" dirty="0"/>
              <a:t> – подсолнечник, лён, рапс, горчица, сафлор, кунжут, тмин;</a:t>
            </a:r>
          </a:p>
          <a:p>
            <a:r>
              <a:rPr lang="ru-RU" i="1" dirty="0"/>
              <a:t>Лекарственные культуры - </a:t>
            </a:r>
            <a:r>
              <a:rPr lang="ru-RU" dirty="0"/>
              <a:t>корень солодки, листья малины;</a:t>
            </a:r>
          </a:p>
          <a:p>
            <a:r>
              <a:rPr lang="ru-RU" i="1" dirty="0"/>
              <a:t>Технические культуры</a:t>
            </a:r>
            <a:r>
              <a:rPr lang="ru-RU" dirty="0"/>
              <a:t> – хлопок;</a:t>
            </a:r>
          </a:p>
          <a:p>
            <a:r>
              <a:rPr lang="ru-RU" i="1" dirty="0"/>
              <a:t>Дикорастущие культуры </a:t>
            </a:r>
            <a:r>
              <a:rPr lang="ru-RU" dirty="0"/>
              <a:t>(не уточняются)</a:t>
            </a:r>
            <a:r>
              <a:rPr lang="ru-RU" i="1" dirty="0"/>
              <a:t>;</a:t>
            </a:r>
            <a:endParaRPr lang="ru-RU" dirty="0"/>
          </a:p>
          <a:p>
            <a:r>
              <a:rPr lang="ru-RU" i="1" dirty="0"/>
              <a:t>Продукция животноводства </a:t>
            </a:r>
            <a:r>
              <a:rPr lang="ru-RU" i="1" dirty="0" smtClean="0"/>
              <a:t>– мёд, продукция пчеловодства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01969" y="544899"/>
            <a:ext cx="8389271" cy="892138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Made in Organic Kazakhstan</a:t>
            </a:r>
            <a:endParaRPr lang="ru-RU" sz="3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7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2" y="859386"/>
            <a:ext cx="3056013" cy="543054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02" y="759828"/>
            <a:ext cx="3816467" cy="543054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06142" y="105061"/>
            <a:ext cx="3898293" cy="892138"/>
          </a:xfrm>
          <a:prstGeom prst="rect">
            <a:avLst/>
          </a:prstGeom>
          <a:solidFill>
            <a:srgbClr val="003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МАРКИРОВКА</a:t>
            </a:r>
            <a:endParaRPr lang="ru-RU" sz="3400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88562" y="5311872"/>
            <a:ext cx="3494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4"/>
              </a:rPr>
              <a:t>https://biocontrol.kz/sert/05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6925106" y="4671465"/>
            <a:ext cx="1504708" cy="155601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814" y="759828"/>
            <a:ext cx="3214317" cy="45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12804</TotalTime>
  <Words>1804</Words>
  <Application>Microsoft Office PowerPoint</Application>
  <PresentationFormat>Широкоэкранный</PresentationFormat>
  <Paragraphs>347</Paragraphs>
  <Slides>39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Arial</vt:lpstr>
      <vt:lpstr>Arial Black</vt:lpstr>
      <vt:lpstr>Bahnschrift Condensed</vt:lpstr>
      <vt:lpstr>Calibri</vt:lpstr>
      <vt:lpstr>Calibri Light</vt:lpstr>
      <vt:lpstr>Times New Roman</vt:lpstr>
      <vt:lpstr>Wingdings</vt:lpstr>
      <vt:lpstr>Тема Office</vt:lpstr>
      <vt:lpstr>CorelDRAW</vt:lpstr>
      <vt:lpstr>Презентация PowerPoint</vt:lpstr>
      <vt:lpstr>Организационные 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- Площадь места лежки достаточная для удовлетворения потребностей животного (например 6м2 / 4,5м2 на лактирующую корову)  - Ровный не скользкий пол, минимум на 50% сплошной без решеток и щелей  - Достаточный (минимальный) уровень подстилки (в том числе на матах)   -Достаточная освещенность и вентиляция коровника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Планирование перехода на органическое сельское хозяйство</vt:lpstr>
      <vt:lpstr>Органы по сертификации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158</cp:revision>
  <dcterms:created xsi:type="dcterms:W3CDTF">2021-11-16T16:56:23Z</dcterms:created>
  <dcterms:modified xsi:type="dcterms:W3CDTF">2023-10-24T11:39:05Z</dcterms:modified>
</cp:coreProperties>
</file>