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91" r:id="rId2"/>
    <p:sldId id="393" r:id="rId3"/>
    <p:sldId id="394" r:id="rId4"/>
    <p:sldId id="381" r:id="rId5"/>
    <p:sldId id="296" r:id="rId6"/>
    <p:sldId id="297" r:id="rId7"/>
    <p:sldId id="298" r:id="rId8"/>
    <p:sldId id="362" r:id="rId9"/>
    <p:sldId id="379" r:id="rId10"/>
    <p:sldId id="299" r:id="rId11"/>
    <p:sldId id="300" r:id="rId12"/>
    <p:sldId id="303" r:id="rId13"/>
    <p:sldId id="304" r:id="rId14"/>
    <p:sldId id="306" r:id="rId15"/>
    <p:sldId id="307" r:id="rId16"/>
    <p:sldId id="389" r:id="rId17"/>
    <p:sldId id="309" r:id="rId18"/>
    <p:sldId id="259" r:id="rId19"/>
    <p:sldId id="260" r:id="rId20"/>
    <p:sldId id="261" r:id="rId21"/>
    <p:sldId id="265" r:id="rId22"/>
    <p:sldId id="284" r:id="rId23"/>
    <p:sldId id="267" r:id="rId24"/>
    <p:sldId id="268" r:id="rId25"/>
    <p:sldId id="367" r:id="rId26"/>
    <p:sldId id="370" r:id="rId27"/>
    <p:sldId id="28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4" autoAdjust="0"/>
    <p:restoredTop sz="94660"/>
  </p:normalViewPr>
  <p:slideViewPr>
    <p:cSldViewPr snapToGrid="0">
      <p:cViewPr>
        <p:scale>
          <a:sx n="86" d="100"/>
          <a:sy n="86" d="100"/>
        </p:scale>
        <p:origin x="-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92CD3-DFE4-451C-AABE-D38E6CA3F364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E681E-160E-4B74-A935-080E9ADBA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3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653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8E20B-B3CC-4362-BD13-2108065A95F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462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2F1C3-DF8D-A541-87C0-8F46E86B7438}" type="slidenum">
              <a:rPr lang="en-US" altLang="x-none" smtClean="0"/>
              <a:pPr/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0849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713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75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574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142624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/>
          </p:nvPr>
        </p:nvSpPr>
        <p:spPr>
          <a:xfrm>
            <a:off x="548867" y="2090615"/>
            <a:ext cx="10971780" cy="367322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001B7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22819" y="1436688"/>
            <a:ext cx="7683500" cy="65405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001B71"/>
                </a:solidFill>
              </a:defRPr>
            </a:lvl1pPr>
          </a:lstStyle>
          <a:p>
            <a:pPr lvl="0"/>
            <a:r>
              <a:rPr lang="de-D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87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29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3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89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38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86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395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022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7A345-5ECF-4D10-880F-26AAF2C5D5E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05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organicproducts.narod.ru/labels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6452" y="-858859"/>
            <a:ext cx="9902220" cy="685938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671513" y="1621204"/>
            <a:ext cx="10652760" cy="53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algn="ctr">
              <a:buClr>
                <a:srgbClr val="000000"/>
              </a:buClr>
              <a:buSzPts val="3500"/>
            </a:pPr>
            <a:r>
              <a:rPr lang="ru-RU" sz="2800" b="1" dirty="0">
                <a:solidFill>
                  <a:srgbClr val="096327"/>
                </a:solidFill>
                <a:latin typeface="Calibri"/>
                <a:ea typeface="Calibri"/>
                <a:cs typeface="Calibri"/>
                <a:sym typeface="Calibri"/>
              </a:rPr>
              <a:t>ТЕМА </a:t>
            </a:r>
            <a:r>
              <a:rPr lang="ru-RU" sz="2800" b="1" dirty="0">
                <a:solidFill>
                  <a:srgbClr val="096327"/>
                </a:solidFill>
                <a:ea typeface="Calibri"/>
                <a:cs typeface="Calibri"/>
                <a:sym typeface="Calibri"/>
              </a:rPr>
              <a:t>ВЕБИНАРА: </a:t>
            </a:r>
            <a:r>
              <a:rPr lang="ru-RU" sz="2800" b="1" dirty="0" smtClean="0">
                <a:solidFill>
                  <a:srgbClr val="096327"/>
                </a:solidFill>
                <a:ea typeface="Calibri"/>
                <a:cs typeface="Calibri"/>
                <a:sym typeface="Calibri"/>
              </a:rPr>
              <a:t>Сертификация </a:t>
            </a:r>
            <a:r>
              <a:rPr lang="ru-RU" sz="2800" b="1" dirty="0">
                <a:solidFill>
                  <a:srgbClr val="096327"/>
                </a:solidFill>
                <a:ea typeface="Calibri"/>
                <a:cs typeface="Calibri"/>
                <a:sym typeface="Calibri"/>
              </a:rPr>
              <a:t>органической </a:t>
            </a:r>
            <a:r>
              <a:rPr lang="ru-RU" sz="2800" b="1" dirty="0" smtClean="0">
                <a:solidFill>
                  <a:srgbClr val="096327"/>
                </a:solidFill>
                <a:ea typeface="Calibri"/>
                <a:cs typeface="Calibri"/>
                <a:sym typeface="Calibri"/>
              </a:rPr>
              <a:t>продукции</a:t>
            </a:r>
            <a:endParaRPr sz="2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7109" y="279400"/>
            <a:ext cx="1985814" cy="400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6842" y="286574"/>
            <a:ext cx="816866" cy="39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8428" y="295845"/>
            <a:ext cx="1688595" cy="38709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9121278" y="4354214"/>
            <a:ext cx="1572745" cy="71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ru-RU" sz="2000" dirty="0" smtClean="0">
                <a:solidFill>
                  <a:srgbClr val="096327"/>
                </a:solidFill>
                <a:latin typeface="Calibri"/>
                <a:ea typeface="Calibri"/>
                <a:cs typeface="Calibri"/>
                <a:sym typeface="Calibri"/>
              </a:rPr>
              <a:t>03 </a:t>
            </a:r>
            <a:r>
              <a:rPr lang="ru-RU" sz="2000" dirty="0" smtClean="0">
                <a:solidFill>
                  <a:srgbClr val="096327"/>
                </a:solidFill>
                <a:latin typeface="Calibri"/>
                <a:ea typeface="Calibri"/>
                <a:cs typeface="Calibri"/>
                <a:sym typeface="Calibri"/>
              </a:rPr>
              <a:t>октября</a:t>
            </a:r>
            <a:endParaRPr lang="en-US" sz="2000" dirty="0" smtClean="0">
              <a:solidFill>
                <a:srgbClr val="0963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4000"/>
            </a:pPr>
            <a:r>
              <a:rPr lang="en-US" sz="2000" dirty="0" smtClean="0">
                <a:solidFill>
                  <a:srgbClr val="096327"/>
                </a:solidFill>
                <a:latin typeface="Calibri"/>
                <a:sym typeface="Calibri"/>
              </a:rPr>
              <a:t>2023 </a:t>
            </a:r>
            <a:r>
              <a:rPr lang="ru-RU" sz="2000" dirty="0" smtClean="0">
                <a:solidFill>
                  <a:srgbClr val="096327"/>
                </a:solidFill>
                <a:latin typeface="Calibri"/>
                <a:sym typeface="Calibri"/>
              </a:rPr>
              <a:t> г.</a:t>
            </a:r>
            <a:endParaRPr sz="200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9429750" y="6172292"/>
            <a:ext cx="1448922" cy="40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2000">
                <a:solidFill>
                  <a:srgbClr val="096327"/>
                </a:solidFill>
                <a:latin typeface="Calibri"/>
                <a:ea typeface="Calibri"/>
                <a:cs typeface="Calibri"/>
                <a:sym typeface="Calibri"/>
              </a:rPr>
              <a:t>Алматы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" name="Google Shape;93;p1"/>
          <p:cNvCxnSpPr/>
          <p:nvPr/>
        </p:nvCxnSpPr>
        <p:spPr>
          <a:xfrm>
            <a:off x="9446419" y="5495925"/>
            <a:ext cx="0" cy="100965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Picture 6" descr="Акционерное общество &quot;КазАгроИнновация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601" y="0"/>
            <a:ext cx="2561219" cy="80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 bwMode="auto">
          <a:xfrm>
            <a:off x="8046164" y="352871"/>
            <a:ext cx="2508624" cy="105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20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КазНИИЭАПКиРСТ</a:t>
            </a:r>
            <a:endParaRPr lang="ru-RU" altLang="ru-RU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7109" y="5354198"/>
            <a:ext cx="6391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Заместитель Председателя Правления </a:t>
            </a:r>
          </a:p>
          <a:p>
            <a:r>
              <a:rPr lang="ru-RU" dirty="0" smtClean="0"/>
              <a:t>ТОО «Казахский НИИ Э АПК и </a:t>
            </a:r>
            <a:r>
              <a:rPr lang="ru-RU" dirty="0" err="1" smtClean="0"/>
              <a:t>РСТ</a:t>
            </a:r>
            <a:r>
              <a:rPr lang="ru-RU" dirty="0" smtClean="0"/>
              <a:t>»                      </a:t>
            </a:r>
            <a:r>
              <a:rPr lang="ru-RU" dirty="0" err="1" smtClean="0"/>
              <a:t>Г.У</a:t>
            </a:r>
            <a:r>
              <a:rPr lang="ru-RU" dirty="0" smtClean="0"/>
              <a:t>. </a:t>
            </a:r>
            <a:r>
              <a:rPr lang="ru-RU" dirty="0" err="1" smtClean="0"/>
              <a:t>Акимбекова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07446" y="5005708"/>
            <a:ext cx="597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Эксперт                                           </a:t>
            </a:r>
            <a:r>
              <a:rPr lang="ru-RU" dirty="0" err="1" smtClean="0"/>
              <a:t>Е.В</a:t>
            </a:r>
            <a:r>
              <a:rPr lang="ru-RU" dirty="0" smtClean="0"/>
              <a:t>. Климов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9100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3"/>
          <p:cNvSpPr>
            <a:spLocks noGrp="1"/>
          </p:cNvSpPr>
          <p:nvPr>
            <p:ph type="ctrTitle"/>
          </p:nvPr>
        </p:nvSpPr>
        <p:spPr>
          <a:xfrm>
            <a:off x="2267743" y="927077"/>
            <a:ext cx="7772400" cy="1800225"/>
          </a:xfrm>
        </p:spPr>
        <p:txBody>
          <a:bodyPr/>
          <a:lstStyle/>
          <a:p>
            <a:pPr eaLnBrk="1" hangingPunct="1"/>
            <a:r>
              <a:rPr lang="ru-RU" altLang="ru-RU" sz="2800" dirty="0"/>
              <a:t>Вопрос №1: Как вы думаете, что такое органическое сельское хозяйство?</a:t>
            </a:r>
          </a:p>
        </p:txBody>
      </p:sp>
      <p:pic>
        <p:nvPicPr>
          <p:cNvPr id="9220" name="Picture 7" descr="Картинки по запросу вопр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727302"/>
            <a:ext cx="59451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Прямоугольник 5"/>
          <p:cNvSpPr>
            <a:spLocks noChangeArrowheads="1"/>
          </p:cNvSpPr>
          <p:nvPr/>
        </p:nvSpPr>
        <p:spPr bwMode="auto">
          <a:xfrm>
            <a:off x="933675" y="954373"/>
            <a:ext cx="887906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Мировое сельское хозяйство медленно, но целенаправленно движется к агроэкологическому и  органическому производству. </a:t>
            </a:r>
          </a:p>
        </p:txBody>
      </p:sp>
    </p:spTree>
    <p:extLst>
      <p:ext uri="{BB962C8B-B14F-4D97-AF65-F5344CB8AC3E}">
        <p14:creationId xmlns:p14="http://schemas.microsoft.com/office/powerpoint/2010/main" val="390737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/>
          <p:cNvSpPr>
            <a:spLocks noGrp="1"/>
          </p:cNvSpPr>
          <p:nvPr>
            <p:ph idx="1"/>
          </p:nvPr>
        </p:nvSpPr>
        <p:spPr>
          <a:xfrm>
            <a:off x="1029269" y="96581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400" b="1" dirty="0"/>
              <a:t>Органическое сельское хозяйство </a:t>
            </a:r>
            <a:r>
              <a:rPr lang="ru-RU" altLang="ru-RU" sz="2400" dirty="0"/>
              <a:t>не ограничивается запретом использования синтетических химических веществ – «химикатов» (пестицидов, минеральных удобрений и др.)</a:t>
            </a:r>
            <a:endParaRPr lang="en-US" altLang="ru-RU" sz="2400" dirty="0"/>
          </a:p>
          <a:p>
            <a:pPr marL="0" indent="0" algn="ctr">
              <a:buNone/>
            </a:pPr>
            <a:endParaRPr lang="ru-RU" altLang="ru-RU" sz="2400" dirty="0"/>
          </a:p>
          <a:p>
            <a:pPr marL="0" indent="0" algn="ctr">
              <a:buNone/>
            </a:pPr>
            <a:r>
              <a:rPr lang="ru-RU" altLang="ru-RU" sz="2400" b="1" dirty="0"/>
              <a:t>Органическое сельское хозяйство </a:t>
            </a:r>
            <a:endParaRPr lang="en-US" altLang="ru-RU" sz="2400" b="1" dirty="0"/>
          </a:p>
          <a:p>
            <a:pPr marL="0" indent="0" algn="ctr">
              <a:buNone/>
            </a:pPr>
            <a:r>
              <a:rPr lang="ru-RU" altLang="ru-RU" sz="2400" b="1" dirty="0"/>
              <a:t>простирается дальше этого!</a:t>
            </a:r>
          </a:p>
          <a:p>
            <a:pPr marL="0" indent="0"/>
            <a:endParaRPr lang="ru-RU" altLang="ru-RU" sz="2400" dirty="0"/>
          </a:p>
        </p:txBody>
      </p:sp>
      <p:pic>
        <p:nvPicPr>
          <p:cNvPr id="10243" name="Picture 5" descr="Картинки по запросу развитие личн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39" y="3691958"/>
            <a:ext cx="3257860" cy="244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6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559558" y="1307816"/>
            <a:ext cx="8928574" cy="1943100"/>
          </a:xfrm>
        </p:spPr>
        <p:txBody>
          <a:bodyPr/>
          <a:lstStyle/>
          <a:p>
            <a:r>
              <a:rPr lang="ru-RU" altLang="ru-RU" sz="2000" dirty="0"/>
              <a:t>Органическое сельское хозяйство – производственная система, которая поддерживает здоровье почв, экосистем и людей. Зависит от экологических процессов, биологического разнообразия и природных циклов, характерных для местных условий, избегая использования неблагоприятных ресурсов. </a:t>
            </a:r>
          </a:p>
        </p:txBody>
      </p:sp>
      <p:pic>
        <p:nvPicPr>
          <p:cNvPr id="1331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2852739"/>
            <a:ext cx="3986212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477672" y="2636838"/>
            <a:ext cx="6050129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marL="341313" indent="-3413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23" indent="-228566" algn="l" defTabSz="9142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4" indent="-228566" algn="l" defTabSz="9142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5" indent="-228566" algn="l" defTabSz="9142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7" indent="-228566" algn="l" defTabSz="9142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2000" dirty="0"/>
              <a:t>Органическое сельское хозяйство объединяет традиции, нововведения и науку, чтобы улучшить состояние окружающей среды и развивать справедливые взаимоотношения и достойный уровень жизни для всего вышеуказанного.</a:t>
            </a:r>
          </a:p>
          <a:p>
            <a:pPr marL="0" indent="0" algn="just">
              <a:buNone/>
              <a:defRPr/>
            </a:pPr>
            <a:r>
              <a:rPr lang="ru-RU" sz="2000" i="1" dirty="0"/>
              <a:t>Международная Федерация движений за органическое сельское хозяйство (IFOAM – </a:t>
            </a:r>
            <a:r>
              <a:rPr lang="ru-RU" sz="2000" i="1" dirty="0" err="1"/>
              <a:t>International</a:t>
            </a:r>
            <a:r>
              <a:rPr lang="ru-RU" sz="2000" i="1" dirty="0"/>
              <a:t> </a:t>
            </a:r>
            <a:r>
              <a:rPr lang="ru-RU" sz="2000" i="1" dirty="0" err="1"/>
              <a:t>Federation</a:t>
            </a:r>
            <a:r>
              <a:rPr lang="ru-RU" sz="2000" i="1" dirty="0"/>
              <a:t> </a:t>
            </a:r>
            <a:r>
              <a:rPr lang="ru-RU" sz="2000" i="1" dirty="0" err="1"/>
              <a:t>of</a:t>
            </a:r>
            <a:r>
              <a:rPr lang="ru-RU" sz="2000" i="1" dirty="0"/>
              <a:t> </a:t>
            </a:r>
            <a:r>
              <a:rPr lang="ru-RU" sz="2000" i="1" dirty="0" err="1"/>
              <a:t>Organic</a:t>
            </a:r>
            <a:r>
              <a:rPr lang="ru-RU" sz="2000" i="1" dirty="0"/>
              <a:t> </a:t>
            </a:r>
            <a:r>
              <a:rPr lang="ru-RU" sz="2000" i="1" dirty="0" err="1"/>
              <a:t>Agriculture</a:t>
            </a:r>
            <a:r>
              <a:rPr lang="ru-RU" sz="2000" i="1" dirty="0"/>
              <a:t> </a:t>
            </a:r>
            <a:r>
              <a:rPr lang="ru-RU" sz="2000" i="1" dirty="0" err="1"/>
              <a:t>Movements</a:t>
            </a:r>
            <a:r>
              <a:rPr lang="ru-RU" sz="2000" i="1" dirty="0"/>
              <a:t>):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59558" y="136525"/>
            <a:ext cx="6250675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3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Определение </a:t>
            </a:r>
            <a:r>
              <a:rPr lang="ru-RU" altLang="ru-RU" sz="33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органического сельского хозяйства</a:t>
            </a:r>
            <a:r>
              <a:rPr lang="ru-RU" sz="33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62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654577"/>
              </p:ext>
            </p:extLst>
          </p:nvPr>
        </p:nvGraphicFramePr>
        <p:xfrm>
          <a:off x="955343" y="1268413"/>
          <a:ext cx="9095121" cy="4906963"/>
        </p:xfrm>
        <a:graphic>
          <a:graphicData uri="http://schemas.openxmlformats.org/drawingml/2006/table">
            <a:tbl>
              <a:tblPr/>
              <a:tblGrid>
                <a:gridCol w="4382790"/>
                <a:gridCol w="4712331"/>
              </a:tblGrid>
              <a:tr h="396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Страна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Принятый термин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7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Австрия,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ермания, Швейцария, Италия, Франция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Нидерланды</a:t>
                      </a: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Биологическое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Швеция,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орвегия, Дания, Испания</a:t>
                      </a: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Экологическое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</a:t>
                      </a: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7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Австралия, Англия, США, Грузия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Армения, Молдова.</a:t>
                      </a: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Органическое сельское хозяйство Биологическое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</a:t>
                      </a: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Канада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Органическое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х, </a:t>
                      </a: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Финляндия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Природное сельское хозяйство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Эстония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Экологически чистое сельское хозяйство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79" marR="68579" marT="45716" marB="45716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353983" y="232059"/>
            <a:ext cx="8297839" cy="914353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850" algn="ctr">
              <a:defRPr/>
            </a:pPr>
            <a:r>
              <a:rPr lang="ru-RU" sz="33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Термины для </a:t>
            </a:r>
            <a:r>
              <a:rPr lang="ru-RU" sz="33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обозначения органического сельского </a:t>
            </a:r>
            <a:r>
              <a:rPr lang="ru-RU" sz="33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хозяйства</a:t>
            </a:r>
            <a:endParaRPr lang="ru-RU" sz="33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96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361731"/>
              </p:ext>
            </p:extLst>
          </p:nvPr>
        </p:nvGraphicFramePr>
        <p:xfrm>
          <a:off x="668739" y="981076"/>
          <a:ext cx="10890914" cy="5865813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721875"/>
                <a:gridCol w="2723013"/>
                <a:gridCol w="2723013"/>
                <a:gridCol w="2723013"/>
              </a:tblGrid>
              <a:tr h="50406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8690" algn="l"/>
                        </a:tabLst>
                      </a:pPr>
                      <a:r>
                        <a:rPr lang="ru-RU" sz="2000" b="1" dirty="0">
                          <a:effectLst/>
                        </a:rPr>
                        <a:t>ОРГАНИЧЕСКОЕ СЕЛЬСКОЕ ХОЗЯЙСТВО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61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Принцип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здоровья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</a:rPr>
                        <a:t>ОСХ должно </a:t>
                      </a:r>
                      <a:r>
                        <a:rPr lang="ru-RU" sz="2000" b="0" dirty="0">
                          <a:effectLst/>
                        </a:rPr>
                        <a:t>поддерживать и улучшать здоровье почвы, растения, животного, человека и планеты как единого и неделимого целого.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 </a:t>
                      </a:r>
                      <a:endParaRPr lang="ru-RU" sz="2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Принцип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экологии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</a:rPr>
                        <a:t>ОСХ должно </a:t>
                      </a:r>
                      <a:r>
                        <a:rPr lang="ru-RU" sz="2000" b="0" dirty="0">
                          <a:effectLst/>
                        </a:rPr>
                        <a:t>основываться на принципах существования естественных экологических систем и циклов, работая, сосуществуя с ними и поддерживая их.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 </a:t>
                      </a:r>
                      <a:endParaRPr lang="ru-RU" sz="2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Принцип справедливости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</a:rPr>
                        <a:t>ОСХ должно </a:t>
                      </a:r>
                      <a:r>
                        <a:rPr lang="ru-RU" sz="2000" b="0" dirty="0">
                          <a:effectLst/>
                        </a:rPr>
                        <a:t>строиться на отношениях, которые гарантируют справедливость с учетом общей окружающей среды и жизненных возможностей.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 </a:t>
                      </a:r>
                      <a:endParaRPr lang="ru-RU" sz="2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Принцип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заботы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</a:rPr>
                        <a:t>Управление ОСХ должно </a:t>
                      </a:r>
                      <a:r>
                        <a:rPr lang="ru-RU" sz="2000" b="0" dirty="0">
                          <a:effectLst/>
                        </a:rPr>
                        <a:t>носить предупредительный и ответственный характер для защиты здоровья и благополучия нынешних и будущих поколений и окружающей среды.</a:t>
                      </a:r>
                      <a:endParaRPr lang="ru-RU" sz="2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</a:tr>
            </a:tbl>
          </a:graphicData>
        </a:graphic>
      </p:graphicFrame>
      <p:pic>
        <p:nvPicPr>
          <p:cNvPr id="16398" name="Picture 5" descr="http://www.ifoam.bio/sites/default/files/websitebanner_actiongroup_2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08" y="4911466"/>
            <a:ext cx="56165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24585" y="105060"/>
            <a:ext cx="6250675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Принцип </a:t>
            </a:r>
            <a:r>
              <a:rPr lang="ru-RU" altLang="ru-RU" sz="3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органического сельского хозяйства (ОСХ)</a:t>
            </a:r>
            <a:r>
              <a:rPr lang="ru-RU" sz="3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47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5925258"/>
              </p:ext>
            </p:extLst>
          </p:nvPr>
        </p:nvGraphicFramePr>
        <p:xfrm>
          <a:off x="1347431" y="1085330"/>
          <a:ext cx="8496300" cy="48136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56122"/>
                <a:gridCol w="5040178"/>
              </a:tblGrid>
              <a:tr h="5464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ЗАПРЕЩЕНО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РАЗРЕШЕНО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>
                    <a:solidFill>
                      <a:srgbClr val="00B050"/>
                    </a:solidFill>
                  </a:tcPr>
                </a:tc>
              </a:tr>
              <a:tr h="42668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Химические </a:t>
                      </a:r>
                      <a:r>
                        <a:rPr lang="ru-RU" sz="2000" dirty="0" smtClean="0">
                          <a:effectLst/>
                        </a:rPr>
                        <a:t>пестициды;</a:t>
                      </a:r>
                      <a:endParaRPr lang="ru-RU" sz="20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Синтетические минеральные </a:t>
                      </a:r>
                      <a:r>
                        <a:rPr lang="ru-RU" sz="2000" dirty="0" smtClean="0">
                          <a:effectLst/>
                        </a:rPr>
                        <a:t>удобрения; </a:t>
                      </a:r>
                      <a:endParaRPr lang="ru-RU" sz="20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Практика монокультуры;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Использованию химических стимуляторов;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Антибиотики *, </a:t>
                      </a:r>
                      <a:r>
                        <a:rPr lang="ru-RU" sz="2000" dirty="0">
                          <a:effectLst/>
                        </a:rPr>
                        <a:t>гормональные препараты;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ГМО и наноудобрения</a:t>
                      </a:r>
                      <a:r>
                        <a:rPr lang="ru-RU" sz="2000" dirty="0" smtClean="0">
                          <a:effectLst/>
                        </a:rPr>
                        <a:t>.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(* есть исключения</a:t>
                      </a:r>
                      <a:r>
                        <a:rPr lang="ru-RU" sz="14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допускающие использование некоторые вещества)</a:t>
                      </a:r>
                      <a:endParaRPr lang="ru-RU" sz="1400" i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Применяются биопестициды, биоагенты (энтомофаги, аттрактанты и т.д.)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Культуры устойчивые к болезням и вредителям.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Органические удобрения и почвоулучшители (компост, биогумус, торф, сидераты и </a:t>
                      </a:r>
                      <a:r>
                        <a:rPr lang="ru-RU" sz="2000" dirty="0" smtClean="0">
                          <a:effectLst/>
                        </a:rPr>
                        <a:t>др.)</a:t>
                      </a:r>
                      <a:endParaRPr lang="ru-RU" sz="20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Применяется усиление естественных круговоротов в природе, циклов питания;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Севооборот; Ротация полей и практика отдыхающих полей; Биологизированые пары и др.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460310" y="200594"/>
            <a:ext cx="7861111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Что используют </a:t>
            </a:r>
            <a:r>
              <a:rPr lang="ru-RU" altLang="ru-RU" sz="3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в органическом производстве</a:t>
            </a:r>
            <a:r>
              <a:rPr lang="ru-RU" alt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?</a:t>
            </a:r>
            <a:r>
              <a:rPr 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endParaRPr lang="ru-RU" sz="34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3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46395CC-7077-CA4A-B721-85B2BEFE9366}"/>
              </a:ext>
            </a:extLst>
          </p:cNvPr>
          <p:cNvGrpSpPr/>
          <p:nvPr/>
        </p:nvGrpSpPr>
        <p:grpSpPr>
          <a:xfrm>
            <a:off x="1632030" y="127323"/>
            <a:ext cx="6774807" cy="6359064"/>
            <a:chOff x="3118258" y="1240246"/>
            <a:chExt cx="5130392" cy="51303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8727E86-51B6-5B4A-A7B9-6144B5E9645A}"/>
                </a:ext>
              </a:extLst>
            </p:cNvPr>
            <p:cNvSpPr/>
            <p:nvPr/>
          </p:nvSpPr>
          <p:spPr>
            <a:xfrm>
              <a:off x="3118258" y="1240246"/>
              <a:ext cx="5130392" cy="513039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8A3C272-DB70-884A-8BFA-8D42C64E0C98}"/>
                </a:ext>
              </a:extLst>
            </p:cNvPr>
            <p:cNvSpPr txBox="1"/>
            <p:nvPr/>
          </p:nvSpPr>
          <p:spPr>
            <a:xfrm>
              <a:off x="4379049" y="1492526"/>
              <a:ext cx="2778309" cy="322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tx2"/>
                  </a:solidFill>
                </a:rPr>
                <a:t>Устойчивое сельское хозяйство</a:t>
              </a:r>
              <a:endParaRPr lang="en-GB" sz="20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27F5FEE-7F68-B445-94F9-DBC99A14D57A}"/>
              </a:ext>
            </a:extLst>
          </p:cNvPr>
          <p:cNvGrpSpPr/>
          <p:nvPr/>
        </p:nvGrpSpPr>
        <p:grpSpPr>
          <a:xfrm>
            <a:off x="2161624" y="754203"/>
            <a:ext cx="6372069" cy="5981041"/>
            <a:chOff x="4124325" y="2328455"/>
            <a:chExt cx="4108858" cy="410885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99CE5122-6A6E-454D-84E0-FF8318EBFD51}"/>
                </a:ext>
              </a:extLst>
            </p:cNvPr>
            <p:cNvSpPr/>
            <p:nvPr/>
          </p:nvSpPr>
          <p:spPr>
            <a:xfrm>
              <a:off x="4124325" y="2328455"/>
              <a:ext cx="4108858" cy="410885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20000"/>
              </a:schemeClr>
            </a:solidFill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E7F16DD-D259-FF49-8352-484E5B1321EC}"/>
                </a:ext>
              </a:extLst>
            </p:cNvPr>
            <p:cNvSpPr txBox="1"/>
            <p:nvPr/>
          </p:nvSpPr>
          <p:spPr>
            <a:xfrm>
              <a:off x="5899870" y="2578973"/>
              <a:ext cx="1177793" cy="232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z-Cyrl-UZ" sz="1600" b="1" dirty="0" smtClean="0">
                  <a:solidFill>
                    <a:schemeClr val="tx2"/>
                  </a:solidFill>
                </a:rPr>
                <a:t>Агроэкология</a:t>
              </a:r>
              <a:endParaRPr lang="en-GB" sz="16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9BEE1C7-34CB-804D-A472-B62D27F390A2}"/>
              </a:ext>
            </a:extLst>
          </p:cNvPr>
          <p:cNvGrpSpPr/>
          <p:nvPr/>
        </p:nvGrpSpPr>
        <p:grpSpPr>
          <a:xfrm>
            <a:off x="3016703" y="1861938"/>
            <a:ext cx="5336396" cy="5008923"/>
            <a:chOff x="4218111" y="2442533"/>
            <a:chExt cx="4041119" cy="40411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A57AD15E-D747-1E44-B6C5-2E0E56307529}"/>
                </a:ext>
              </a:extLst>
            </p:cNvPr>
            <p:cNvSpPr/>
            <p:nvPr/>
          </p:nvSpPr>
          <p:spPr>
            <a:xfrm>
              <a:off x="4218111" y="2442533"/>
              <a:ext cx="4041119" cy="40411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20000"/>
              </a:schemeClr>
            </a:solidFill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52DB2E9-5A0F-354C-B2D5-87AC0691925C}"/>
                </a:ext>
              </a:extLst>
            </p:cNvPr>
            <p:cNvSpPr txBox="1"/>
            <p:nvPr/>
          </p:nvSpPr>
          <p:spPr>
            <a:xfrm>
              <a:off x="5512670" y="2693714"/>
              <a:ext cx="1454366" cy="2731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z-Cyrl-UZ" sz="1600" b="1" dirty="0" smtClean="0">
                  <a:solidFill>
                    <a:schemeClr val="tx2"/>
                  </a:solidFill>
                </a:rPr>
                <a:t>ОРГАНИЧЕСКОЕ С/Х</a:t>
              </a:r>
              <a:endParaRPr lang="en-GB" sz="16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3101A8F-568E-DF47-8B79-D3D32FF08C70}"/>
              </a:ext>
            </a:extLst>
          </p:cNvPr>
          <p:cNvSpPr txBox="1"/>
          <p:nvPr/>
        </p:nvSpPr>
        <p:spPr>
          <a:xfrm>
            <a:off x="3296935" y="3568100"/>
            <a:ext cx="3883039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Регенеративное сельское хозяйство</a:t>
            </a:r>
            <a:endParaRPr lang="en-GB" sz="1600" b="1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5F82DF-36A5-B645-A4B6-9643DE222EE8}"/>
              </a:ext>
            </a:extLst>
          </p:cNvPr>
          <p:cNvSpPr txBox="1"/>
          <p:nvPr/>
        </p:nvSpPr>
        <p:spPr>
          <a:xfrm>
            <a:off x="5000969" y="3987141"/>
            <a:ext cx="3405868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Биодинамическое земледелие</a:t>
            </a:r>
            <a:endParaRPr lang="en-GB" sz="1600" b="1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FF45B1-9E92-2A43-8B3D-235E93DA946A}"/>
              </a:ext>
            </a:extLst>
          </p:cNvPr>
          <p:cNvSpPr txBox="1"/>
          <p:nvPr/>
        </p:nvSpPr>
        <p:spPr>
          <a:xfrm>
            <a:off x="3437971" y="5575668"/>
            <a:ext cx="1818758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</a:rPr>
              <a:t>Природное земледелие</a:t>
            </a:r>
            <a:endParaRPr lang="en-GB" sz="1600" b="1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7B3EDE9-6283-354D-808F-B18DF435CEC2}"/>
              </a:ext>
            </a:extLst>
          </p:cNvPr>
          <p:cNvSpPr txBox="1"/>
          <p:nvPr/>
        </p:nvSpPr>
        <p:spPr>
          <a:xfrm>
            <a:off x="2377747" y="2473221"/>
            <a:ext cx="2684531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tx2"/>
                </a:solidFill>
              </a:rPr>
              <a:t>Природосберегающее</a:t>
            </a:r>
            <a:r>
              <a:rPr lang="ru-RU" sz="1600" b="1" dirty="0">
                <a:solidFill>
                  <a:schemeClr val="tx2"/>
                </a:solidFill>
              </a:rPr>
              <a:t> сельское хозяйство</a:t>
            </a:r>
            <a:endParaRPr lang="en-GB" sz="1600" b="1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2D72AD-0EBB-DB45-90A2-4488A7D681EB}"/>
              </a:ext>
            </a:extLst>
          </p:cNvPr>
          <p:cNvSpPr txBox="1"/>
          <p:nvPr/>
        </p:nvSpPr>
        <p:spPr>
          <a:xfrm>
            <a:off x="2561669" y="4304639"/>
            <a:ext cx="24393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Устойчивое сельское хозяйство с низкими внешними затратами</a:t>
            </a:r>
            <a:endParaRPr lang="en-GB" sz="1600" b="1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8CD7098-9B9B-A048-ACFE-9DA292A16323}"/>
              </a:ext>
            </a:extLst>
          </p:cNvPr>
          <p:cNvSpPr txBox="1"/>
          <p:nvPr/>
        </p:nvSpPr>
        <p:spPr>
          <a:xfrm>
            <a:off x="4838327" y="2949768"/>
            <a:ext cx="1865576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tx2"/>
                </a:solidFill>
              </a:rPr>
              <a:t>Пермакультура</a:t>
            </a:r>
            <a:endParaRPr lang="en-GB" sz="1600" b="1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273FE69-A0B1-9340-90A9-475E1FD01F75}"/>
              </a:ext>
            </a:extLst>
          </p:cNvPr>
          <p:cNvSpPr txBox="1"/>
          <p:nvPr/>
        </p:nvSpPr>
        <p:spPr>
          <a:xfrm>
            <a:off x="5347658" y="5283280"/>
            <a:ext cx="2237886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tx2"/>
                </a:solidFill>
              </a:rPr>
              <a:t>Биоинтенсивное</a:t>
            </a:r>
            <a:r>
              <a:rPr lang="ru-RU" sz="1600" b="1" dirty="0">
                <a:solidFill>
                  <a:schemeClr val="tx2"/>
                </a:solidFill>
              </a:rPr>
              <a:t> земледелие</a:t>
            </a:r>
            <a:endParaRPr lang="en-GB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259307" y="1484314"/>
            <a:ext cx="10105481" cy="4752975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ru-RU" sz="2400" dirty="0"/>
              <a:t>снижение риска для </a:t>
            </a:r>
            <a:r>
              <a:rPr lang="ru-RU" sz="2400" dirty="0" smtClean="0"/>
              <a:t>здоровья  </a:t>
            </a:r>
            <a:r>
              <a:rPr lang="ru-RU" sz="2400" dirty="0"/>
              <a:t>сельхозпроизводителей и потребителей;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dirty="0"/>
              <a:t>снижение </a:t>
            </a:r>
            <a:r>
              <a:rPr lang="ru-RU" sz="2400" dirty="0" smtClean="0"/>
              <a:t>расходов на минеральные удобрения </a:t>
            </a:r>
            <a:r>
              <a:rPr lang="ru-RU" sz="2400" dirty="0"/>
              <a:t>и </a:t>
            </a:r>
            <a:r>
              <a:rPr lang="ru-RU" sz="2400" dirty="0" smtClean="0"/>
              <a:t>пестициды;</a:t>
            </a:r>
            <a:endParaRPr lang="ru-RU" sz="24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dirty="0" smtClean="0"/>
              <a:t>плюсы </a:t>
            </a:r>
            <a:r>
              <a:rPr lang="ru-RU" sz="2400" dirty="0"/>
              <a:t>для  окружающей среды;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dirty="0" smtClean="0"/>
              <a:t>увеличение </a:t>
            </a:r>
            <a:r>
              <a:rPr lang="ru-RU" sz="2400" dirty="0"/>
              <a:t>плодородия </a:t>
            </a:r>
            <a:r>
              <a:rPr lang="ru-RU" sz="2400" dirty="0" smtClean="0"/>
              <a:t>земель </a:t>
            </a:r>
            <a:r>
              <a:rPr lang="ru-RU" sz="2400" dirty="0"/>
              <a:t>и повышение продуктивности;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dirty="0"/>
              <a:t>диверсификация производства;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dirty="0"/>
              <a:t>устойчивость производства в долгосрочной перспективе;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dirty="0"/>
              <a:t>снижение рисков от погодных условий;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dirty="0"/>
              <a:t>улучшение вкусовых качеств и пищевой ценности продуктов;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dirty="0"/>
              <a:t>повышение конкурентоспособности.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sz="2400" dirty="0"/>
          </a:p>
        </p:txBody>
      </p:sp>
      <p:pic>
        <p:nvPicPr>
          <p:cNvPr id="19460" name="Picture 2" descr="Картинки по запросу преимущест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863" y="2809877"/>
            <a:ext cx="2361314" cy="270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6142" y="105061"/>
            <a:ext cx="8653660" cy="892138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ПРЕИМУЩЕСТВА ОРГАНИЧЕСКОГО СЕЛЬСКОГО ХОЗЯЙСТВА</a:t>
            </a:r>
            <a:r>
              <a:rPr 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endParaRPr lang="ru-RU" sz="34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7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Схема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8" r="-1280"/>
          <a:stretch>
            <a:fillRect/>
          </a:stretch>
        </p:blipFill>
        <p:spPr bwMode="auto">
          <a:xfrm>
            <a:off x="2167557" y="997199"/>
            <a:ext cx="727233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06142" y="105061"/>
            <a:ext cx="8653660" cy="892138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СИСТЕМА </a:t>
            </a:r>
            <a:r>
              <a:rPr lang="ru-RU" altLang="ru-RU" sz="3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ГАРАНТИЙ В ОРГАНИЧЕСКОМ СЕЛЬСКОМ ХОЗЯЙСТВЕ</a:t>
            </a:r>
            <a:r>
              <a:rPr lang="ru-RU" sz="3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86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 descr="https://pp.vk.me/c624023/v624023675/160e5/H98hxNY4x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946" y="2209658"/>
            <a:ext cx="22320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79" y="866474"/>
            <a:ext cx="11109201" cy="5072063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ru-RU" sz="2400" dirty="0"/>
              <a:t>Стандарты в органическом сельском хозяйстве — это свод определений, требований, рекомендаций и ограничений в отношении практик и материалов, которые можно использовать при сертифицированном органическом производстве и обработке. </a:t>
            </a:r>
            <a:endParaRPr lang="ru-RU" sz="2400" dirty="0" smtClean="0"/>
          </a:p>
          <a:p>
            <a:pPr marL="0" indent="0" algn="just">
              <a:buNone/>
              <a:defRPr/>
            </a:pPr>
            <a:endParaRPr lang="ru-RU" sz="2400" dirty="0" smtClean="0"/>
          </a:p>
          <a:p>
            <a:pPr marL="0" indent="0">
              <a:buNone/>
              <a:defRPr/>
            </a:pPr>
            <a:r>
              <a:rPr lang="ru-RU" sz="2400" dirty="0" smtClean="0"/>
              <a:t>Органические </a:t>
            </a:r>
            <a:r>
              <a:rPr lang="ru-RU" sz="2400" dirty="0"/>
              <a:t>стандарты разработаны для: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dirty="0"/>
              <a:t>растениеводства</a:t>
            </a:r>
            <a:r>
              <a:rPr lang="ru-RU" sz="2400" dirty="0" smtClean="0"/>
              <a:t>;  </a:t>
            </a:r>
            <a:endParaRPr lang="ru-RU" sz="2400" dirty="0"/>
          </a:p>
          <a:p>
            <a:pPr>
              <a:buFont typeface="Arial" charset="0"/>
              <a:buChar char="•"/>
              <a:defRPr/>
            </a:pPr>
            <a:r>
              <a:rPr lang="ru-RU" sz="2400" dirty="0"/>
              <a:t>животноводства;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dirty="0" smtClean="0"/>
              <a:t>переработки </a:t>
            </a:r>
            <a:r>
              <a:rPr lang="ru-RU" sz="2400" dirty="0"/>
              <a:t>сельхозпродукции;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dirty="0"/>
              <a:t>сбора дикорастущих растений;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dirty="0" err="1"/>
              <a:t>аквакультуры</a:t>
            </a:r>
            <a:r>
              <a:rPr lang="ru-RU" sz="2400" dirty="0"/>
              <a:t>;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dirty="0"/>
              <a:t>уборки урожая, хранения, транспортировки, маркетинга.</a:t>
            </a:r>
          </a:p>
          <a:p>
            <a:pPr>
              <a:buFont typeface="Arial" charset="0"/>
              <a:buChar char="•"/>
              <a:defRPr/>
            </a:pPr>
            <a:endParaRPr lang="ru-RU" sz="2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54880" y="145675"/>
            <a:ext cx="10515600" cy="720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altLang="ru-RU" sz="2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73642" y="768599"/>
            <a:ext cx="10822329" cy="0"/>
          </a:xfrm>
          <a:prstGeom prst="line">
            <a:avLst/>
          </a:prstGeom>
          <a:ln w="47625" cmpd="thinThick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1553837" y="97277"/>
            <a:ext cx="8653660" cy="720260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ЧТО </a:t>
            </a:r>
            <a:r>
              <a:rPr lang="ru-RU" altLang="ru-RU" sz="3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ТАКОЕ ОРГАНИЧЕСКИЕ СТАНДАРТЫ</a:t>
            </a:r>
            <a:r>
              <a:rPr lang="ru-RU" alt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?</a:t>
            </a:r>
            <a:r>
              <a:rPr 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endParaRPr lang="ru-RU" sz="34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075" y="1611313"/>
            <a:ext cx="10515600" cy="4351338"/>
          </a:xfrm>
        </p:spPr>
        <p:txBody>
          <a:bodyPr/>
          <a:lstStyle/>
          <a:p>
            <a:r>
              <a:rPr lang="ru-RU" dirty="0" smtClean="0"/>
              <a:t>Просьба отключить микрофон и камеру </a:t>
            </a:r>
          </a:p>
          <a:p>
            <a:r>
              <a:rPr lang="ru-RU" dirty="0" smtClean="0"/>
              <a:t>Если есть вопросы к спикеру, то напишите их в чат</a:t>
            </a:r>
          </a:p>
          <a:p>
            <a:r>
              <a:rPr lang="ru-RU" dirty="0" smtClean="0"/>
              <a:t>Вопросы, комментарии, отзывы и пожелания можно будет устно озвучить в период обсуждения после всех 3-х презентаций</a:t>
            </a:r>
          </a:p>
          <a:p>
            <a:r>
              <a:rPr lang="ru-RU" dirty="0"/>
              <a:t>Запись видео не будет </a:t>
            </a:r>
            <a:r>
              <a:rPr lang="ru-RU" dirty="0" smtClean="0"/>
              <a:t>доступна</a:t>
            </a:r>
            <a:endParaRPr lang="ru-RU" dirty="0"/>
          </a:p>
          <a:p>
            <a:r>
              <a:rPr lang="ru-RU" dirty="0" smtClean="0"/>
              <a:t>Презентации будут выслан</a:t>
            </a:r>
            <a:r>
              <a:rPr lang="ru-RU" dirty="0"/>
              <a:t>ы</a:t>
            </a:r>
            <a:r>
              <a:rPr lang="ru-RU" dirty="0" smtClean="0"/>
              <a:t> на </a:t>
            </a:r>
            <a:r>
              <a:rPr lang="en-US" dirty="0" smtClean="0"/>
              <a:t>email </a:t>
            </a:r>
            <a:r>
              <a:rPr lang="ru-RU" dirty="0" smtClean="0"/>
              <a:t>указанный при регистрации</a:t>
            </a:r>
          </a:p>
          <a:p>
            <a:r>
              <a:rPr lang="ru-RU" dirty="0" smtClean="0"/>
              <a:t>Просьба </a:t>
            </a:r>
            <a:r>
              <a:rPr lang="ru-RU" dirty="0"/>
              <a:t>пройти регистрацию по ссылке в чате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81125" y="285750"/>
            <a:ext cx="5548313" cy="880269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0" y="7938"/>
            <a:ext cx="10515600" cy="1325563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Организационные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1270768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codex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760" y="2513870"/>
            <a:ext cx="16256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27" y="2713101"/>
            <a:ext cx="251936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AutoShape 2" descr="Картинки по запросу ISO"/>
          <p:cNvSpPr>
            <a:spLocks noChangeAspect="1" noChangeArrowheads="1"/>
          </p:cNvSpPr>
          <p:nvPr/>
        </p:nvSpPr>
        <p:spPr bwMode="auto">
          <a:xfrm>
            <a:off x="1639888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4759" name="AutoShape 4" descr="Картинки по запросу ISO"/>
          <p:cNvSpPr>
            <a:spLocks noChangeAspect="1" noChangeArrowheads="1"/>
          </p:cNvSpPr>
          <p:nvPr/>
        </p:nvSpPr>
        <p:spPr bwMode="auto">
          <a:xfrm>
            <a:off x="1754188" y="793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74760" name="Picture 6" descr="https://lh3.googleusercontent.com/-Acfy_Gh4bFA/AAAAAAAAAAI/AAAAAAAABqc/2K3rTSMZX6o/s0-c-k-no-ns/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372" y="2473388"/>
            <a:ext cx="13335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73642" y="768599"/>
            <a:ext cx="10822329" cy="0"/>
          </a:xfrm>
          <a:prstGeom prst="line">
            <a:avLst/>
          </a:prstGeom>
          <a:ln w="47625" cmpd="thinThick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1553837" y="97277"/>
            <a:ext cx="8653660" cy="720260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МЕЖДУНАРОДНЫЕ </a:t>
            </a:r>
            <a:r>
              <a:rPr lang="ru-RU" sz="3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ОРГАНИЧЕСКИЕ СТАНДАРТЫ </a:t>
            </a:r>
          </a:p>
        </p:txBody>
      </p:sp>
    </p:spTree>
    <p:extLst>
      <p:ext uri="{BB962C8B-B14F-4D97-AF65-F5344CB8AC3E}">
        <p14:creationId xmlns:p14="http://schemas.microsoft.com/office/powerpoint/2010/main" val="114096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268942" y="4063917"/>
            <a:ext cx="7475210" cy="660777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+mj-cs"/>
              </a:rPr>
              <a:t>ЧАСТНЫЕ ДОБРОВОЛЬНЫЕ СТАНДАРТЫ</a:t>
            </a:r>
            <a:r>
              <a:rPr lang="ru-RU" sz="2200" dirty="0" smtClean="0"/>
              <a:t> </a:t>
            </a:r>
            <a:endParaRPr lang="ru-RU" sz="2200" dirty="0"/>
          </a:p>
          <a:p>
            <a:pPr algn="just">
              <a:buFontTx/>
              <a:buNone/>
              <a:defRPr/>
            </a:pPr>
            <a:endParaRPr lang="ru-RU" sz="2200" dirty="0"/>
          </a:p>
          <a:p>
            <a:pPr algn="just">
              <a:buFontTx/>
              <a:buNone/>
              <a:defRPr/>
            </a:pPr>
            <a:endParaRPr lang="ru-RU" sz="2200" dirty="0"/>
          </a:p>
          <a:p>
            <a:pPr algn="just">
              <a:buFontTx/>
              <a:buNone/>
              <a:defRPr/>
            </a:pPr>
            <a:endParaRPr lang="ru-RU" sz="2200" dirty="0"/>
          </a:p>
          <a:p>
            <a:pPr algn="just">
              <a:buFontTx/>
              <a:buNone/>
              <a:defRPr/>
            </a:pPr>
            <a:endParaRPr lang="ru-RU" sz="2200" dirty="0"/>
          </a:p>
        </p:txBody>
      </p:sp>
      <p:pic>
        <p:nvPicPr>
          <p:cNvPr id="76804" name="Picture 6" descr="Biosuis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60" y="3118239"/>
            <a:ext cx="3012140" cy="24248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xtLst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24258" y="1058461"/>
            <a:ext cx="11191538" cy="24777"/>
          </a:xfrm>
          <a:prstGeom prst="line">
            <a:avLst/>
          </a:prstGeom>
          <a:ln w="47625" cmpd="thinThick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221725" y="3425590"/>
            <a:ext cx="6574771" cy="874"/>
          </a:xfrm>
          <a:prstGeom prst="line">
            <a:avLst/>
          </a:prstGeom>
          <a:ln w="47625" cmpd="thinThick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714050" y="1363428"/>
            <a:ext cx="10904210" cy="2838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+mj-cs"/>
              </a:rPr>
              <a:t>РЕГИОНАЛЬНЫЕ, МЕЖГОСУДАРСТВЕННЫЕ И ГОСУДАРСТВЕННЫЕ СТАНДАРТЫ</a:t>
            </a:r>
            <a:endParaRPr lang="ru-RU" sz="2200" dirty="0" smtClean="0"/>
          </a:p>
          <a:p>
            <a:pPr algn="just">
              <a:buFontTx/>
              <a:buNone/>
              <a:defRPr/>
            </a:pPr>
            <a:endParaRPr lang="ru-RU" sz="2200" dirty="0" smtClean="0"/>
          </a:p>
          <a:p>
            <a:pPr algn="just">
              <a:buFontTx/>
              <a:buNone/>
              <a:defRPr/>
            </a:pPr>
            <a:endParaRPr lang="ru-RU" sz="2200" dirty="0" smtClean="0"/>
          </a:p>
          <a:p>
            <a:pPr algn="just">
              <a:buFontTx/>
              <a:buNone/>
              <a:defRPr/>
            </a:pPr>
            <a:endParaRPr lang="ru-RU" sz="2200" dirty="0"/>
          </a:p>
        </p:txBody>
      </p:sp>
      <p:pic>
        <p:nvPicPr>
          <p:cNvPr id="9" name="Picture 10" descr="http://agreenliving.org/wp-content/uploads/2010/02/7d5a91af98euro-leaf-eu-organic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9000" y="2267385"/>
            <a:ext cx="1499134" cy="9105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03083" y="2265758"/>
            <a:ext cx="8172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ГОСТ 33980-2016. 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ПРОДУКЦИЯ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 ОРГАНИЧЕСКОГО ПРОИЗВОДСТВА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6"/>
          <p:cNvSpPr>
            <a:spLocks noChangeArrowheads="1"/>
          </p:cNvSpPr>
          <p:nvPr/>
        </p:nvSpPr>
        <p:spPr bwMode="auto">
          <a:xfrm>
            <a:off x="74084" y="3589329"/>
            <a:ext cx="18473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11270" name="Picture 6" descr="Фото А.Мазурова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8" y="3962400"/>
            <a:ext cx="12037252" cy="269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18"/>
          <p:cNvSpPr>
            <a:spLocks noChangeArrowheads="1"/>
          </p:cNvSpPr>
          <p:nvPr/>
        </p:nvSpPr>
        <p:spPr bwMode="auto">
          <a:xfrm>
            <a:off x="624418" y="1942174"/>
            <a:ext cx="71022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Выделяет </a:t>
            </a:r>
            <a:r>
              <a:rPr lang="ru-RU" sz="2400" dirty="0"/>
              <a:t>органические продукты специальная маркировка  на </a:t>
            </a:r>
            <a:r>
              <a:rPr lang="ru-RU" sz="2400" dirty="0" smtClean="0"/>
              <a:t>упаковке</a:t>
            </a:r>
            <a:endParaRPr lang="ru-RU" b="1" dirty="0"/>
          </a:p>
          <a:p>
            <a:endParaRPr lang="ru-RU" dirty="0"/>
          </a:p>
        </p:txBody>
      </p:sp>
      <p:pic>
        <p:nvPicPr>
          <p:cNvPr id="8" name="Picture 10" descr="http://agreenliving.org/wp-content/uploads/2010/02/7d5a91af98euro-leaf-eu-organic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1421" y="1312466"/>
            <a:ext cx="3245949" cy="197159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06142" y="105061"/>
            <a:ext cx="8653660" cy="892138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МАРКИРОВКА</a:t>
            </a:r>
            <a:endParaRPr lang="ru-RU" sz="34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5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75" y="1667480"/>
            <a:ext cx="7007225" cy="4525962"/>
          </a:xfrm>
        </p:spPr>
        <p:txBody>
          <a:bodyPr>
            <a:normAutofit/>
          </a:bodyPr>
          <a:lstStyle/>
          <a:p>
            <a:pPr algn="just">
              <a:buFont typeface="Arial" charset="0"/>
              <a:buChar char="•"/>
              <a:defRPr/>
            </a:pPr>
            <a:r>
              <a:rPr lang="ru-RU" sz="2200" dirty="0" smtClean="0"/>
              <a:t>Аккредитация </a:t>
            </a:r>
            <a:r>
              <a:rPr lang="ru-RU" sz="2200" dirty="0"/>
              <a:t>– это процедура, в результате которой уполномоченный орган проводит оценку и дает официальное признание того, что данная конкретная программа сертификации соответствует стандартам определенного органа. 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2200" b="1" dirty="0"/>
              <a:t>Кто аккредитует? </a:t>
            </a:r>
            <a:endParaRPr lang="ru-RU" sz="2200" b="1" dirty="0" smtClean="0"/>
          </a:p>
          <a:p>
            <a:pPr marL="0" indent="0" algn="just">
              <a:buNone/>
              <a:defRPr/>
            </a:pPr>
            <a:r>
              <a:rPr lang="ru-RU" sz="2200" dirty="0" smtClean="0"/>
              <a:t>Аккредитуют </a:t>
            </a:r>
            <a:r>
              <a:rPr lang="ru-RU" sz="2200" dirty="0"/>
              <a:t>национальные органы по аккредитации, а также Международная служба органической аккредитации (</a:t>
            </a:r>
            <a:r>
              <a:rPr lang="en-US" sz="2200" dirty="0"/>
              <a:t>IOAS). </a:t>
            </a:r>
            <a:r>
              <a:rPr lang="ru-RU" sz="2200" dirty="0"/>
              <a:t>В Казахстане – Национальный центр аккредитации</a:t>
            </a:r>
            <a:r>
              <a:rPr lang="ru-RU" sz="2200" dirty="0" smtClean="0"/>
              <a:t>.</a:t>
            </a:r>
            <a:endParaRPr lang="ru-RU" sz="2200" dirty="0"/>
          </a:p>
          <a:p>
            <a:pPr marL="0" indent="0">
              <a:buNone/>
              <a:defRPr/>
            </a:pPr>
            <a:endParaRPr lang="ru-RU" sz="2200" dirty="0"/>
          </a:p>
        </p:txBody>
      </p:sp>
      <p:sp>
        <p:nvSpPr>
          <p:cNvPr id="2" name="AutoShape 2" descr="Национальный центр аккредитации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 descr="Нет описания фот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984" y="1223867"/>
            <a:ext cx="36195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5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Картинки по запросу сертифицирова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618" y="3746197"/>
            <a:ext cx="19177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Заголовок 1"/>
          <p:cNvSpPr>
            <a:spLocks noGrp="1"/>
          </p:cNvSpPr>
          <p:nvPr>
            <p:ph type="title"/>
          </p:nvPr>
        </p:nvSpPr>
        <p:spPr>
          <a:xfrm>
            <a:off x="587832" y="4110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СЕРТИФИКАЦИЯ</a:t>
            </a:r>
            <a:endParaRPr lang="ru-RU" altLang="ru-RU" sz="2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8852" name="Объект 2"/>
          <p:cNvSpPr>
            <a:spLocks noGrp="1"/>
          </p:cNvSpPr>
          <p:nvPr>
            <p:ph idx="1"/>
          </p:nvPr>
        </p:nvSpPr>
        <p:spPr>
          <a:xfrm>
            <a:off x="352955" y="1158430"/>
            <a:ext cx="10851776" cy="2443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400" dirty="0"/>
              <a:t>Органические стандарты устанавливают </a:t>
            </a:r>
            <a:r>
              <a:rPr lang="ru-RU" altLang="ru-RU" sz="2400" dirty="0" smtClean="0"/>
              <a:t>определенные требования</a:t>
            </a:r>
            <a:r>
              <a:rPr lang="ru-RU" altLang="ru-RU" sz="2400" dirty="0"/>
              <a:t>, а сертификация и инспекция </a:t>
            </a:r>
            <a:r>
              <a:rPr lang="ru-RU" altLang="ru-RU" sz="2400" dirty="0" smtClean="0"/>
              <a:t>обеспечивают </a:t>
            </a:r>
            <a:r>
              <a:rPr lang="ru-RU" altLang="ru-RU" sz="2400" dirty="0"/>
              <a:t>соблюдение данных требований.</a:t>
            </a:r>
          </a:p>
          <a:p>
            <a:pPr marL="0" indent="0" algn="ctr">
              <a:buNone/>
            </a:pPr>
            <a:r>
              <a:rPr lang="ru-RU" altLang="ru-RU" sz="2400" dirty="0"/>
              <a:t>Органической сертификации подлежит весь </a:t>
            </a:r>
            <a:r>
              <a:rPr lang="ru-RU" altLang="ru-RU" sz="2400" dirty="0" smtClean="0"/>
              <a:t>жизненный </a:t>
            </a:r>
            <a:r>
              <a:rPr lang="ru-RU" altLang="ru-RU" sz="2400" dirty="0"/>
              <a:t>цикл продукта </a:t>
            </a:r>
            <a:r>
              <a:rPr lang="ru-RU" altLang="ru-RU" sz="2400" dirty="0" smtClean="0"/>
              <a:t> </a:t>
            </a:r>
          </a:p>
          <a:p>
            <a:pPr marL="0" indent="0" algn="ctr">
              <a:buNone/>
            </a:pPr>
            <a:r>
              <a:rPr lang="ru-RU" altLang="ru-RU" sz="2400" b="1" dirty="0" smtClean="0"/>
              <a:t>«</a:t>
            </a:r>
            <a:r>
              <a:rPr lang="ru-RU" altLang="ru-RU" sz="2400" b="1" dirty="0"/>
              <a:t>от поля до </a:t>
            </a:r>
            <a:r>
              <a:rPr lang="ru-RU" altLang="ru-RU" sz="2400" b="1" dirty="0" smtClean="0"/>
              <a:t>прилавка».</a:t>
            </a:r>
            <a:endParaRPr lang="ru-RU" altLang="ru-RU" sz="2400" b="1" dirty="0"/>
          </a:p>
          <a:p>
            <a:pPr marL="0" indent="0">
              <a:buNone/>
            </a:pPr>
            <a:endParaRPr lang="ru-RU" altLang="ru-RU" sz="2400" dirty="0"/>
          </a:p>
          <a:p>
            <a:pPr marL="0" indent="0">
              <a:buNone/>
            </a:pPr>
            <a:endParaRPr lang="ru-RU" alt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2955" y="3305358"/>
            <a:ext cx="10080172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5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200" b="1" dirty="0">
                <a:solidFill>
                  <a:srgbClr val="003100"/>
                </a:solidFill>
              </a:rPr>
              <a:t>СЕРТИФИКАЦИЯ СОЗДАЕТ И УСИЛИВАЕТ ДОВЕРИЕ МЕЖДУ СТОРОНАМИ</a:t>
            </a:r>
            <a:endParaRPr lang="ru-RU" sz="2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97153" y="4104912"/>
            <a:ext cx="16038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</a:rPr>
              <a:t>Потребитель</a:t>
            </a:r>
            <a:endParaRPr lang="ru-RU" sz="2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1" y="4278162"/>
            <a:ext cx="2844713" cy="17665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34868" y="5649106"/>
            <a:ext cx="20992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</a:rPr>
              <a:t>Производитель</a:t>
            </a:r>
            <a:endParaRPr lang="ru-RU" sz="20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2" y="4593738"/>
            <a:ext cx="919214" cy="115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5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" y="0"/>
            <a:ext cx="12149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3660775"/>
          </a:xfrm>
          <a:solidFill>
            <a:schemeClr val="tx1">
              <a:alpha val="50000"/>
            </a:schemeClr>
          </a:solidFill>
        </p:spPr>
        <p:txBody>
          <a:bodyPr>
            <a:normAutofit fontScale="85000" lnSpcReduction="20000"/>
          </a:bodyPr>
          <a:lstStyle/>
          <a:p>
            <a:pPr lvl="0"/>
            <a:r>
              <a:rPr lang="ru-RU" sz="3200" dirty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Развивается законодательная база в области органики</a:t>
            </a:r>
          </a:p>
          <a:p>
            <a:pPr lvl="0"/>
            <a:r>
              <a:rPr lang="ru-RU" sz="3200" dirty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Прослеживается устойчивая политическая воля</a:t>
            </a:r>
          </a:p>
          <a:p>
            <a:pPr lvl="0"/>
            <a:r>
              <a:rPr lang="ru-RU" sz="3200" dirty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Развивается </a:t>
            </a:r>
            <a:r>
              <a:rPr lang="ru-RU" sz="3200" dirty="0" smtClean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производство зерновых и масличных культур, </a:t>
            </a:r>
            <a:r>
              <a:rPr lang="ru-RU" sz="3200" dirty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ориентированное на экспорт </a:t>
            </a:r>
            <a:r>
              <a:rPr lang="ru-RU" sz="3200" dirty="0" smtClean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(до 300 </a:t>
            </a:r>
            <a:r>
              <a:rPr lang="ru-RU" sz="3200" dirty="0" err="1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тыс</a:t>
            </a:r>
            <a:r>
              <a:rPr lang="ru-RU" sz="3200" dirty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 га.) </a:t>
            </a:r>
            <a:endParaRPr lang="ru-RU" sz="3200" dirty="0" smtClean="0">
              <a:solidFill>
                <a:schemeClr val="bg1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  <a:p>
            <a:pPr lvl="0"/>
            <a:r>
              <a:rPr lang="ru-RU" sz="3200" dirty="0" smtClean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Начата сертификация по национальным органическим стандартам</a:t>
            </a:r>
            <a:endParaRPr lang="ru-RU" sz="3200" dirty="0">
              <a:solidFill>
                <a:schemeClr val="bg1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  <a:p>
            <a:pPr lvl="0"/>
            <a:r>
              <a:rPr lang="ru-RU" sz="3200" dirty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Появляются первые производители плодоовощной продукции</a:t>
            </a:r>
          </a:p>
          <a:p>
            <a:pPr lvl="0"/>
            <a:r>
              <a:rPr lang="ru-RU" sz="3200" dirty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Увеличение спроса на внутреннем рынке </a:t>
            </a:r>
          </a:p>
          <a:p>
            <a:pPr lvl="0"/>
            <a:r>
              <a:rPr lang="ru-RU" sz="3200" dirty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Предложения на внутреннем рынке ограниченно</a:t>
            </a:r>
          </a:p>
          <a:p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5958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СИТУАЦИЯ В КАЗАХСТАНЕ</a:t>
            </a:r>
            <a:endParaRPr lang="ru-RU" sz="32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187" y="3853180"/>
            <a:ext cx="1322009" cy="1325563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bevelT prst="relaxedInset"/>
            <a:contourClr>
              <a:schemeClr val="accent6">
                <a:lumMod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1223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don't panic organ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29" y="-45304"/>
            <a:ext cx="6903304" cy="690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5428" y="4633553"/>
            <a:ext cx="3438545" cy="13900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/>
              <a:t>Евгений Климов </a:t>
            </a:r>
          </a:p>
          <a:p>
            <a:pPr marL="0" indent="0" algn="ctr">
              <a:buNone/>
            </a:pPr>
            <a:r>
              <a:rPr lang="ru-RU" sz="2800" b="1" dirty="0" smtClean="0"/>
              <a:t>+7 705 214 15 36</a:t>
            </a:r>
          </a:p>
          <a:p>
            <a:pPr marL="0" indent="0" algn="ctr">
              <a:buNone/>
            </a:pPr>
            <a:r>
              <a:rPr lang="en-US" sz="2800" b="1" dirty="0" smtClean="0"/>
              <a:t>fiec@mail.ru</a:t>
            </a:r>
            <a:endParaRPr lang="ru-RU" sz="2800" b="1" dirty="0" smtClean="0"/>
          </a:p>
          <a:p>
            <a:pPr marL="0" indent="0" algn="ctr">
              <a:buNone/>
            </a:pPr>
            <a:endParaRPr lang="ru-RU" sz="2800" b="1" dirty="0" smtClean="0"/>
          </a:p>
          <a:p>
            <a:pPr marL="0" indent="0">
              <a:buNone/>
            </a:pPr>
            <a:endParaRPr lang="ru-RU" sz="28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79333" y="4315094"/>
            <a:ext cx="6523566" cy="63691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37681" y="2092352"/>
            <a:ext cx="7483303" cy="8313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0" y="1104518"/>
            <a:ext cx="6822876" cy="10419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ОБЪЕДИНЯЕМ, РАЗВИВАЕМ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ПОДДЕРЖИВАЕМ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ОРГАНИЧЕСКИЕ ДВИЖЕНИЯ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КАЗАХСТАНА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ЦЕНТРАЛЬНОЙ АЗИИ ВО ВСЕХ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ПРОЯВЛЕНИЯХ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89871"/>
              </p:ext>
            </p:extLst>
          </p:nvPr>
        </p:nvGraphicFramePr>
        <p:xfrm>
          <a:off x="1345428" y="3296274"/>
          <a:ext cx="3700900" cy="936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CorelDRAW" r:id="rId4" imgW="1443571" imgH="364692" progId="CorelDraw.Graphic.21">
                  <p:embed/>
                </p:oleObj>
              </mc:Choice>
              <mc:Fallback>
                <p:oleObj name="CorelDRAW" r:id="rId4" imgW="1443571" imgH="364692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45428" y="3296274"/>
                        <a:ext cx="3700900" cy="936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055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321" y="937429"/>
            <a:ext cx="2865546" cy="63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9495" y="764106"/>
            <a:ext cx="1748670" cy="86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7374" y="869397"/>
            <a:ext cx="3295290" cy="77020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одзаголовок 2"/>
          <p:cNvSpPr txBox="1">
            <a:spLocks/>
          </p:cNvSpPr>
          <p:nvPr/>
        </p:nvSpPr>
        <p:spPr bwMode="auto">
          <a:xfrm>
            <a:off x="9714276" y="1120882"/>
            <a:ext cx="2508624" cy="105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20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КазНИИЭАПКиРСТ</a:t>
            </a:r>
            <a:endParaRPr lang="ru-RU" altLang="ru-RU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691844"/>
            <a:ext cx="1219200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СПИКЕРЫ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77" y="3113472"/>
            <a:ext cx="1433080" cy="1518250"/>
          </a:xfrm>
          <a:prstGeom prst="rect">
            <a:avLst/>
          </a:prstGeom>
        </p:spPr>
      </p:pic>
      <p:sp>
        <p:nvSpPr>
          <p:cNvPr id="15" name="Объект 4"/>
          <p:cNvSpPr txBox="1">
            <a:spLocks/>
          </p:cNvSpPr>
          <p:nvPr/>
        </p:nvSpPr>
        <p:spPr>
          <a:xfrm>
            <a:off x="184871" y="4933530"/>
            <a:ext cx="3319841" cy="750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/>
              <a:t>Евгений КЛИМОВ</a:t>
            </a:r>
          </a:p>
          <a:p>
            <a:pPr marL="0" indent="0" algn="ctr">
              <a:buNone/>
            </a:pPr>
            <a:r>
              <a:rPr lang="ru-RU" dirty="0" smtClean="0"/>
              <a:t>Старший научный сотрудник КазНИИ Экономики АПК и развития сельских территорий</a:t>
            </a:r>
            <a:endParaRPr lang="ru-RU" dirty="0"/>
          </a:p>
        </p:txBody>
      </p:sp>
      <p:sp>
        <p:nvSpPr>
          <p:cNvPr id="16" name="Объект 4"/>
          <p:cNvSpPr txBox="1">
            <a:spLocks/>
          </p:cNvSpPr>
          <p:nvPr/>
        </p:nvSpPr>
        <p:spPr>
          <a:xfrm>
            <a:off x="4325601" y="4933531"/>
            <a:ext cx="3319841" cy="750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/>
              <a:t>Илья ПАМПУР</a:t>
            </a:r>
            <a:endParaRPr lang="ru-RU" sz="2000" b="1" dirty="0"/>
          </a:p>
          <a:p>
            <a:pPr marL="0" indent="0" algn="ctr">
              <a:buNone/>
            </a:pPr>
            <a:r>
              <a:rPr lang="ru-RU" dirty="0" smtClean="0"/>
              <a:t>Директор</a:t>
            </a:r>
          </a:p>
          <a:p>
            <a:pPr marL="0" indent="0" algn="ctr">
              <a:buNone/>
            </a:pPr>
            <a:r>
              <a:rPr lang="en-US" dirty="0" smtClean="0"/>
              <a:t>QAZAQ BIO CONTROL</a:t>
            </a:r>
            <a:endParaRPr lang="ru-RU" dirty="0"/>
          </a:p>
        </p:txBody>
      </p:sp>
      <p:sp>
        <p:nvSpPr>
          <p:cNvPr id="17" name="Объект 4"/>
          <p:cNvSpPr txBox="1">
            <a:spLocks/>
          </p:cNvSpPr>
          <p:nvPr/>
        </p:nvSpPr>
        <p:spPr>
          <a:xfrm>
            <a:off x="8466331" y="4945562"/>
            <a:ext cx="3319841" cy="750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err="1" smtClean="0"/>
              <a:t>Иева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Лаце</a:t>
            </a:r>
            <a:endParaRPr lang="ru-RU" sz="2000" b="1" dirty="0"/>
          </a:p>
          <a:p>
            <a:pPr marL="0" indent="0" algn="ctr">
              <a:buNone/>
            </a:pPr>
            <a:r>
              <a:rPr lang="ru-RU" dirty="0" smtClean="0"/>
              <a:t>Центр сертификации и тестирования – </a:t>
            </a:r>
            <a:r>
              <a:rPr lang="en-US" dirty="0" smtClean="0"/>
              <a:t>STC </a:t>
            </a:r>
          </a:p>
          <a:p>
            <a:pPr marL="0" indent="0" algn="ctr">
              <a:buNone/>
            </a:pPr>
            <a:r>
              <a:rPr lang="ru-RU" dirty="0" smtClean="0"/>
              <a:t>Латвия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916" y="2970692"/>
            <a:ext cx="1684672" cy="2007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7577" y="3004167"/>
            <a:ext cx="1720265" cy="18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9"/>
    </mc:Choice>
    <mc:Fallback xmlns="">
      <p:transition spd="slow" advTm="933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726911" y="3739555"/>
            <a:ext cx="1465089" cy="22359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6963" y="1199090"/>
            <a:ext cx="95278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ЕВГЕНИЙ КЛИМОВ </a:t>
            </a:r>
            <a:r>
              <a:rPr lang="ru-RU" sz="2000" dirty="0" smtClean="0"/>
              <a:t>– </a:t>
            </a:r>
            <a:r>
              <a:rPr lang="ru-RU" sz="2000" dirty="0"/>
              <a:t>Биолог, инженер-эколог, юрист. </a:t>
            </a:r>
            <a:endParaRPr lang="ru-RU" sz="2000" dirty="0" smtClean="0"/>
          </a:p>
          <a:p>
            <a:r>
              <a:rPr lang="ru-RU" sz="2000" dirty="0" smtClean="0"/>
              <a:t>Опыт </a:t>
            </a:r>
            <a:r>
              <a:rPr lang="ru-RU" sz="2000" dirty="0"/>
              <a:t>работы в области органического сельского хозяйства более 15 лет. </a:t>
            </a:r>
            <a:endParaRPr lang="en-US" sz="2000" dirty="0" smtClean="0"/>
          </a:p>
          <a:p>
            <a:r>
              <a:rPr lang="en-US" sz="2000" dirty="0" smtClean="0"/>
              <a:t>C</a:t>
            </a:r>
            <a:r>
              <a:rPr lang="ru-RU" sz="2000" dirty="0" smtClean="0"/>
              <a:t> </a:t>
            </a:r>
            <a:r>
              <a:rPr lang="ru-RU" sz="2000" dirty="0"/>
              <a:t>2013 года председатель Казахстанской федерации движений органического сельского хозяйства </a:t>
            </a:r>
            <a:r>
              <a:rPr lang="ru-RU" sz="2000" dirty="0" smtClean="0"/>
              <a:t>- </a:t>
            </a:r>
            <a:r>
              <a:rPr lang="en-US" sz="2000" dirty="0" smtClean="0"/>
              <a:t>KAZFOAM</a:t>
            </a:r>
            <a:r>
              <a:rPr lang="ru-RU" sz="2000" dirty="0"/>
              <a:t>. </a:t>
            </a:r>
            <a:endParaRPr lang="en-US" sz="2000" dirty="0" smtClean="0"/>
          </a:p>
          <a:p>
            <a:r>
              <a:rPr lang="ru-RU" sz="2000" dirty="0" smtClean="0"/>
              <a:t>Работал </a:t>
            </a:r>
            <a:r>
              <a:rPr lang="ru-RU" sz="2000" dirty="0"/>
              <a:t>национальным экспертом и консультантом по органическому сельскому хозяйству в </a:t>
            </a:r>
            <a:r>
              <a:rPr lang="ru-RU" sz="2000" dirty="0" smtClean="0"/>
              <a:t>структурах </a:t>
            </a:r>
            <a:r>
              <a:rPr lang="ru-RU" sz="2000" dirty="0"/>
              <a:t>ООН, ОБСЕ, проектах USAID. Координировал проекты Европейского союза и ПМГ ГЭФ ПРООН.  </a:t>
            </a:r>
            <a:endParaRPr lang="en-US" sz="2000" dirty="0" smtClean="0"/>
          </a:p>
          <a:p>
            <a:r>
              <a:rPr lang="ru-RU" sz="2000" dirty="0" smtClean="0"/>
              <a:t>Научная </a:t>
            </a:r>
            <a:r>
              <a:rPr lang="ru-RU" sz="2000" dirty="0"/>
              <a:t>деятельность </a:t>
            </a:r>
            <a:r>
              <a:rPr lang="ru-RU" sz="2000" dirty="0" smtClean="0"/>
              <a:t>на базе </a:t>
            </a:r>
            <a:r>
              <a:rPr lang="ru-RU" sz="2000" dirty="0"/>
              <a:t>КазНИИ Экономики </a:t>
            </a:r>
            <a:r>
              <a:rPr lang="ru-RU" sz="2000" dirty="0" smtClean="0"/>
              <a:t>АПК и </a:t>
            </a:r>
            <a:r>
              <a:rPr lang="ru-RU" sz="2000" dirty="0"/>
              <a:t>развития сельских </a:t>
            </a:r>
            <a:r>
              <a:rPr lang="ru-RU" sz="2000" dirty="0" smtClean="0"/>
              <a:t>территорий. </a:t>
            </a:r>
            <a:endParaRPr lang="ru-RU" sz="2000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744838" y="4614272"/>
          <a:ext cx="3700900" cy="936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CorelDRAW" r:id="rId4" imgW="1443571" imgH="364692" progId="CorelDraw.Graphic.21">
                  <p:embed/>
                </p:oleObj>
              </mc:Choice>
              <mc:Fallback>
                <p:oleObj name="CorelDRAW" r:id="rId4" imgW="1443571" imgH="364692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4838" y="4614272"/>
                        <a:ext cx="3700900" cy="936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2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1476373" y="942797"/>
            <a:ext cx="4114800" cy="4525962"/>
          </a:xfrm>
        </p:spPr>
        <p:txBody>
          <a:bodyPr>
            <a:normAutofit/>
          </a:bodyPr>
          <a:lstStyle/>
          <a:p>
            <a:r>
              <a:rPr lang="ru-RU" altLang="ru-RU" sz="2000" b="1" dirty="0"/>
              <a:t>Собирательство и охота</a:t>
            </a:r>
          </a:p>
        </p:txBody>
      </p:sp>
      <p:pic>
        <p:nvPicPr>
          <p:cNvPr id="6149" name="Picture 4" descr="C:\Users\Uygun\Desktop\6800 to 1500 BCsaras_ridg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" y="1433525"/>
            <a:ext cx="5461834" cy="455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Объект 2"/>
          <p:cNvSpPr txBox="1">
            <a:spLocks/>
          </p:cNvSpPr>
          <p:nvPr/>
        </p:nvSpPr>
        <p:spPr bwMode="auto">
          <a:xfrm>
            <a:off x="5591173" y="818866"/>
            <a:ext cx="617319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marL="341313" indent="-341313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Calibri" panose="020F0502020204030204" pitchFamily="34" charset="0"/>
              </a:rPr>
              <a:t>Возделывание культур </a:t>
            </a:r>
            <a:r>
              <a:rPr lang="ru-RU" sz="2000" dirty="0" smtClean="0">
                <a:latin typeface="Calibri" panose="020F0502020204030204" pitchFamily="34" charset="0"/>
              </a:rPr>
              <a:t>23 </a:t>
            </a:r>
            <a:r>
              <a:rPr lang="ru-RU" sz="2000" dirty="0">
                <a:latin typeface="Calibri" panose="020F0502020204030204" pitchFamily="34" charset="0"/>
              </a:rPr>
              <a:t>000 лет назад</a:t>
            </a:r>
            <a:endParaRPr lang="en-US" sz="2000" dirty="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latin typeface="Calibri" panose="020F0502020204030204" pitchFamily="34" charset="0"/>
              </a:rPr>
              <a:t>10 -13 </a:t>
            </a:r>
            <a:r>
              <a:rPr lang="ru-RU" altLang="ru-RU" sz="2000" dirty="0">
                <a:latin typeface="Calibri" panose="020F0502020204030204" pitchFamily="34" charset="0"/>
              </a:rPr>
              <a:t>тыс. лет назад </a:t>
            </a:r>
            <a:r>
              <a:rPr lang="ru-RU" altLang="ru-RU" sz="2000" b="1" dirty="0">
                <a:latin typeface="Calibri" panose="020F0502020204030204" pitchFamily="34" charset="0"/>
              </a:rPr>
              <a:t>начало одомашнивания </a:t>
            </a:r>
            <a:r>
              <a:rPr lang="ru-RU" altLang="ru-RU" sz="2000" b="1" dirty="0" smtClean="0">
                <a:latin typeface="Calibri" panose="020F0502020204030204" pitchFamily="34" charset="0"/>
              </a:rPr>
              <a:t>животных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Свидетельства </a:t>
            </a:r>
            <a:r>
              <a:rPr lang="ru-RU" sz="2000" b="1" dirty="0">
                <a:latin typeface="Calibri" panose="020F0502020204030204" pitchFamily="34" charset="0"/>
              </a:rPr>
              <a:t>использования навоза, компоста и золы </a:t>
            </a:r>
            <a:r>
              <a:rPr lang="ru-RU" sz="2000" dirty="0">
                <a:latin typeface="Calibri" panose="020F0502020204030204" pitchFamily="34" charset="0"/>
              </a:rPr>
              <a:t>10 000 лет назад</a:t>
            </a:r>
            <a:endParaRPr lang="en-US" sz="2000" dirty="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altLang="ru-RU" sz="2000" b="1" dirty="0">
              <a:latin typeface="Calibri" panose="020F0502020204030204" pitchFamily="34" charset="0"/>
            </a:endParaRPr>
          </a:p>
        </p:txBody>
      </p:sp>
      <p:pic>
        <p:nvPicPr>
          <p:cNvPr id="6151" name="Picture 2" descr="https://upload.wikimedia.org/wikipedia/commons/9/91/Maler_der_Grabkammer_des_Sennudem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48" y="2627002"/>
            <a:ext cx="3638052" cy="237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Объект 2"/>
          <p:cNvSpPr txBox="1">
            <a:spLocks/>
          </p:cNvSpPr>
          <p:nvPr/>
        </p:nvSpPr>
        <p:spPr bwMode="auto">
          <a:xfrm>
            <a:off x="5951538" y="4941888"/>
            <a:ext cx="5812832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marL="341313" indent="-341313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</a:rPr>
              <a:t>Во 2-м тысячелетии д. н. э. появилась </a:t>
            </a:r>
            <a:r>
              <a:rPr lang="ru-RU" altLang="ru-RU" sz="2000" b="1" dirty="0" smtClean="0">
                <a:latin typeface="Calibri" panose="020F0502020204030204" pitchFamily="34" charset="0"/>
              </a:rPr>
              <a:t>зависимость </a:t>
            </a:r>
            <a:r>
              <a:rPr lang="ru-RU" altLang="ru-RU" sz="2000" b="1" dirty="0">
                <a:latin typeface="Calibri" panose="020F0502020204030204" pitchFamily="34" charset="0"/>
              </a:rPr>
              <a:t>от сельского хозяйства </a:t>
            </a:r>
            <a:r>
              <a:rPr lang="ru-RU" altLang="ru-RU" sz="2000" dirty="0">
                <a:latin typeface="Calibri" panose="020F0502020204030204" pitchFamily="34" charset="0"/>
              </a:rPr>
              <a:t>как основного источника питания.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59558" y="136525"/>
            <a:ext cx="5249863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3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История </a:t>
            </a:r>
            <a:r>
              <a:rPr lang="ru-RU" altLang="ru-RU" sz="33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сельского </a:t>
            </a:r>
            <a:r>
              <a:rPr lang="ru-RU" altLang="ru-RU" sz="33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хозяйства</a:t>
            </a:r>
            <a:r>
              <a:rPr lang="ru-RU" sz="32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511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167063" y="331216"/>
            <a:ext cx="10515600" cy="1325563"/>
          </a:xfrm>
        </p:spPr>
        <p:txBody>
          <a:bodyPr/>
          <a:lstStyle/>
          <a:p>
            <a:r>
              <a:rPr lang="ru-RU" altLang="ru-RU" sz="2400" b="1" dirty="0" smtClean="0"/>
              <a:t>«Зеленая революция»</a:t>
            </a:r>
            <a:endParaRPr lang="ru-RU" altLang="ru-RU" sz="2400" b="1" dirty="0"/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838200" y="1188070"/>
            <a:ext cx="9372600" cy="4525962"/>
          </a:xfrm>
        </p:spPr>
        <p:txBody>
          <a:bodyPr>
            <a:normAutofit/>
          </a:bodyPr>
          <a:lstStyle/>
          <a:p>
            <a:r>
              <a:rPr lang="ru-RU" altLang="ru-RU" sz="2200" dirty="0"/>
              <a:t>Середина XX века знаменуется началом </a:t>
            </a:r>
            <a:r>
              <a:rPr lang="ru-RU" altLang="ru-RU" sz="2200" b="1" dirty="0"/>
              <a:t>«зеленой революции», </a:t>
            </a:r>
            <a:r>
              <a:rPr lang="ru-RU" altLang="ru-RU" sz="2200" dirty="0"/>
              <a:t>которая характеризуется коренным изменением сельского хозяйства на основе агротехники и агрохимии</a:t>
            </a:r>
          </a:p>
          <a:p>
            <a:r>
              <a:rPr lang="ru-RU" altLang="ru-RU" sz="2200" dirty="0"/>
              <a:t>«Зелёная революция» - </a:t>
            </a:r>
            <a:r>
              <a:rPr lang="ru-RU" altLang="ru-RU" sz="2200" dirty="0" smtClean="0"/>
              <a:t>гибридные виды </a:t>
            </a:r>
            <a:r>
              <a:rPr lang="ru-RU" altLang="ru-RU" sz="2200" dirty="0"/>
              <a:t>сельскохозяйственных культур; </a:t>
            </a:r>
            <a:r>
              <a:rPr lang="ru-RU" altLang="ru-RU" sz="2200" dirty="0" smtClean="0"/>
              <a:t>расширение </a:t>
            </a:r>
            <a:r>
              <a:rPr lang="ru-RU" altLang="ru-RU" sz="2200" dirty="0"/>
              <a:t>ирригации; </a:t>
            </a:r>
            <a:r>
              <a:rPr lang="ru-RU" altLang="ru-RU" sz="2200" dirty="0" smtClean="0"/>
              <a:t>механизация; пестициды </a:t>
            </a:r>
            <a:r>
              <a:rPr lang="ru-RU" altLang="ru-RU" sz="2200" dirty="0"/>
              <a:t>и </a:t>
            </a:r>
            <a:r>
              <a:rPr lang="ru-RU" altLang="ru-RU" sz="2200" dirty="0" smtClean="0"/>
              <a:t>минеральные удобрения, интенсификация </a:t>
            </a:r>
            <a:r>
              <a:rPr lang="ru-RU" altLang="ru-RU" sz="2200" dirty="0"/>
              <a:t>и </a:t>
            </a:r>
            <a:r>
              <a:rPr lang="ru-RU" altLang="ru-RU" sz="2200" dirty="0" err="1" smtClean="0"/>
              <a:t>экстенсификация</a:t>
            </a:r>
            <a:r>
              <a:rPr lang="ru-RU" altLang="ru-RU" sz="2200" dirty="0" smtClean="0"/>
              <a:t>.</a:t>
            </a:r>
            <a:endParaRPr lang="ru-RU" altLang="ru-RU" sz="2200" dirty="0"/>
          </a:p>
          <a:p>
            <a:endParaRPr lang="ru-RU" altLang="ru-RU" sz="2200" dirty="0"/>
          </a:p>
        </p:txBody>
      </p:sp>
      <p:pic>
        <p:nvPicPr>
          <p:cNvPr id="7172" name="Picture 6" descr="Картинки по запросу пестеци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961" y="3547149"/>
            <a:ext cx="3842627" cy="259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Картинки по запросу пестецид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85" y="3557587"/>
            <a:ext cx="4480876" cy="263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8200" y="3095922"/>
            <a:ext cx="52552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200" dirty="0"/>
              <a:t>Технология ГМО одобрена в 1994 году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344792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03839" y="1238251"/>
            <a:ext cx="65287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449580">
              <a:defRPr/>
            </a:pPr>
            <a:r>
              <a:rPr lang="ru-RU" sz="2000" dirty="0"/>
              <a:t>«Зеленая революция» обошлась планете очень дорого. Наряду с увеличением продовольственных ресурсов она привела к:</a:t>
            </a:r>
          </a:p>
          <a:p>
            <a:pPr marL="637200" lvl="1" indent="-285750">
              <a:buFont typeface="Wingdings" pitchFamily="2" charset="2"/>
              <a:buChar char="Ø"/>
              <a:defRPr/>
            </a:pPr>
            <a:r>
              <a:rPr lang="ru-RU" sz="2000" dirty="0"/>
              <a:t>деградации и опустыниванию земель;</a:t>
            </a:r>
          </a:p>
          <a:p>
            <a:pPr marL="637200" lvl="1" indent="-285750">
              <a:buFont typeface="Wingdings" pitchFamily="2" charset="2"/>
              <a:buChar char="Ø"/>
              <a:defRPr/>
            </a:pPr>
            <a:r>
              <a:rPr lang="ru-RU" sz="2000" dirty="0"/>
              <a:t>загрязнению водных ресурсов;</a:t>
            </a:r>
          </a:p>
          <a:p>
            <a:pPr marL="637200" lvl="1" indent="-285750">
              <a:buFont typeface="Wingdings" pitchFamily="2" charset="2"/>
              <a:buChar char="Ø"/>
              <a:defRPr/>
            </a:pPr>
            <a:r>
              <a:rPr lang="ru-RU" sz="2000" dirty="0"/>
              <a:t>вспышкам и распространению болезней и вредителей;</a:t>
            </a:r>
          </a:p>
          <a:p>
            <a:pPr marL="637200" lvl="1" indent="-285750">
              <a:buFont typeface="Wingdings" pitchFamily="2" charset="2"/>
              <a:buChar char="Ø"/>
              <a:defRPr/>
            </a:pPr>
            <a:r>
              <a:rPr lang="ru-RU" sz="2000" dirty="0"/>
              <a:t>сокращению биоразнообразия;</a:t>
            </a:r>
          </a:p>
          <a:p>
            <a:pPr marL="637200" lvl="1" indent="-285750">
              <a:buFont typeface="Wingdings" pitchFamily="2" charset="2"/>
              <a:buChar char="Ø"/>
              <a:defRPr/>
            </a:pPr>
            <a:r>
              <a:rPr lang="ru-RU" sz="2000" dirty="0"/>
              <a:t>загрязнению почвы, воздуха и воды;</a:t>
            </a:r>
          </a:p>
          <a:p>
            <a:pPr marL="637200" lvl="1" indent="-285750">
              <a:buFont typeface="Wingdings" pitchFamily="2" charset="2"/>
              <a:buChar char="Ø"/>
              <a:defRPr/>
            </a:pPr>
            <a:r>
              <a:rPr lang="ru-RU" sz="2000" dirty="0"/>
              <a:t>с</a:t>
            </a:r>
            <a:r>
              <a:rPr lang="ru-RU" sz="2000" dirty="0" smtClean="0"/>
              <a:t>нижению </a:t>
            </a:r>
            <a:r>
              <a:rPr lang="ru-RU" sz="2000" dirty="0"/>
              <a:t>качества продукции;</a:t>
            </a:r>
          </a:p>
          <a:p>
            <a:pPr marL="637200" lvl="1" indent="-285750">
              <a:buFont typeface="Wingdings" pitchFamily="2" charset="2"/>
              <a:buChar char="Ø"/>
              <a:defRPr/>
            </a:pPr>
            <a:r>
              <a:rPr lang="ru-RU" sz="2000" dirty="0"/>
              <a:t>ухудшению здоровья человека:</a:t>
            </a:r>
          </a:p>
          <a:p>
            <a:pPr marL="637200" lvl="1" indent="-285750">
              <a:buFont typeface="Wingdings" pitchFamily="2" charset="2"/>
              <a:buChar char="Ø"/>
              <a:defRPr/>
            </a:pPr>
            <a:r>
              <a:rPr lang="ru-RU" sz="2000" dirty="0"/>
              <a:t>и др.</a:t>
            </a:r>
          </a:p>
        </p:txBody>
      </p:sp>
      <p:pic>
        <p:nvPicPr>
          <p:cNvPr id="8195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9894"/>
            <a:ext cx="4908053" cy="25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8053" cy="28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575"/>
            <a:ext cx="4908053" cy="274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Прямоугольник 3"/>
          <p:cNvSpPr>
            <a:spLocks noChangeArrowheads="1"/>
          </p:cNvSpPr>
          <p:nvPr/>
        </p:nvSpPr>
        <p:spPr bwMode="auto">
          <a:xfrm>
            <a:off x="5935971" y="5226820"/>
            <a:ext cx="52645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/>
              <a:t>Проблема голода не решена. </a:t>
            </a:r>
            <a:endParaRPr lang="ru-RU" altLang="ru-RU" b="1" dirty="0" smtClean="0"/>
          </a:p>
          <a:p>
            <a:pPr algn="ctr" eaLnBrk="1" hangingPunct="1"/>
            <a:r>
              <a:rPr lang="ru-RU" altLang="ru-RU" b="1" dirty="0" smtClean="0"/>
              <a:t>Сегодня </a:t>
            </a:r>
            <a:r>
              <a:rPr lang="ru-RU" altLang="ru-RU" b="1" dirty="0"/>
              <a:t>около </a:t>
            </a:r>
            <a:r>
              <a:rPr lang="ru-RU" altLang="ru-RU" b="1" dirty="0" smtClean="0"/>
              <a:t>700 млн </a:t>
            </a:r>
            <a:r>
              <a:rPr lang="ru-RU" altLang="ru-RU" b="1" dirty="0"/>
              <a:t>человек голодает</a:t>
            </a:r>
            <a:r>
              <a:rPr lang="ru-RU" altLang="ru-RU" dirty="0"/>
              <a:t>.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519739" y="388205"/>
            <a:ext cx="6012620" cy="589696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indent="449580" algn="ctr">
              <a:defRPr/>
            </a:pPr>
            <a:r>
              <a:rPr lang="ru-RU" sz="22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НЕГАТИВНЫЕ ПОСЛЕДСТВИЯ  </a:t>
            </a:r>
            <a:r>
              <a:rPr lang="ru-RU" sz="22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«ЗЕЛЕНОЙ РЕВОЛЮЦИИ</a:t>
            </a:r>
            <a:r>
              <a:rPr lang="ru-RU" sz="22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»</a:t>
            </a:r>
            <a:endParaRPr lang="ru-RU" sz="32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tatonc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7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8" y="714376"/>
            <a:ext cx="10453976" cy="5686424"/>
          </a:xfrm>
        </p:spPr>
      </p:pic>
    </p:spTree>
    <p:extLst>
      <p:ext uri="{BB962C8B-B14F-4D97-AF65-F5344CB8AC3E}">
        <p14:creationId xmlns:p14="http://schemas.microsoft.com/office/powerpoint/2010/main" val="36615222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10237</TotalTime>
  <Words>1121</Words>
  <Application>Microsoft Office PowerPoint</Application>
  <PresentationFormat>Произвольный</PresentationFormat>
  <Paragraphs>176</Paragraphs>
  <Slides>27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CorelDRAW</vt:lpstr>
      <vt:lpstr>Презентация PowerPoint</vt:lpstr>
      <vt:lpstr>Организационные вопросы</vt:lpstr>
      <vt:lpstr>Презентация PowerPoint</vt:lpstr>
      <vt:lpstr>Презентация PowerPoint</vt:lpstr>
      <vt:lpstr>Презентация PowerPoint</vt:lpstr>
      <vt:lpstr>«Зеленая революция»</vt:lpstr>
      <vt:lpstr>Презентация PowerPoint</vt:lpstr>
      <vt:lpstr>Презентация PowerPoint</vt:lpstr>
      <vt:lpstr>Презентация PowerPoint</vt:lpstr>
      <vt:lpstr>Вопрос №1: Как вы думаете, что такое органическое сельское хозяйство?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СЕРТИФИКАЦИЯ</vt:lpstr>
      <vt:lpstr>Презентация PowerPoint</vt:lpstr>
      <vt:lpstr>СИТУАЦИЯ В КАЗАХСТАНЕ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User</cp:lastModifiedBy>
  <cp:revision>79</cp:revision>
  <cp:lastPrinted>2023-10-19T11:25:13Z</cp:lastPrinted>
  <dcterms:created xsi:type="dcterms:W3CDTF">2021-11-16T16:56:23Z</dcterms:created>
  <dcterms:modified xsi:type="dcterms:W3CDTF">2023-10-19T11:28:42Z</dcterms:modified>
</cp:coreProperties>
</file>