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11">
  <p:sldMasterIdLst>
    <p:sldMasterId id="2147483780" r:id="rId1"/>
  </p:sldMasterIdLst>
  <p:notesMasterIdLst>
    <p:notesMasterId r:id="rId31"/>
  </p:notesMasterIdLst>
  <p:sldIdLst>
    <p:sldId id="477" r:id="rId2"/>
    <p:sldId id="257" r:id="rId3"/>
    <p:sldId id="386" r:id="rId4"/>
    <p:sldId id="488" r:id="rId5"/>
    <p:sldId id="478" r:id="rId6"/>
    <p:sldId id="385" r:id="rId7"/>
    <p:sldId id="487" r:id="rId8"/>
    <p:sldId id="287" r:id="rId9"/>
    <p:sldId id="486" r:id="rId10"/>
    <p:sldId id="471" r:id="rId11"/>
    <p:sldId id="358" r:id="rId12"/>
    <p:sldId id="280" r:id="rId13"/>
    <p:sldId id="285" r:id="rId14"/>
    <p:sldId id="442" r:id="rId15"/>
    <p:sldId id="259" r:id="rId16"/>
    <p:sldId id="268" r:id="rId17"/>
    <p:sldId id="266" r:id="rId18"/>
    <p:sldId id="270" r:id="rId19"/>
    <p:sldId id="350" r:id="rId20"/>
    <p:sldId id="458" r:id="rId21"/>
    <p:sldId id="267" r:id="rId22"/>
    <p:sldId id="475" r:id="rId23"/>
    <p:sldId id="271" r:id="rId24"/>
    <p:sldId id="274" r:id="rId25"/>
    <p:sldId id="476" r:id="rId26"/>
    <p:sldId id="277" r:id="rId27"/>
    <p:sldId id="407" r:id="rId28"/>
    <p:sldId id="276" r:id="rId29"/>
    <p:sldId id="288" r:id="rId30"/>
  </p:sldIdLst>
  <p:sldSz cx="9906000" cy="6858000" type="A4"/>
  <p:notesSz cx="6797675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9F249A-8FC4-42CA-AD16-C0CD0469DC63}">
          <p14:sldIdLst>
            <p14:sldId id="477"/>
            <p14:sldId id="257"/>
            <p14:sldId id="386"/>
            <p14:sldId id="488"/>
            <p14:sldId id="478"/>
            <p14:sldId id="385"/>
            <p14:sldId id="487"/>
            <p14:sldId id="287"/>
            <p14:sldId id="486"/>
            <p14:sldId id="471"/>
            <p14:sldId id="358"/>
            <p14:sldId id="280"/>
            <p14:sldId id="285"/>
            <p14:sldId id="442"/>
            <p14:sldId id="259"/>
            <p14:sldId id="268"/>
            <p14:sldId id="266"/>
            <p14:sldId id="270"/>
            <p14:sldId id="350"/>
          </p14:sldIdLst>
        </p14:section>
        <p14:section name="Раздел без заголовка" id="{5349D14C-036C-4A2A-A65F-1EFDBD4E264D}">
          <p14:sldIdLst>
            <p14:sldId id="458"/>
            <p14:sldId id="267"/>
            <p14:sldId id="475"/>
            <p14:sldId id="271"/>
            <p14:sldId id="274"/>
            <p14:sldId id="476"/>
            <p14:sldId id="277"/>
            <p14:sldId id="407"/>
            <p14:sldId id="276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hoBrs1smv3YNC0abZrteFo7zXXv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33"/>
    <a:srgbClr val="CCCC00"/>
    <a:srgbClr val="336600"/>
    <a:srgbClr val="CCFFCC"/>
    <a:srgbClr val="CCFF99"/>
    <a:srgbClr val="99CCFF"/>
    <a:srgbClr val="99CC00"/>
    <a:srgbClr val="FF66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54559B-472D-45C9-97DD-4BD315D8248A}">
  <a:tblStyle styleId="{5554559B-472D-45C9-97DD-4BD315D8248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 b="off" i="off"/>
      <a:tcStyle>
        <a:tcBdr/>
        <a:fill>
          <a:solidFill>
            <a:srgbClr val="D4E2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4E2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236" autoAdjust="0"/>
  </p:normalViewPr>
  <p:slideViewPr>
    <p:cSldViewPr>
      <p:cViewPr varScale="1">
        <p:scale>
          <a:sx n="108" d="100"/>
          <a:sy n="108" d="100"/>
        </p:scale>
        <p:origin x="1482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59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08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21544D05-F7D9-443D-A2E0-4F2409DC42C0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2E0-4C6E-A159-7799120847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 $12,5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E0-4C6E-A159-77991208472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$36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E0-4C6E-A159-7799120847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16.2</c:v>
                </c:pt>
                <c:pt idx="1">
                  <c:v>12.5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E0-4C6E-A159-779912084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3163808"/>
        <c:axId val="854894992"/>
      </c:barChart>
      <c:catAx>
        <c:axId val="100316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854894992"/>
        <c:crosses val="autoZero"/>
        <c:auto val="1"/>
        <c:lblAlgn val="ctr"/>
        <c:lblOffset val="100"/>
        <c:noMultiLvlLbl val="0"/>
      </c:catAx>
      <c:valAx>
        <c:axId val="85489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00316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ysClr val="windowText" lastClr="000000"/>
          </a:solidFill>
        </a:defRPr>
      </a:pPr>
      <a:endParaRPr lang="ru-K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пшеница</c:v>
                </c:pt>
              </c:strCache>
            </c:strRef>
          </c:tx>
          <c:spPr>
            <a:solidFill>
              <a:srgbClr val="99CC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74B2438F-F23F-4470-928C-24A40718015A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813-4A14-9DBE-54BACFA1E2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A9D60D63-9B04-4DBE-9759-1B0A83B4524F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813-4A14-9DBE-54BACFA1E24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0E49A7EC-D9D8-4B6C-895C-4E907912342D}" type="VALUE">
                      <a:rPr lang="en-US"/>
                      <a:pPr/>
                      <a:t>[ЗНАЧЕНИЕ]</a:t>
                    </a:fld>
                    <a:r>
                      <a:rPr lang="en-US" baseline="0"/>
                      <a:t> м</a:t>
                    </a:r>
                    <a:r>
                      <a:rPr lang="en-US"/>
                      <a:t>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813-4A14-9DBE-54BACFA1E2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9.6999999999999993</c:v>
                </c:pt>
                <c:pt idx="1">
                  <c:v>1.7</c:v>
                </c:pt>
                <c:pt idx="2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13-4A14-9DBE-54BACFA1E247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лен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333333333333307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607C5B47-94B3-4A2A-91DA-E213A1D5BCB5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813-4A14-9DBE-54BACFA1E2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CD55A784-AAAF-420C-A845-C06B1C0FB185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813-4A14-9DBE-54BACFA1E247}"/>
                </c:ext>
              </c:extLst>
            </c:dLbl>
            <c:dLbl>
              <c:idx val="2"/>
              <c:layout>
                <c:manualLayout>
                  <c:x val="2.7777777777777779E-3"/>
                  <c:y val="9.2592592592592587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A154E32C-350D-47F4-9FD5-515F6B68F3BB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813-4A14-9DBE-54BACFA1E2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4.2</c:v>
                </c:pt>
                <c:pt idx="1">
                  <c:v>9.8000000000000007</c:v>
                </c:pt>
                <c:pt idx="2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813-4A14-9DBE-54BACFA1E247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соя</c:v>
                </c:pt>
              </c:strCache>
            </c:strRef>
          </c:tx>
          <c:spPr>
            <a:solidFill>
              <a:srgbClr val="CCCC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 $2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13-4A14-9DBE-54BACFA1E247}"/>
                </c:ext>
              </c:extLst>
            </c:dLbl>
            <c:dLbl>
              <c:idx val="1"/>
              <c:layout>
                <c:manualLayout>
                  <c:x val="1.388888888888888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406A49B2-9456-4C68-A45A-A3BAFDFD1B42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813-4A14-9DBE-54BACFA1E24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$</a:t>
                    </a:r>
                    <a:fld id="{173A7783-BD99-4E25-AF3A-787D4613DFB5}" type="VALUE">
                      <a:rPr lang="en-US"/>
                      <a:pPr/>
                      <a:t>[ЗНАЧЕНИЕ]</a:t>
                    </a:fld>
                    <a:r>
                      <a:rPr lang="en-US"/>
                      <a:t> млн.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813-4A14-9DBE-54BACFA1E2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Лист1!$B$2:$B$4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</c:v>
                </c:pt>
                <c:pt idx="1">
                  <c:v>0.2</c:v>
                </c:pt>
                <c:pt idx="2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13-4A14-9DBE-54BACFA1E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1033665088"/>
        <c:axId val="1031168176"/>
      </c:barChart>
      <c:catAx>
        <c:axId val="1033665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031168176"/>
        <c:crosses val="autoZero"/>
        <c:auto val="1"/>
        <c:lblAlgn val="ctr"/>
        <c:lblOffset val="100"/>
        <c:noMultiLvlLbl val="0"/>
      </c:catAx>
      <c:valAx>
        <c:axId val="1031168176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0336650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ysClr val="windowText" lastClr="000000"/>
          </a:solidFill>
        </a:defRPr>
      </a:pPr>
      <a:endParaRPr lang="ru-K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337281205035465E-2"/>
          <c:y val="9.3747648110783385E-2"/>
          <c:w val="0.8599823536788771"/>
          <c:h val="0.45775702341316915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12"/>
          <c:dPt>
            <c:idx val="0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234-463E-862E-A9330CE6BB2E}"/>
              </c:ext>
            </c:extLst>
          </c:dPt>
          <c:dPt>
            <c:idx val="1"/>
            <c:bubble3D val="0"/>
            <c:spPr>
              <a:solidFill>
                <a:srgbClr val="99CC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234-463E-862E-A9330CE6BB2E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234-463E-862E-A9330CE6BB2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1234-463E-862E-A9330CE6BB2E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1234-463E-862E-A9330CE6BB2E}"/>
              </c:ext>
            </c:extLst>
          </c:dPt>
          <c:dLbls>
            <c:dLbl>
              <c:idx val="0"/>
              <c:layout>
                <c:manualLayout>
                  <c:x val="4.0026992885564154E-2"/>
                  <c:y val="-4.524858349072323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34-463E-862E-A9330CE6BB2E}"/>
                </c:ext>
              </c:extLst>
            </c:dLbl>
            <c:dLbl>
              <c:idx val="1"/>
              <c:layout>
                <c:manualLayout>
                  <c:x val="-0.14972443391063545"/>
                  <c:y val="-2.45000555493834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34-463E-862E-A9330CE6BB2E}"/>
                </c:ext>
              </c:extLst>
            </c:dLbl>
            <c:dLbl>
              <c:idx val="2"/>
              <c:layout>
                <c:manualLayout>
                  <c:x val="0.16682245182634031"/>
                  <c:y val="-0.1183829574491723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34-463E-862E-A9330CE6BB2E}"/>
                </c:ext>
              </c:extLst>
            </c:dLbl>
            <c:dLbl>
              <c:idx val="3"/>
              <c:layout>
                <c:manualLayout>
                  <c:x val="-2.1182502355705332E-2"/>
                  <c:y val="-4.34804466170425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34-463E-862E-A9330CE6BB2E}"/>
                </c:ext>
              </c:extLst>
            </c:dLbl>
            <c:dLbl>
              <c:idx val="4"/>
              <c:layout>
                <c:manualLayout>
                  <c:x val="4.0064025807832054E-2"/>
                  <c:y val="-4.464642817464726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34-463E-862E-A9330CE6BB2E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Лист2!$D$9:$D$13</c:f>
              <c:strCache>
                <c:ptCount val="5"/>
                <c:pt idx="0">
                  <c:v>благоприятное</c:v>
                </c:pt>
                <c:pt idx="1">
                  <c:v>относительно благоприятное</c:v>
                </c:pt>
                <c:pt idx="2">
                  <c:v>удовлетворительное</c:v>
                </c:pt>
                <c:pt idx="3">
                  <c:v>напряженное</c:v>
                </c:pt>
                <c:pt idx="4">
                  <c:v>кризисное</c:v>
                </c:pt>
              </c:strCache>
            </c:strRef>
          </c:cat>
          <c:val>
            <c:numRef>
              <c:f>Лист2!$E$9:$E$13</c:f>
              <c:numCache>
                <c:formatCode>0.0</c:formatCode>
                <c:ptCount val="5"/>
                <c:pt idx="0">
                  <c:v>4.2977325328706204</c:v>
                </c:pt>
                <c:pt idx="1">
                  <c:v>38.200000000000003</c:v>
                </c:pt>
                <c:pt idx="2">
                  <c:v>50.270174284296495</c:v>
                </c:pt>
                <c:pt idx="3">
                  <c:v>5.0999999999999996</c:v>
                </c:pt>
                <c:pt idx="4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34-463E-862E-A9330CE6BB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KZ"/>
          </a:p>
        </c:txPr>
      </c:legendEntry>
      <c:layout>
        <c:manualLayout>
          <c:xMode val="edge"/>
          <c:yMode val="edge"/>
          <c:x val="9.6430936321120486E-2"/>
          <c:y val="0.59615573300844227"/>
          <c:w val="0.86593347282518496"/>
          <c:h val="0.37748888621139121"/>
        </c:manualLayout>
      </c:layout>
      <c:overlay val="0"/>
      <c:spPr>
        <a:solidFill>
          <a:srgbClr val="FFFFFF"/>
        </a:solidFill>
        <a:ln w="3175">
          <a:solidFill>
            <a:schemeClr val="bg1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KZ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chemeClr val="bg1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K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543282412847649E-2"/>
          <c:y val="4.5267489711934172E-2"/>
          <c:w val="0.97323325331049138"/>
          <c:h val="0.539543760733611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затрат,  тнг./га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I. 4-х польный зернопаровой (контроль)</c:v>
                </c:pt>
                <c:pt idx="1">
                  <c:v>II. 4-х польный зернопаровой</c:v>
                </c:pt>
                <c:pt idx="2">
                  <c:v>III. 3-х польный зернотравяной</c:v>
                </c:pt>
                <c:pt idx="3">
                  <c:v>IV. 4-х польный плодосменный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55445</c:v>
                </c:pt>
                <c:pt idx="1">
                  <c:v>63071</c:v>
                </c:pt>
                <c:pt idx="2">
                  <c:v>52644</c:v>
                </c:pt>
                <c:pt idx="3">
                  <c:v>50022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81-4044-B2E3-9F947B7E1C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Прибыль, тнг./га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I. 4-х польный зернопаровой (контроль)</c:v>
                </c:pt>
                <c:pt idx="1">
                  <c:v>II. 4-х польный зернопаровой</c:v>
                </c:pt>
                <c:pt idx="2">
                  <c:v>III. 3-х польный зернотравяной</c:v>
                </c:pt>
                <c:pt idx="3">
                  <c:v>IV. 4-х польный плодосменный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244139</c:v>
                </c:pt>
                <c:pt idx="1">
                  <c:v>221512</c:v>
                </c:pt>
                <c:pt idx="2">
                  <c:v>114556</c:v>
                </c:pt>
                <c:pt idx="3">
                  <c:v>215665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81-4044-B2E3-9F947B7E1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4327936"/>
        <c:axId val="203821568"/>
        <c:axId val="0"/>
      </c:bar3DChart>
      <c:catAx>
        <c:axId val="204327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3821568"/>
        <c:crosses val="autoZero"/>
        <c:auto val="1"/>
        <c:lblAlgn val="ctr"/>
        <c:lblOffset val="100"/>
        <c:noMultiLvlLbl val="0"/>
      </c:catAx>
      <c:valAx>
        <c:axId val="2038215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432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29903853275562"/>
          <c:y val="0.81593797270388768"/>
          <c:w val="0.63599594116540414"/>
          <c:h val="8.29869414471338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0"/>
      </a:pPr>
      <a:endParaRPr lang="ru-K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хлопковая совка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Ак кобелек, 3 л/га +
Экстрасол, 2,0 л/га </c:v>
                </c:pt>
                <c:pt idx="1">
                  <c:v>Битоксибациллин, 3,0 л/т + Бисолбисан, 2,0 л/г</c:v>
                </c:pt>
                <c:pt idx="2">
                  <c:v>Греенголд, 0,3 л/т + 
Фитоспорин-М, 2,0 л/га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91.5</c:v>
                </c:pt>
                <c:pt idx="1">
                  <c:v>93.9</c:v>
                </c:pt>
                <c:pt idx="2">
                  <c:v>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25-471E-856E-BD6683CC6A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паутинный клещ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Ак кобелек, 3 л/га +
Экстрасол, 2,0 л/га </c:v>
                </c:pt>
                <c:pt idx="1">
                  <c:v>Битоксибациллин, 3,0 л/т + Бисолбисан, 2,0 л/г</c:v>
                </c:pt>
                <c:pt idx="2">
                  <c:v>Греенголд, 0,3 л/т + 
Фитоспорин-М, 2,0 л/га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86.3</c:v>
                </c:pt>
                <c:pt idx="1">
                  <c:v>86.6</c:v>
                </c:pt>
                <c:pt idx="2">
                  <c:v>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25-471E-856E-BD6683CC6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60165616"/>
        <c:axId val="957447344"/>
      </c:barChart>
      <c:catAx>
        <c:axId val="96016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957447344"/>
        <c:crosses val="autoZero"/>
        <c:auto val="1"/>
        <c:lblAlgn val="ctr"/>
        <c:lblOffset val="100"/>
        <c:noMultiLvlLbl val="0"/>
      </c:catAx>
      <c:valAx>
        <c:axId val="9574473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9601656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ru-K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914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105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39" tIns="90739" rIns="90739" bIns="907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1251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39" tIns="90739" rIns="90739" bIns="907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125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39" tIns="90739" rIns="90739" bIns="907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1251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39" tIns="90739" rIns="90739" bIns="9073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9645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39" tIns="90739" rIns="90739" bIns="9073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0116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907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8172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9433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471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4711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006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196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943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80899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FF7FC51-378D-4780-99FC-C5E5E8C337BC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12E2D15-0A9F-42E1-91B2-93DB34D7BF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8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8.png"/><Relationship Id="rId21" Type="http://schemas.openxmlformats.org/officeDocument/2006/relationships/image" Target="../media/image32.png"/><Relationship Id="rId42" Type="http://schemas.openxmlformats.org/officeDocument/2006/relationships/image" Target="../media/image53.png"/><Relationship Id="rId63" Type="http://schemas.openxmlformats.org/officeDocument/2006/relationships/image" Target="../media/image74.png"/><Relationship Id="rId84" Type="http://schemas.openxmlformats.org/officeDocument/2006/relationships/image" Target="../media/image95.png"/><Relationship Id="rId16" Type="http://schemas.openxmlformats.org/officeDocument/2006/relationships/image" Target="../media/image27.png"/><Relationship Id="rId107" Type="http://schemas.openxmlformats.org/officeDocument/2006/relationships/image" Target="../media/image118.png"/><Relationship Id="rId11" Type="http://schemas.openxmlformats.org/officeDocument/2006/relationships/image" Target="../media/image22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53" Type="http://schemas.openxmlformats.org/officeDocument/2006/relationships/image" Target="../media/image64.png"/><Relationship Id="rId58" Type="http://schemas.openxmlformats.org/officeDocument/2006/relationships/image" Target="../media/image69.png"/><Relationship Id="rId74" Type="http://schemas.openxmlformats.org/officeDocument/2006/relationships/image" Target="../media/image85.png"/><Relationship Id="rId79" Type="http://schemas.openxmlformats.org/officeDocument/2006/relationships/image" Target="../media/image90.png"/><Relationship Id="rId102" Type="http://schemas.openxmlformats.org/officeDocument/2006/relationships/image" Target="../media/image113.png"/><Relationship Id="rId123" Type="http://schemas.openxmlformats.org/officeDocument/2006/relationships/image" Target="../media/image134.png"/><Relationship Id="rId128" Type="http://schemas.openxmlformats.org/officeDocument/2006/relationships/image" Target="../media/image139.png"/><Relationship Id="rId5" Type="http://schemas.openxmlformats.org/officeDocument/2006/relationships/image" Target="../media/image16.png"/><Relationship Id="rId90" Type="http://schemas.openxmlformats.org/officeDocument/2006/relationships/image" Target="../media/image101.png"/><Relationship Id="rId95" Type="http://schemas.openxmlformats.org/officeDocument/2006/relationships/image" Target="../media/image106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64" Type="http://schemas.openxmlformats.org/officeDocument/2006/relationships/image" Target="../media/image75.png"/><Relationship Id="rId69" Type="http://schemas.openxmlformats.org/officeDocument/2006/relationships/image" Target="../media/image80.png"/><Relationship Id="rId113" Type="http://schemas.openxmlformats.org/officeDocument/2006/relationships/image" Target="../media/image124.png"/><Relationship Id="rId118" Type="http://schemas.openxmlformats.org/officeDocument/2006/relationships/image" Target="../media/image129.png"/><Relationship Id="rId134" Type="http://schemas.openxmlformats.org/officeDocument/2006/relationships/image" Target="../media/image145.png"/><Relationship Id="rId80" Type="http://schemas.openxmlformats.org/officeDocument/2006/relationships/image" Target="../media/image91.png"/><Relationship Id="rId85" Type="http://schemas.openxmlformats.org/officeDocument/2006/relationships/image" Target="../media/image96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59" Type="http://schemas.openxmlformats.org/officeDocument/2006/relationships/image" Target="../media/image70.png"/><Relationship Id="rId103" Type="http://schemas.openxmlformats.org/officeDocument/2006/relationships/image" Target="../media/image114.png"/><Relationship Id="rId108" Type="http://schemas.openxmlformats.org/officeDocument/2006/relationships/image" Target="../media/image119.png"/><Relationship Id="rId124" Type="http://schemas.openxmlformats.org/officeDocument/2006/relationships/image" Target="../media/image135.png"/><Relationship Id="rId129" Type="http://schemas.openxmlformats.org/officeDocument/2006/relationships/image" Target="../media/image140.png"/><Relationship Id="rId54" Type="http://schemas.openxmlformats.org/officeDocument/2006/relationships/image" Target="../media/image65.png"/><Relationship Id="rId70" Type="http://schemas.openxmlformats.org/officeDocument/2006/relationships/image" Target="../media/image81.png"/><Relationship Id="rId75" Type="http://schemas.openxmlformats.org/officeDocument/2006/relationships/image" Target="../media/image86.png"/><Relationship Id="rId91" Type="http://schemas.openxmlformats.org/officeDocument/2006/relationships/image" Target="../media/image102.png"/><Relationship Id="rId96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49" Type="http://schemas.openxmlformats.org/officeDocument/2006/relationships/image" Target="../media/image60.png"/><Relationship Id="rId114" Type="http://schemas.openxmlformats.org/officeDocument/2006/relationships/image" Target="../media/image125.png"/><Relationship Id="rId119" Type="http://schemas.openxmlformats.org/officeDocument/2006/relationships/image" Target="../media/image130.png"/><Relationship Id="rId44" Type="http://schemas.openxmlformats.org/officeDocument/2006/relationships/image" Target="../media/image55.png"/><Relationship Id="rId60" Type="http://schemas.openxmlformats.org/officeDocument/2006/relationships/image" Target="../media/image71.png"/><Relationship Id="rId65" Type="http://schemas.openxmlformats.org/officeDocument/2006/relationships/image" Target="../media/image76.png"/><Relationship Id="rId81" Type="http://schemas.openxmlformats.org/officeDocument/2006/relationships/image" Target="../media/image92.png"/><Relationship Id="rId86" Type="http://schemas.openxmlformats.org/officeDocument/2006/relationships/image" Target="../media/image97.png"/><Relationship Id="rId130" Type="http://schemas.openxmlformats.org/officeDocument/2006/relationships/image" Target="../media/image141.png"/><Relationship Id="rId135" Type="http://schemas.openxmlformats.org/officeDocument/2006/relationships/image" Target="../media/image2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9" Type="http://schemas.openxmlformats.org/officeDocument/2006/relationships/image" Target="../media/image50.png"/><Relationship Id="rId109" Type="http://schemas.openxmlformats.org/officeDocument/2006/relationships/image" Target="../media/image120.png"/><Relationship Id="rId34" Type="http://schemas.openxmlformats.org/officeDocument/2006/relationships/image" Target="../media/image45.png"/><Relationship Id="rId50" Type="http://schemas.openxmlformats.org/officeDocument/2006/relationships/image" Target="../media/image61.png"/><Relationship Id="rId55" Type="http://schemas.openxmlformats.org/officeDocument/2006/relationships/image" Target="../media/image66.png"/><Relationship Id="rId76" Type="http://schemas.openxmlformats.org/officeDocument/2006/relationships/image" Target="../media/image87.png"/><Relationship Id="rId97" Type="http://schemas.openxmlformats.org/officeDocument/2006/relationships/image" Target="../media/image108.png"/><Relationship Id="rId104" Type="http://schemas.openxmlformats.org/officeDocument/2006/relationships/image" Target="../media/image115.png"/><Relationship Id="rId120" Type="http://schemas.openxmlformats.org/officeDocument/2006/relationships/image" Target="../media/image131.png"/><Relationship Id="rId125" Type="http://schemas.openxmlformats.org/officeDocument/2006/relationships/image" Target="../media/image136.png"/><Relationship Id="rId7" Type="http://schemas.openxmlformats.org/officeDocument/2006/relationships/image" Target="../media/image18.png"/><Relationship Id="rId71" Type="http://schemas.openxmlformats.org/officeDocument/2006/relationships/image" Target="../media/image82.png"/><Relationship Id="rId92" Type="http://schemas.openxmlformats.org/officeDocument/2006/relationships/image" Target="../media/image103.png"/><Relationship Id="rId2" Type="http://schemas.openxmlformats.org/officeDocument/2006/relationships/image" Target="../media/image13.png"/><Relationship Id="rId29" Type="http://schemas.openxmlformats.org/officeDocument/2006/relationships/image" Target="../media/image40.png"/><Relationship Id="rId24" Type="http://schemas.openxmlformats.org/officeDocument/2006/relationships/image" Target="../media/image35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66" Type="http://schemas.openxmlformats.org/officeDocument/2006/relationships/image" Target="../media/image77.png"/><Relationship Id="rId87" Type="http://schemas.openxmlformats.org/officeDocument/2006/relationships/image" Target="../media/image98.png"/><Relationship Id="rId110" Type="http://schemas.openxmlformats.org/officeDocument/2006/relationships/image" Target="../media/image121.png"/><Relationship Id="rId115" Type="http://schemas.openxmlformats.org/officeDocument/2006/relationships/image" Target="../media/image126.png"/><Relationship Id="rId131" Type="http://schemas.openxmlformats.org/officeDocument/2006/relationships/image" Target="../media/image142.png"/><Relationship Id="rId61" Type="http://schemas.openxmlformats.org/officeDocument/2006/relationships/image" Target="../media/image72.png"/><Relationship Id="rId82" Type="http://schemas.openxmlformats.org/officeDocument/2006/relationships/image" Target="../media/image93.png"/><Relationship Id="rId19" Type="http://schemas.openxmlformats.org/officeDocument/2006/relationships/image" Target="../media/image30.png"/><Relationship Id="rId14" Type="http://schemas.openxmlformats.org/officeDocument/2006/relationships/image" Target="../media/image25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56" Type="http://schemas.openxmlformats.org/officeDocument/2006/relationships/image" Target="../media/image67.png"/><Relationship Id="rId77" Type="http://schemas.openxmlformats.org/officeDocument/2006/relationships/image" Target="../media/image88.png"/><Relationship Id="rId100" Type="http://schemas.openxmlformats.org/officeDocument/2006/relationships/image" Target="../media/image111.png"/><Relationship Id="rId105" Type="http://schemas.openxmlformats.org/officeDocument/2006/relationships/image" Target="../media/image116.png"/><Relationship Id="rId126" Type="http://schemas.openxmlformats.org/officeDocument/2006/relationships/image" Target="../media/image137.png"/><Relationship Id="rId8" Type="http://schemas.openxmlformats.org/officeDocument/2006/relationships/image" Target="../media/image19.png"/><Relationship Id="rId51" Type="http://schemas.openxmlformats.org/officeDocument/2006/relationships/image" Target="../media/image62.png"/><Relationship Id="rId72" Type="http://schemas.openxmlformats.org/officeDocument/2006/relationships/image" Target="../media/image83.png"/><Relationship Id="rId93" Type="http://schemas.openxmlformats.org/officeDocument/2006/relationships/image" Target="../media/image104.png"/><Relationship Id="rId98" Type="http://schemas.openxmlformats.org/officeDocument/2006/relationships/image" Target="../media/image109.png"/><Relationship Id="rId121" Type="http://schemas.openxmlformats.org/officeDocument/2006/relationships/image" Target="../media/image132.png"/><Relationship Id="rId3" Type="http://schemas.openxmlformats.org/officeDocument/2006/relationships/image" Target="../media/image14.png"/><Relationship Id="rId25" Type="http://schemas.openxmlformats.org/officeDocument/2006/relationships/image" Target="../media/image36.png"/><Relationship Id="rId46" Type="http://schemas.openxmlformats.org/officeDocument/2006/relationships/image" Target="../media/image57.png"/><Relationship Id="rId67" Type="http://schemas.openxmlformats.org/officeDocument/2006/relationships/image" Target="../media/image78.png"/><Relationship Id="rId116" Type="http://schemas.openxmlformats.org/officeDocument/2006/relationships/image" Target="../media/image127.png"/><Relationship Id="rId20" Type="http://schemas.openxmlformats.org/officeDocument/2006/relationships/image" Target="../media/image31.png"/><Relationship Id="rId41" Type="http://schemas.openxmlformats.org/officeDocument/2006/relationships/image" Target="../media/image52.png"/><Relationship Id="rId62" Type="http://schemas.openxmlformats.org/officeDocument/2006/relationships/image" Target="../media/image73.png"/><Relationship Id="rId83" Type="http://schemas.openxmlformats.org/officeDocument/2006/relationships/image" Target="../media/image94.png"/><Relationship Id="rId88" Type="http://schemas.openxmlformats.org/officeDocument/2006/relationships/image" Target="../media/image99.png"/><Relationship Id="rId111" Type="http://schemas.openxmlformats.org/officeDocument/2006/relationships/image" Target="../media/image122.png"/><Relationship Id="rId132" Type="http://schemas.openxmlformats.org/officeDocument/2006/relationships/image" Target="../media/image143.png"/><Relationship Id="rId15" Type="http://schemas.openxmlformats.org/officeDocument/2006/relationships/image" Target="../media/image26.png"/><Relationship Id="rId36" Type="http://schemas.openxmlformats.org/officeDocument/2006/relationships/image" Target="../media/image47.png"/><Relationship Id="rId57" Type="http://schemas.openxmlformats.org/officeDocument/2006/relationships/image" Target="../media/image68.png"/><Relationship Id="rId106" Type="http://schemas.openxmlformats.org/officeDocument/2006/relationships/image" Target="../media/image117.png"/><Relationship Id="rId127" Type="http://schemas.openxmlformats.org/officeDocument/2006/relationships/image" Target="../media/image138.png"/><Relationship Id="rId10" Type="http://schemas.openxmlformats.org/officeDocument/2006/relationships/image" Target="../media/image21.png"/><Relationship Id="rId31" Type="http://schemas.openxmlformats.org/officeDocument/2006/relationships/image" Target="../media/image42.png"/><Relationship Id="rId52" Type="http://schemas.openxmlformats.org/officeDocument/2006/relationships/image" Target="../media/image63.png"/><Relationship Id="rId73" Type="http://schemas.openxmlformats.org/officeDocument/2006/relationships/image" Target="../media/image84.png"/><Relationship Id="rId78" Type="http://schemas.openxmlformats.org/officeDocument/2006/relationships/image" Target="../media/image89.png"/><Relationship Id="rId94" Type="http://schemas.openxmlformats.org/officeDocument/2006/relationships/image" Target="../media/image105.png"/><Relationship Id="rId99" Type="http://schemas.openxmlformats.org/officeDocument/2006/relationships/image" Target="../media/image110.png"/><Relationship Id="rId101" Type="http://schemas.openxmlformats.org/officeDocument/2006/relationships/image" Target="../media/image112.png"/><Relationship Id="rId122" Type="http://schemas.openxmlformats.org/officeDocument/2006/relationships/image" Target="../media/image13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26" Type="http://schemas.openxmlformats.org/officeDocument/2006/relationships/image" Target="../media/image37.png"/><Relationship Id="rId47" Type="http://schemas.openxmlformats.org/officeDocument/2006/relationships/image" Target="../media/image58.png"/><Relationship Id="rId68" Type="http://schemas.openxmlformats.org/officeDocument/2006/relationships/image" Target="../media/image79.png"/><Relationship Id="rId89" Type="http://schemas.openxmlformats.org/officeDocument/2006/relationships/image" Target="../media/image100.png"/><Relationship Id="rId112" Type="http://schemas.openxmlformats.org/officeDocument/2006/relationships/image" Target="../media/image123.png"/><Relationship Id="rId133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1759" y="641810"/>
            <a:ext cx="8045554" cy="55732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928687" y="1541616"/>
            <a:ext cx="7777461" cy="78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478" tIns="40239" rIns="80478" bIns="40239" anchor="t" anchorCtr="0">
            <a:spAutoFit/>
          </a:bodyPr>
          <a:lstStyle/>
          <a:p>
            <a:pPr lvl="0" algn="ctr">
              <a:buSzPts val="3500"/>
            </a:pPr>
            <a:r>
              <a:rPr lang="ru-RU" sz="2275" b="1" dirty="0">
                <a:solidFill>
                  <a:srgbClr val="002060"/>
                </a:solidFill>
              </a:rPr>
              <a:t>ТЕХНОЛОГИИ ВЫРАЩИВАНИЯ ОРГАНИЧЕСКИХ СЕЛЬСКОХОЗЯЙСТВЕННЫХ КУЛЬТУР</a:t>
            </a: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151" y="869950"/>
            <a:ext cx="1613474" cy="3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3684" y="875780"/>
            <a:ext cx="663704" cy="31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3099" y="883313"/>
            <a:ext cx="1371983" cy="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83714" y="5593743"/>
            <a:ext cx="1345650" cy="438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"/>
          <p:cNvCxnSpPr/>
          <p:nvPr/>
        </p:nvCxnSpPr>
        <p:spPr>
          <a:xfrm>
            <a:off x="7000728" y="5677426"/>
            <a:ext cx="0" cy="267356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2" y="854915"/>
            <a:ext cx="353523" cy="352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9809" y="857656"/>
            <a:ext cx="2786340" cy="35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853" b="1" dirty="0"/>
              <a:t>Казахский научно-исследовательский институт</a:t>
            </a:r>
          </a:p>
          <a:p>
            <a:r>
              <a:rPr lang="kk-KZ" sz="853" b="1" dirty="0"/>
              <a:t>земледелия и растениеводства</a:t>
            </a:r>
            <a:endParaRPr lang="ru-RU" sz="853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19638" y="2395567"/>
            <a:ext cx="4681090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63" b="1" i="1" dirty="0" err="1">
                <a:solidFill>
                  <a:schemeClr val="tx1"/>
                </a:solidFill>
              </a:rPr>
              <a:t>Слямова</a:t>
            </a:r>
            <a:r>
              <a:rPr lang="ru-RU" sz="1463" b="1" i="1" dirty="0">
                <a:solidFill>
                  <a:schemeClr val="tx1"/>
                </a:solidFill>
              </a:rPr>
              <a:t> Назира </a:t>
            </a:r>
            <a:r>
              <a:rPr lang="ru-RU" sz="1463" b="1" i="1" dirty="0" err="1">
                <a:solidFill>
                  <a:schemeClr val="tx1"/>
                </a:solidFill>
              </a:rPr>
              <a:t>Дусупкановна</a:t>
            </a:r>
            <a:r>
              <a:rPr lang="ru-RU" sz="1463" b="1" i="1" dirty="0">
                <a:solidFill>
                  <a:schemeClr val="tx1"/>
                </a:solidFill>
              </a:rPr>
              <a:t>, к.с.-</a:t>
            </a:r>
            <a:r>
              <a:rPr lang="ru-RU" sz="1463" b="1" i="1" dirty="0" err="1">
                <a:solidFill>
                  <a:schemeClr val="tx1"/>
                </a:solidFill>
              </a:rPr>
              <a:t>х.н</a:t>
            </a:r>
            <a:r>
              <a:rPr lang="ru-RU" sz="1463" b="1" i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463" b="1" i="1" dirty="0" err="1">
                <a:solidFill>
                  <a:schemeClr val="tx1"/>
                </a:solidFill>
              </a:rPr>
              <a:t>Зав.лабораторией</a:t>
            </a:r>
            <a:r>
              <a:rPr lang="ru-RU" sz="1463" b="1" i="1" dirty="0">
                <a:solidFill>
                  <a:schemeClr val="tx1"/>
                </a:solidFill>
              </a:rPr>
              <a:t> Органического земледелия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0728" y="5648273"/>
            <a:ext cx="1223412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25" dirty="0"/>
              <a:t>27.09.2023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51"/>
          <p:cNvSpPr/>
          <p:nvPr/>
        </p:nvSpPr>
        <p:spPr>
          <a:xfrm>
            <a:off x="7113053" y="5561553"/>
            <a:ext cx="16984" cy="18361"/>
          </a:xfrm>
          <a:custGeom>
            <a:avLst/>
            <a:gdLst/>
            <a:ahLst/>
            <a:cxnLst/>
            <a:rect l="l" t="t" r="r" b="b"/>
            <a:pathLst>
              <a:path w="23495" h="25400">
                <a:moveTo>
                  <a:pt x="12891" y="0"/>
                </a:moveTo>
                <a:lnTo>
                  <a:pt x="10847" y="2372"/>
                </a:lnTo>
                <a:lnTo>
                  <a:pt x="5731" y="8470"/>
                </a:lnTo>
                <a:lnTo>
                  <a:pt x="433" y="14490"/>
                </a:lnTo>
                <a:lnTo>
                  <a:pt x="0" y="23061"/>
                </a:lnTo>
                <a:lnTo>
                  <a:pt x="853" y="23850"/>
                </a:lnTo>
                <a:lnTo>
                  <a:pt x="1969" y="25373"/>
                </a:lnTo>
                <a:lnTo>
                  <a:pt x="2642" y="25257"/>
                </a:lnTo>
                <a:lnTo>
                  <a:pt x="6998" y="24307"/>
                </a:lnTo>
                <a:lnTo>
                  <a:pt x="11700" y="23609"/>
                </a:lnTo>
                <a:lnTo>
                  <a:pt x="22292" y="18580"/>
                </a:lnTo>
                <a:lnTo>
                  <a:pt x="23483" y="11887"/>
                </a:lnTo>
                <a:lnTo>
                  <a:pt x="18187" y="1055"/>
                </a:lnTo>
                <a:lnTo>
                  <a:pt x="12891" y="0"/>
                </a:lnTo>
                <a:close/>
              </a:path>
            </a:pathLst>
          </a:custGeom>
          <a:solidFill>
            <a:srgbClr val="E0E5CF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sp>
        <p:nvSpPr>
          <p:cNvPr id="164" name="Прямоугольник: скругленные углы 163">
            <a:extLst>
              <a:ext uri="{FF2B5EF4-FFF2-40B4-BE49-F238E27FC236}">
                <a16:creationId xmlns:a16="http://schemas.microsoft.com/office/drawing/2014/main" id="{A4C11F4A-F5D8-4C2B-9531-D421BFC37922}"/>
              </a:ext>
            </a:extLst>
          </p:cNvPr>
          <p:cNvSpPr/>
          <p:nvPr/>
        </p:nvSpPr>
        <p:spPr>
          <a:xfrm>
            <a:off x="658334" y="289841"/>
            <a:ext cx="2852542" cy="37531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b="1" i="1" dirty="0"/>
              <a:t>    </a:t>
            </a:r>
            <a:r>
              <a:rPr lang="kk-KZ" sz="1800" b="1" i="1" dirty="0"/>
              <a:t>ДАННЫЕ 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QAZTRADE</a:t>
            </a:r>
            <a:r>
              <a:rPr lang="kk-KZ" sz="1800" b="1" i="1" dirty="0"/>
              <a:t>         </a:t>
            </a:r>
            <a:r>
              <a:rPr lang="kk-KZ" b="1" i="1" dirty="0"/>
              <a:t>              </a:t>
            </a:r>
            <a:endParaRPr lang="ru-KZ" b="1" i="1" dirty="0"/>
          </a:p>
        </p:txBody>
      </p:sp>
      <p:graphicFrame>
        <p:nvGraphicFramePr>
          <p:cNvPr id="166" name="Диаграмма 165">
            <a:extLst>
              <a:ext uri="{FF2B5EF4-FFF2-40B4-BE49-F238E27FC236}">
                <a16:creationId xmlns:a16="http://schemas.microsoft.com/office/drawing/2014/main" id="{A6B56075-A2CF-4CFC-92E6-B5D8E0200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307464"/>
              </p:ext>
            </p:extLst>
          </p:nvPr>
        </p:nvGraphicFramePr>
        <p:xfrm>
          <a:off x="439381" y="2075849"/>
          <a:ext cx="3718602" cy="2706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8" name="TextBox 167">
            <a:extLst>
              <a:ext uri="{FF2B5EF4-FFF2-40B4-BE49-F238E27FC236}">
                <a16:creationId xmlns:a16="http://schemas.microsoft.com/office/drawing/2014/main" id="{C07F6A9A-DE62-4B1B-8CDA-EB3218134A49}"/>
              </a:ext>
            </a:extLst>
          </p:cNvPr>
          <p:cNvSpPr txBox="1"/>
          <p:nvPr/>
        </p:nvSpPr>
        <p:spPr>
          <a:xfrm>
            <a:off x="337158" y="1046652"/>
            <a:ext cx="422183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Казахстан в 2021 году резко увеличил экспорт органической пшеницы, семян льна и соевых бобов. Всего было продано органической продукции на сумму </a:t>
            </a:r>
            <a:r>
              <a:rPr lang="ru-RU" sz="1100" b="1" dirty="0"/>
              <a:t>$36 млн</a:t>
            </a:r>
            <a:r>
              <a:rPr lang="ru-RU" sz="1100" dirty="0"/>
              <a:t>. Для сравнения, в 2020 году экспорт органики составил </a:t>
            </a:r>
            <a:r>
              <a:rPr lang="ru-RU" sz="1100" b="1" dirty="0"/>
              <a:t>$12,5 млн</a:t>
            </a:r>
            <a:r>
              <a:rPr lang="ru-RU" sz="1100" dirty="0"/>
              <a:t>, а в 2019-м – </a:t>
            </a:r>
            <a:r>
              <a:rPr lang="ru-RU" sz="1100" b="1" dirty="0"/>
              <a:t>$16,2 млн</a:t>
            </a:r>
            <a:r>
              <a:rPr lang="ru-RU" sz="1100" dirty="0"/>
              <a:t>. 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465122A3-9AA5-419C-BCEE-6E4FBA55CD34}"/>
              </a:ext>
            </a:extLst>
          </p:cNvPr>
          <p:cNvSpPr txBox="1"/>
          <p:nvPr/>
        </p:nvSpPr>
        <p:spPr>
          <a:xfrm>
            <a:off x="3728864" y="293094"/>
            <a:ext cx="5408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solidFill>
                  <a:srgbClr val="808000"/>
                </a:solidFill>
                <a:latin typeface="+mj-lt"/>
              </a:rPr>
              <a:t>ЭКСПОРТ ОРГАНИЧЕСКОЙ ПРОДУКЦИИ РК</a:t>
            </a:r>
            <a:endParaRPr lang="ru-RU" sz="2000" b="1" dirty="0">
              <a:solidFill>
                <a:srgbClr val="808000"/>
              </a:solidFill>
              <a:latin typeface="+mj-lt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9C78D2F-EDC0-4E52-A894-A46C3E963B9A}"/>
              </a:ext>
            </a:extLst>
          </p:cNvPr>
          <p:cNvSpPr txBox="1"/>
          <p:nvPr/>
        </p:nvSpPr>
        <p:spPr>
          <a:xfrm>
            <a:off x="4994794" y="960599"/>
            <a:ext cx="447182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Самую большую долю в экспорте органической продукции занимает </a:t>
            </a:r>
            <a:r>
              <a:rPr lang="ru-RU" sz="1050" b="1" dirty="0"/>
              <a:t>пшеница</a:t>
            </a:r>
            <a:r>
              <a:rPr lang="ru-RU" sz="1050" dirty="0"/>
              <a:t> – ее за прошлый год продали на сумму $13,2 млн. В 2020 году, в разгар пандемии, объём продаж был минимальный - $1,7 млн, а годом ранее - $9,7 млн. </a:t>
            </a:r>
          </a:p>
          <a:p>
            <a:r>
              <a:rPr lang="ru-RU" sz="1050" dirty="0"/>
              <a:t>Продажи семян </a:t>
            </a:r>
            <a:r>
              <a:rPr lang="ru-RU" sz="1050" b="1" dirty="0"/>
              <a:t>льна</a:t>
            </a:r>
            <a:r>
              <a:rPr lang="ru-RU" sz="1050" dirty="0"/>
              <a:t> планомерно растут. За прошлый год они составили $12,5 млн. В 2020 году было $9,8 млн, в 2019-м – $4,2.</a:t>
            </a:r>
          </a:p>
          <a:p>
            <a:r>
              <a:rPr lang="ru-RU" sz="1050" dirty="0"/>
              <a:t>Также кратно вырос экспорт </a:t>
            </a:r>
            <a:r>
              <a:rPr lang="ru-RU" sz="1050" b="1" dirty="0"/>
              <a:t>соевых бобов</a:t>
            </a:r>
            <a:r>
              <a:rPr lang="ru-RU" sz="1050" dirty="0"/>
              <a:t>: в 2021 году - $9,5 млн, в 2020 - $0,2 млн, в 2019 – 2 млн.</a:t>
            </a:r>
          </a:p>
          <a:p>
            <a:r>
              <a:rPr lang="ru-RU" sz="1050" dirty="0"/>
              <a:t>Кроме того, в прошлом году был незначительный объем экспорта органических семян </a:t>
            </a:r>
            <a:r>
              <a:rPr lang="ru-RU" sz="1050" b="1" dirty="0"/>
              <a:t>подсолнечника</a:t>
            </a:r>
            <a:r>
              <a:rPr lang="ru-RU" sz="1050" dirty="0"/>
              <a:t> - $0,7 млн и проса - $0,1 млн.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C0D2F4B-17DE-460C-8743-B92C6E108003}"/>
              </a:ext>
            </a:extLst>
          </p:cNvPr>
          <p:cNvSpPr txBox="1"/>
          <p:nvPr/>
        </p:nvSpPr>
        <p:spPr>
          <a:xfrm>
            <a:off x="380076" y="5013176"/>
            <a:ext cx="422183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b="0" i="0" dirty="0">
                <a:solidFill>
                  <a:schemeClr val="tx1"/>
                </a:solidFill>
                <a:effectLst/>
                <a:latin typeface="+mn-lt"/>
              </a:rPr>
              <a:t>По данным </a:t>
            </a:r>
            <a:r>
              <a:rPr lang="ru-RU" sz="1100" b="0" i="0" dirty="0" err="1">
                <a:solidFill>
                  <a:schemeClr val="tx1"/>
                </a:solidFill>
                <a:effectLst/>
                <a:latin typeface="+mn-lt"/>
              </a:rPr>
              <a:t>QazTrade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+mn-lt"/>
              </a:rPr>
              <a:t>, зарубежные сертификаты соответствия на производство органической продукции в Казахстане имеют </a:t>
            </a:r>
            <a:r>
              <a:rPr lang="ru-RU" sz="1100" b="1" i="0" dirty="0">
                <a:solidFill>
                  <a:schemeClr val="tx1"/>
                </a:solidFill>
                <a:effectLst/>
                <a:latin typeface="+mn-lt"/>
              </a:rPr>
              <a:t>38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+mn-lt"/>
              </a:rPr>
              <a:t> хозяйств, которые производят </a:t>
            </a:r>
            <a:r>
              <a:rPr lang="ru-RU" sz="1100" b="1" i="0" dirty="0">
                <a:solidFill>
                  <a:schemeClr val="tx1"/>
                </a:solidFill>
                <a:effectLst/>
                <a:latin typeface="+mn-lt"/>
              </a:rPr>
              <a:t>26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+mn-lt"/>
              </a:rPr>
              <a:t> видов продукции: зерновые, масличные, бобовые, кормовые культуры и мед. Под производством органики в стране находится </a:t>
            </a:r>
            <a:r>
              <a:rPr lang="ru-RU" sz="1100" b="1" i="0" dirty="0">
                <a:solidFill>
                  <a:schemeClr val="tx1"/>
                </a:solidFill>
                <a:effectLst/>
                <a:latin typeface="+mn-lt"/>
              </a:rPr>
              <a:t>22 млн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+mn-lt"/>
              </a:rPr>
              <a:t> га земли, это </a:t>
            </a:r>
            <a:r>
              <a:rPr lang="ru-RU" sz="1100" b="1" i="0" dirty="0">
                <a:solidFill>
                  <a:schemeClr val="tx1"/>
                </a:solidFill>
                <a:effectLst/>
                <a:latin typeface="+mn-lt"/>
              </a:rPr>
              <a:t>1,3%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+mn-lt"/>
              </a:rPr>
              <a:t> от общей площади сельхозземель в Казахстане.</a:t>
            </a:r>
            <a:endParaRPr lang="ru-RU" sz="11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76" name="Диаграмма 175">
            <a:extLst>
              <a:ext uri="{FF2B5EF4-FFF2-40B4-BE49-F238E27FC236}">
                <a16:creationId xmlns:a16="http://schemas.microsoft.com/office/drawing/2014/main" id="{65EC0D6D-2E3D-4712-9B7D-DB1AF9872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524980"/>
              </p:ext>
            </p:extLst>
          </p:nvPr>
        </p:nvGraphicFramePr>
        <p:xfrm>
          <a:off x="4864923" y="2852936"/>
          <a:ext cx="4731568" cy="28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8" name="TextBox 177">
            <a:extLst>
              <a:ext uri="{FF2B5EF4-FFF2-40B4-BE49-F238E27FC236}">
                <a16:creationId xmlns:a16="http://schemas.microsoft.com/office/drawing/2014/main" id="{C99D11D8-79F3-4024-A365-A8D9C8FDD896}"/>
              </a:ext>
            </a:extLst>
          </p:cNvPr>
          <p:cNvSpPr txBox="1"/>
          <p:nvPr/>
        </p:nvSpPr>
        <p:spPr>
          <a:xfrm>
            <a:off x="4994794" y="5889162"/>
            <a:ext cx="47315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+mn-lt"/>
              </a:rPr>
              <a:t>Из 123 стран Казахстан занимает </a:t>
            </a:r>
            <a:r>
              <a:rPr lang="ru-RU" sz="1050" b="1" dirty="0">
                <a:latin typeface="+mn-lt"/>
              </a:rPr>
              <a:t>9 место </a:t>
            </a:r>
            <a:r>
              <a:rPr lang="ru-RU" sz="1050" dirty="0">
                <a:latin typeface="+mn-lt"/>
              </a:rPr>
              <a:t>по экспорту органической продукции в Евросоюз, </a:t>
            </a:r>
            <a:r>
              <a:rPr lang="ru-RU" sz="1050" b="1" dirty="0">
                <a:latin typeface="+mn-lt"/>
              </a:rPr>
              <a:t>4 место </a:t>
            </a:r>
            <a:r>
              <a:rPr lang="ru-RU" sz="1050" dirty="0">
                <a:latin typeface="+mn-lt"/>
              </a:rPr>
              <a:t>среди стран - экспортеров органической пшеницы и </a:t>
            </a:r>
            <a:r>
              <a:rPr lang="ru-RU" sz="1050" b="1" dirty="0">
                <a:latin typeface="+mn-lt"/>
              </a:rPr>
              <a:t>6 место</a:t>
            </a:r>
            <a:r>
              <a:rPr lang="ru-RU" sz="1050" dirty="0">
                <a:latin typeface="+mn-lt"/>
              </a:rPr>
              <a:t> по экспорту органических семян масличного льна в Евросоюз.</a:t>
            </a:r>
          </a:p>
        </p:txBody>
      </p:sp>
    </p:spTree>
    <p:extLst>
      <p:ext uri="{BB962C8B-B14F-4D97-AF65-F5344CB8AC3E}">
        <p14:creationId xmlns:p14="http://schemas.microsoft.com/office/powerpoint/2010/main" val="131646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837185" y="332656"/>
            <a:ext cx="6140130" cy="43549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28687" y="780357"/>
            <a:ext cx="8048627" cy="37147"/>
          </a:xfrm>
          <a:prstGeom prst="rect">
            <a:avLst/>
          </a:pr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3083383" y="366128"/>
            <a:ext cx="5199828" cy="38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478" tIns="40239" rIns="80478" bIns="40239" anchor="t" anchorCtr="0">
            <a:spAutoFit/>
          </a:bodyPr>
          <a:lstStyle/>
          <a:p>
            <a:pPr>
              <a:buSzPts val="2400"/>
            </a:pPr>
            <a:r>
              <a:rPr lang="ru-RU" sz="195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РЕШЕНИЕ ПРОБЛЕМ</a:t>
            </a:r>
            <a:endParaRPr sz="1138" dirty="0"/>
          </a:p>
        </p:txBody>
      </p:sp>
      <p:sp>
        <p:nvSpPr>
          <p:cNvPr id="104" name="Google Shape;104;p2"/>
          <p:cNvSpPr/>
          <p:nvPr/>
        </p:nvSpPr>
        <p:spPr>
          <a:xfrm>
            <a:off x="1388616" y="1995533"/>
            <a:ext cx="245213" cy="3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spAutoFit/>
          </a:bodyPr>
          <a:lstStyle/>
          <a:p>
            <a:pPr>
              <a:buSzPts val="1800"/>
            </a:pPr>
            <a:endParaRPr sz="1463"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524" y="410501"/>
            <a:ext cx="1710313" cy="3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617" y="1124744"/>
            <a:ext cx="6786594" cy="50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724510" y="2654896"/>
            <a:ext cx="2465084" cy="2141416"/>
            <a:chOff x="3475094" y="2376283"/>
            <a:chExt cx="2015254" cy="1920235"/>
          </a:xfrm>
          <a:solidFill>
            <a:srgbClr val="99CC00"/>
          </a:solidFill>
        </p:grpSpPr>
        <p:sp>
          <p:nvSpPr>
            <p:cNvPr id="29" name="Овал 28"/>
            <p:cNvSpPr/>
            <p:nvPr/>
          </p:nvSpPr>
          <p:spPr>
            <a:xfrm>
              <a:off x="3475094" y="2376283"/>
              <a:ext cx="2015254" cy="192023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KZ"/>
            </a:p>
          </p:txBody>
        </p:sp>
        <p:sp>
          <p:nvSpPr>
            <p:cNvPr id="30" name="Овал 4"/>
            <p:cNvSpPr/>
            <p:nvPr/>
          </p:nvSpPr>
          <p:spPr>
            <a:xfrm>
              <a:off x="3595475" y="2657495"/>
              <a:ext cx="1745890" cy="13578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Экологическая безопасность и получение экологически чистой продукции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Стрелка влево 4"/>
          <p:cNvSpPr/>
          <p:nvPr/>
        </p:nvSpPr>
        <p:spPr>
          <a:xfrm rot="20076456">
            <a:off x="5859385" y="2431441"/>
            <a:ext cx="2183021" cy="6981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KZ"/>
          </a:p>
        </p:txBody>
      </p:sp>
      <p:grpSp>
        <p:nvGrpSpPr>
          <p:cNvPr id="6" name="Группа 5"/>
          <p:cNvGrpSpPr/>
          <p:nvPr/>
        </p:nvGrpSpPr>
        <p:grpSpPr>
          <a:xfrm>
            <a:off x="6748841" y="1474896"/>
            <a:ext cx="2376233" cy="1675111"/>
            <a:chOff x="6283421" y="1080137"/>
            <a:chExt cx="2376233" cy="1675111"/>
          </a:xfrm>
          <a:solidFill>
            <a:srgbClr val="99CC00"/>
          </a:soli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6283421" y="1080137"/>
              <a:ext cx="2376233" cy="167511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KZ"/>
            </a:p>
          </p:txBody>
        </p:sp>
        <p:sp>
          <p:nvSpPr>
            <p:cNvPr id="28" name="Скругленный прямоугольник 7"/>
            <p:cNvSpPr/>
            <p:nvPr/>
          </p:nvSpPr>
          <p:spPr>
            <a:xfrm>
              <a:off x="6332483" y="1129199"/>
              <a:ext cx="2278109" cy="15769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Изучить биологизированные севообороты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Стрелка влево 6"/>
          <p:cNvSpPr/>
          <p:nvPr/>
        </p:nvSpPr>
        <p:spPr>
          <a:xfrm rot="16241709">
            <a:off x="4349763" y="1731705"/>
            <a:ext cx="1236804" cy="6981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KZ"/>
          </a:p>
        </p:txBody>
      </p:sp>
      <p:grpSp>
        <p:nvGrpSpPr>
          <p:cNvPr id="8" name="Группа 7"/>
          <p:cNvGrpSpPr/>
          <p:nvPr/>
        </p:nvGrpSpPr>
        <p:grpSpPr>
          <a:xfrm>
            <a:off x="3724510" y="826825"/>
            <a:ext cx="2502316" cy="1271179"/>
            <a:chOff x="3259091" y="432066"/>
            <a:chExt cx="2502316" cy="1271179"/>
          </a:xfrm>
          <a:solidFill>
            <a:srgbClr val="99CC00"/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259091" y="432066"/>
              <a:ext cx="2502316" cy="127117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KZ"/>
            </a:p>
          </p:txBody>
        </p:sp>
        <p:sp>
          <p:nvSpPr>
            <p:cNvPr id="26" name="Скругленный прямоугольник 10"/>
            <p:cNvSpPr/>
            <p:nvPr/>
          </p:nvSpPr>
          <p:spPr>
            <a:xfrm>
              <a:off x="3296323" y="469298"/>
              <a:ext cx="2427852" cy="11967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Агроэкологический мониторинг состояния агроценозов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Стрелка влево 8"/>
          <p:cNvSpPr/>
          <p:nvPr/>
        </p:nvSpPr>
        <p:spPr>
          <a:xfrm rot="9744740">
            <a:off x="1916690" y="4024318"/>
            <a:ext cx="2010778" cy="6981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KZ"/>
          </a:p>
        </p:txBody>
      </p:sp>
      <p:grpSp>
        <p:nvGrpSpPr>
          <p:cNvPr id="10" name="Группа 9"/>
          <p:cNvGrpSpPr/>
          <p:nvPr/>
        </p:nvGrpSpPr>
        <p:grpSpPr>
          <a:xfrm>
            <a:off x="778930" y="3851138"/>
            <a:ext cx="2369512" cy="1652079"/>
            <a:chOff x="313511" y="3456379"/>
            <a:chExt cx="2369512" cy="1652079"/>
          </a:xfrm>
          <a:solidFill>
            <a:srgbClr val="99CC00"/>
          </a:solidFill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13511" y="3456379"/>
              <a:ext cx="2369512" cy="165207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KZ"/>
            </a:p>
          </p:txBody>
        </p:sp>
        <p:sp>
          <p:nvSpPr>
            <p:cNvPr id="24" name="Скругленный прямоугольник 13"/>
            <p:cNvSpPr/>
            <p:nvPr/>
          </p:nvSpPr>
          <p:spPr>
            <a:xfrm>
              <a:off x="361899" y="3504767"/>
              <a:ext cx="2272736" cy="15553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>
                <a:spcBef>
                  <a:spcPct val="0"/>
                </a:spcBef>
                <a:buClrTx/>
                <a:defRPr/>
              </a:pPr>
              <a:r>
                <a:rPr lang="ru-RU" sz="16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Создание сортов </a:t>
              </a:r>
            </a:p>
            <a:p>
              <a:pPr algn="ctr">
                <a:spcBef>
                  <a:spcPct val="0"/>
                </a:spcBef>
                <a:buClrTx/>
                <a:defRPr/>
              </a:pPr>
              <a:r>
                <a:rPr lang="ru-RU" sz="16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с.-х. культур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органическими (классическими) методами</a:t>
              </a:r>
            </a:p>
          </p:txBody>
        </p:sp>
      </p:grpSp>
      <p:sp>
        <p:nvSpPr>
          <p:cNvPr id="11" name="Стрелка влево 10"/>
          <p:cNvSpPr/>
          <p:nvPr/>
        </p:nvSpPr>
        <p:spPr>
          <a:xfrm rot="12261918">
            <a:off x="1894309" y="2394973"/>
            <a:ext cx="2153843" cy="6981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KZ"/>
          </a:p>
        </p:txBody>
      </p:sp>
      <p:grpSp>
        <p:nvGrpSpPr>
          <p:cNvPr id="12" name="Группа 11"/>
          <p:cNvGrpSpPr/>
          <p:nvPr/>
        </p:nvGrpSpPr>
        <p:grpSpPr>
          <a:xfrm>
            <a:off x="775315" y="1546904"/>
            <a:ext cx="2373130" cy="1663615"/>
            <a:chOff x="309896" y="1152145"/>
            <a:chExt cx="2373130" cy="1663615"/>
          </a:xfrm>
          <a:solidFill>
            <a:srgbClr val="99CC00"/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09896" y="1152145"/>
              <a:ext cx="2373130" cy="166361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KZ"/>
            </a:p>
          </p:txBody>
        </p:sp>
        <p:sp>
          <p:nvSpPr>
            <p:cNvPr id="22" name="Скругленный прямоугольник 16"/>
            <p:cNvSpPr/>
            <p:nvPr/>
          </p:nvSpPr>
          <p:spPr>
            <a:xfrm>
              <a:off x="358622" y="1200871"/>
              <a:ext cx="2275678" cy="15661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Оценка влияния различных  с.-х. культур и средств биологизации  на накопление  в почве основных элементов питания</a:t>
              </a:r>
              <a:endParaRPr lang="ru-RU" sz="15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Стрелка влево 12"/>
          <p:cNvSpPr/>
          <p:nvPr/>
        </p:nvSpPr>
        <p:spPr>
          <a:xfrm rot="1137329">
            <a:off x="5954108" y="4084456"/>
            <a:ext cx="2078009" cy="6981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KZ"/>
          </a:p>
        </p:txBody>
      </p:sp>
      <p:grpSp>
        <p:nvGrpSpPr>
          <p:cNvPr id="14" name="Группа 13"/>
          <p:cNvGrpSpPr/>
          <p:nvPr/>
        </p:nvGrpSpPr>
        <p:grpSpPr>
          <a:xfrm>
            <a:off x="6820862" y="3923140"/>
            <a:ext cx="2309823" cy="1695770"/>
            <a:chOff x="6355442" y="3528382"/>
            <a:chExt cx="2309823" cy="1695770"/>
          </a:xfrm>
          <a:solidFill>
            <a:srgbClr val="99CC00"/>
          </a:solidFill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355442" y="3528382"/>
              <a:ext cx="2309823" cy="169577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KZ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6405109" y="3578049"/>
              <a:ext cx="2210489" cy="15964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Сохранение и воспроизводство</a:t>
              </a:r>
              <a:r>
                <a:rPr lang="de-DE" sz="15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плодородия </a:t>
              </a:r>
              <a:r>
                <a:rPr lang="ru-RU" sz="15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почвы и активизация  микробиологических процессов</a:t>
              </a:r>
              <a:endParaRPr lang="ru-RU" sz="15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Стрелка влево 14"/>
          <p:cNvSpPr/>
          <p:nvPr/>
        </p:nvSpPr>
        <p:spPr>
          <a:xfrm rot="5489733">
            <a:off x="4278385" y="5041039"/>
            <a:ext cx="1252889" cy="698133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KZ"/>
          </a:p>
        </p:txBody>
      </p:sp>
      <p:grpSp>
        <p:nvGrpSpPr>
          <p:cNvPr id="16" name="Группа 15"/>
          <p:cNvGrpSpPr/>
          <p:nvPr/>
        </p:nvGrpSpPr>
        <p:grpSpPr>
          <a:xfrm>
            <a:off x="3679417" y="5291304"/>
            <a:ext cx="2418124" cy="1450064"/>
            <a:chOff x="3213998" y="4824538"/>
            <a:chExt cx="2418124" cy="1594080"/>
          </a:xfrm>
          <a:solidFill>
            <a:srgbClr val="99CC00"/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213998" y="4824538"/>
              <a:ext cx="2418124" cy="159408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KZ"/>
            </a:p>
          </p:txBody>
        </p:sp>
        <p:sp>
          <p:nvSpPr>
            <p:cNvPr id="18" name="Скругленный прямоугольник 22"/>
            <p:cNvSpPr/>
            <p:nvPr/>
          </p:nvSpPr>
          <p:spPr>
            <a:xfrm>
              <a:off x="3260687" y="4871227"/>
              <a:ext cx="2324746" cy="15007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575" tIns="28575" rIns="28575" bIns="2857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Разработать технологию возделывания с.-х. </a:t>
              </a:r>
              <a:r>
                <a:rPr lang="ru-RU" sz="1500" b="1" kern="1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культур по </a:t>
              </a:r>
              <a:r>
                <a:rPr lang="ru-RU" sz="15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системе органического земледелия</a:t>
              </a:r>
              <a:endParaRPr lang="ru-RU" sz="15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Заголовок 3"/>
          <p:cNvSpPr>
            <a:spLocks noGrp="1"/>
          </p:cNvSpPr>
          <p:nvPr>
            <p:ph type="title"/>
          </p:nvPr>
        </p:nvSpPr>
        <p:spPr>
          <a:xfrm>
            <a:off x="565432" y="125742"/>
            <a:ext cx="8820472" cy="526913"/>
          </a:xfrm>
        </p:spPr>
        <p:txBody>
          <a:bodyPr>
            <a:noAutofit/>
          </a:bodyPr>
          <a:lstStyle/>
          <a:p>
            <a:pPr marL="0" indent="0" algn="ctr" defTabSz="960438" eaLnBrk="0" hangingPunct="0">
              <a:lnSpc>
                <a:spcPts val="288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КОНЦЕПЦИЯ  ПО ОРГАНИЧЕСКОМУ ЗЕМЛЕДЕЛИЮ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6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_s1032"/>
          <p:cNvSpPr>
            <a:spLocks noChangeArrowheads="1"/>
          </p:cNvSpPr>
          <p:nvPr/>
        </p:nvSpPr>
        <p:spPr bwMode="auto">
          <a:xfrm rot="16200000">
            <a:off x="891847" y="5414899"/>
            <a:ext cx="954965" cy="181897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28575">
            <a:solidFill>
              <a:srgbClr val="99CC00"/>
            </a:solidFill>
            <a:round/>
            <a:headEnd/>
            <a:tailEnd/>
          </a:ln>
        </p:spPr>
        <p:txBody>
          <a:bodyPr wrap="none" lIns="4544" tIns="2273" rIns="4544" bIns="2273" anchor="ctr"/>
          <a:lstStyle/>
          <a:p>
            <a:pPr algn="ctr"/>
            <a:endParaRPr lang="ru-RU" altLang="ru-RU" sz="1125" b="1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2" name="_s1032"/>
          <p:cNvSpPr>
            <a:spLocks noChangeArrowheads="1"/>
          </p:cNvSpPr>
          <p:nvPr/>
        </p:nvSpPr>
        <p:spPr bwMode="auto">
          <a:xfrm rot="16200000">
            <a:off x="899732" y="4334196"/>
            <a:ext cx="966766" cy="179140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28575">
            <a:solidFill>
              <a:srgbClr val="99CC00"/>
            </a:solidFill>
            <a:round/>
            <a:headEnd/>
            <a:tailEnd/>
          </a:ln>
        </p:spPr>
        <p:txBody>
          <a:bodyPr wrap="none" lIns="4544" tIns="2273" rIns="4544" bIns="2273" anchor="ctr"/>
          <a:lstStyle/>
          <a:p>
            <a:pPr algn="ctr"/>
            <a:endParaRPr lang="ru-RU" altLang="ru-RU" sz="1125" b="1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1" name="_s1032"/>
          <p:cNvSpPr>
            <a:spLocks noChangeArrowheads="1"/>
          </p:cNvSpPr>
          <p:nvPr/>
        </p:nvSpPr>
        <p:spPr bwMode="auto">
          <a:xfrm rot="16200000">
            <a:off x="944251" y="3270998"/>
            <a:ext cx="913454" cy="1817494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28575">
            <a:solidFill>
              <a:srgbClr val="99CC00"/>
            </a:solidFill>
            <a:round/>
            <a:headEnd/>
            <a:tailEnd/>
          </a:ln>
        </p:spPr>
        <p:txBody>
          <a:bodyPr wrap="none" lIns="4544" tIns="2273" rIns="4544" bIns="2273" anchor="ctr"/>
          <a:lstStyle/>
          <a:p>
            <a:pPr algn="ctr"/>
            <a:endParaRPr lang="ru-RU" altLang="ru-RU" sz="1125" b="1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0" name="_s1032"/>
          <p:cNvSpPr>
            <a:spLocks noChangeArrowheads="1"/>
          </p:cNvSpPr>
          <p:nvPr/>
        </p:nvSpPr>
        <p:spPr bwMode="auto">
          <a:xfrm rot="16200000">
            <a:off x="958244" y="1330285"/>
            <a:ext cx="872587" cy="180759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28575">
            <a:solidFill>
              <a:srgbClr val="99CC00"/>
            </a:solidFill>
            <a:round/>
            <a:headEnd/>
            <a:tailEnd/>
          </a:ln>
        </p:spPr>
        <p:txBody>
          <a:bodyPr wrap="none" lIns="4544" tIns="2273" rIns="4544" bIns="2273" anchor="ctr"/>
          <a:lstStyle/>
          <a:p>
            <a:pPr algn="ctr"/>
            <a:endParaRPr lang="ru-RU" altLang="ru-RU" sz="1125" b="1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5324" y="1122997"/>
            <a:ext cx="4431983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51" dirty="0">
              <a:solidFill>
                <a:prstClr val="black"/>
              </a:solidFill>
            </a:endParaRPr>
          </a:p>
        </p:txBody>
      </p:sp>
      <p:sp>
        <p:nvSpPr>
          <p:cNvPr id="5" name="_s1032"/>
          <p:cNvSpPr>
            <a:spLocks noChangeArrowheads="1"/>
          </p:cNvSpPr>
          <p:nvPr/>
        </p:nvSpPr>
        <p:spPr bwMode="auto">
          <a:xfrm rot="16200000">
            <a:off x="983331" y="2268084"/>
            <a:ext cx="840745" cy="181204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28575">
            <a:solidFill>
              <a:srgbClr val="99CC00"/>
            </a:solidFill>
            <a:round/>
            <a:headEnd/>
            <a:tailEnd/>
          </a:ln>
        </p:spPr>
        <p:txBody>
          <a:bodyPr wrap="none" lIns="4544" tIns="2273" rIns="4544" bIns="2273" anchor="ctr"/>
          <a:lstStyle/>
          <a:p>
            <a:pPr algn="ctr"/>
            <a:endParaRPr lang="ru-RU" altLang="ru-RU" sz="1125" b="1" dirty="0">
              <a:solidFill>
                <a:srgbClr val="5B9BD5">
                  <a:lumMod val="60000"/>
                  <a:lumOff val="4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567" y="1907166"/>
            <a:ext cx="169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Сорта зерновых культур устойчивые к грибным болезням: 27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4360" y="1617803"/>
            <a:ext cx="5673310" cy="1135928"/>
          </a:xfrm>
          <a:prstGeom prst="roundRect">
            <a:avLst>
              <a:gd name="adj" fmla="val 19524"/>
            </a:avLst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82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Озимая пшеница: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Казахстанская10,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Алмалы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Алия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Нуреке 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Майра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Расад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Алатау,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Алихан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Мереке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Егемен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20; Матай</a:t>
            </a:r>
          </a:p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Яровая пшеница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Казахстанская раннеспелая, Казахстанская 15, Казахстанская 19 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Лютесценс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Женис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Алмакен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Степная 50,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Самгау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Оскемен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Каргала 9,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Наурыз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Лан, Серке</a:t>
            </a:r>
          </a:p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Тритикале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Азиада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Кожа</a:t>
            </a:r>
          </a:p>
          <a:p>
            <a:pPr algn="ctr"/>
            <a:endParaRPr lang="ru-RU" sz="8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50284" y="461357"/>
            <a:ext cx="9022768" cy="117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  <a:spAutoFit/>
          </a:bodyPr>
          <a:lstStyle/>
          <a:p>
            <a:pPr indent="269993" algn="just"/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КазНИИЗиР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всего создано и передано на ГКСИСК за последние 10 лет 196 сортов и гибридов с.-х. культур, из них 61 допущены к использованию в производстве.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т. ч.: зерновые – 86, зернофуражные – 23, кукуруза и сорго – 29, зернобобовые– 7, масличные – 29, кормовые – 10, сахарная свекла – 12.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устойчивые к распространенным грибным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(стеблевая ржавчина, пыльная и твердая головня зерновых культур, мучнистая роса, пузырчатая головня кукурузы, гниль, фузариоз,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аскохитоз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антракноз, и др.), бактериальным (бактериальная пятнистость, бактериальный некроз или рак,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нектриевый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или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туберкуляриевый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некроз ), вирусным (желтуха) болезням растений: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user\Pictures\2018-06-04\Изображение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t="5004" b="5761"/>
          <a:stretch/>
        </p:blipFill>
        <p:spPr bwMode="auto">
          <a:xfrm>
            <a:off x="8922370" y="2043243"/>
            <a:ext cx="545748" cy="8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Pictures\2018-06-04\Изображение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8" t="31287" r="16430" b="20165"/>
          <a:stretch/>
        </p:blipFill>
        <p:spPr bwMode="auto">
          <a:xfrm>
            <a:off x="8235933" y="1619604"/>
            <a:ext cx="611487" cy="7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сорта\фото сортов\Азиа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08" y="2553497"/>
            <a:ext cx="563739" cy="6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537723" y="2800948"/>
            <a:ext cx="5655637" cy="729388"/>
          </a:xfrm>
          <a:prstGeom prst="roundRect">
            <a:avLst/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Ячмень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Бота, Север 1,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Шынар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Жан,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Сусын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Илек 16,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Куралай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Сымбат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Сыр-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Аруы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Казсуффле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Улар</a:t>
            </a:r>
          </a:p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Овес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Кулагер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Аламан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Байге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Жорга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Кулан,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Сулу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6340" y="2805158"/>
            <a:ext cx="16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Сорта зернофуражных культур устойчивые к грибным болезням: 19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764" y="3803465"/>
            <a:ext cx="198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Гибриды и сорта кукурузы и сорго, устойчивые к болезням: 14 </a:t>
            </a:r>
            <a:endParaRPr lang="ru-RU" sz="12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37723" y="3642780"/>
            <a:ext cx="5640406" cy="967700"/>
          </a:xfrm>
          <a:prstGeom prst="roundRect">
            <a:avLst/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Будан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237 МВ, Сары-Арка 150 АСВ, Казахстанский 162 МВ, Казахстанский 435 СВ,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ЗП 589,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ЗП 669, Туран 680 СВ, Туран 480 СВ, Дала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Аруы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Балшекер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375 СВ, Береке -2017</a:t>
            </a:r>
          </a:p>
          <a:p>
            <a:pPr algn="just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Сорго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Киз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, Сурлем-2017, Барс -2020</a:t>
            </a:r>
          </a:p>
        </p:txBody>
      </p:sp>
      <p:pic>
        <p:nvPicPr>
          <p:cNvPr id="31" name="Picture 3" descr="C:\Users\user\Desktop\Инкар, ячмень\Колос Инка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451" y="3008590"/>
            <a:ext cx="568987" cy="76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ser\Desktop\сорта\Ячмень АКтюб.17-11-2016_06-09-41 (1)\ФОТО -  Сорт ячменя Илек 36 (колос, зерно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389" y="3362574"/>
            <a:ext cx="563739" cy="7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User\Desktop\Айдар сотка\IMG-20170915-WA0006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5" r="3848" b="26208"/>
          <a:stretch/>
        </p:blipFill>
        <p:spPr bwMode="auto">
          <a:xfrm rot="16200000">
            <a:off x="8169345" y="4330732"/>
            <a:ext cx="742320" cy="6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:\Бахыт сотка фото 08.09.2017\IMG-20170908-WA00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1"/>
          <a:stretch/>
        </p:blipFill>
        <p:spPr bwMode="auto">
          <a:xfrm>
            <a:off x="8905880" y="3891012"/>
            <a:ext cx="562238" cy="84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537724" y="4717739"/>
            <a:ext cx="5655637" cy="1071364"/>
          </a:xfrm>
          <a:prstGeom prst="roundRect">
            <a:avLst/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Соя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Ласточка,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Жансая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Перизат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Сабира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Даная, Память ЮГК,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Ивушка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БирликКВ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Горох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Камила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1255,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Нурлы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Али-Бар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Горчица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сарептская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Жамиля</a:t>
            </a:r>
            <a:endParaRPr lang="ru-RU" sz="1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Рапс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Майлы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Шалкар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4754" y="4813036"/>
            <a:ext cx="184308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Сорта масличных и зернобобовых культур, устойчивые к  грибным, бактериальным и вирусным болезням: 15</a:t>
            </a:r>
          </a:p>
        </p:txBody>
      </p:sp>
      <p:sp>
        <p:nvSpPr>
          <p:cNvPr id="26" name="AutoShape 19" descr="ÐÐ°ÑÑÐ¸Ð½ÐºÐ¸ Ð¿Ð¾ Ð·Ð°Ð¿ÑÐ¾ÑÑ Ð±Ð¾Ð»ÐµÐ·Ð½Ð¸ ÑÐ¾Ð¸ ÑÐ¾ÑÐ¾"/>
          <p:cNvSpPr>
            <a:spLocks noChangeAspect="1" noChangeArrowheads="1"/>
          </p:cNvSpPr>
          <p:nvPr/>
        </p:nvSpPr>
        <p:spPr bwMode="auto">
          <a:xfrm>
            <a:off x="497681" y="74890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ru-RU" sz="1351">
              <a:solidFill>
                <a:prstClr val="black"/>
              </a:solidFill>
            </a:endParaRPr>
          </a:p>
        </p:txBody>
      </p:sp>
      <p:sp>
        <p:nvSpPr>
          <p:cNvPr id="27" name="AutoShape 21" descr="ÐÐ°ÑÑÐ¸Ð½ÐºÐ¸ Ð¿Ð¾ Ð·Ð°Ð¿ÑÐ¾ÑÑ Ð±Ð¾Ð»ÐµÐ·Ð½Ð¸ ÑÐ¾Ð¸ ÑÐ¾ÑÐ¾"/>
          <p:cNvSpPr>
            <a:spLocks noChangeAspect="1" noChangeArrowheads="1"/>
          </p:cNvSpPr>
          <p:nvPr/>
        </p:nvSpPr>
        <p:spPr bwMode="auto">
          <a:xfrm>
            <a:off x="611981" y="86320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ru-RU" sz="1351">
              <a:solidFill>
                <a:prstClr val="black"/>
              </a:solidFill>
            </a:endParaRPr>
          </a:p>
        </p:txBody>
      </p:sp>
      <p:pic>
        <p:nvPicPr>
          <p:cNvPr id="49" name="Рисунок 48" descr="Описание: D:\зернобобовый отдел Светлана\2016\света фото 2016\фото соя 3\DSC0449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6219" r="27461"/>
          <a:stretch/>
        </p:blipFill>
        <p:spPr bwMode="auto">
          <a:xfrm>
            <a:off x="8237868" y="5947378"/>
            <a:ext cx="630186" cy="80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20170616_121908"/>
          <p:cNvPicPr/>
          <p:nvPr/>
        </p:nvPicPr>
        <p:blipFill>
          <a:blip r:embed="rId10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 t="61823" r="42535" b="4843"/>
          <a:stretch>
            <a:fillRect/>
          </a:stretch>
        </p:blipFill>
        <p:spPr bwMode="auto">
          <a:xfrm rot="5400000">
            <a:off x="8825321" y="5888192"/>
            <a:ext cx="788933" cy="54272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2537723" y="5857161"/>
            <a:ext cx="5624732" cy="965560"/>
          </a:xfrm>
          <a:prstGeom prst="roundRect">
            <a:avLst/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Сахарная свекла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Аксу,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Айшолпан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Тараз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Шекер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Кормовые: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Люцерна,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Кокорай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Кокбалауса</a:t>
            </a:r>
            <a:endParaRPr lang="ru-RU" sz="1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Эспарцет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Шабындык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Донник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Сарыгул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</a:p>
          <a:p>
            <a:pPr algn="just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Райграс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Райгаубек</a:t>
            </a:r>
            <a:endParaRPr lang="ru-RU" sz="1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9567" y="5895945"/>
            <a:ext cx="16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Сорта кормовых культур и гибриды сахарной  свеклы, устойчивые к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болезням:  9</a:t>
            </a:r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381002" y="718690"/>
            <a:ext cx="138564" cy="27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1" rIns="68580" bIns="34291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35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65" name="Picture 41" descr="DSC001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906" y="4873878"/>
            <a:ext cx="539488" cy="7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Рисунок 59" descr="уд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813" y="5104588"/>
            <a:ext cx="597727" cy="736677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>
            <a:off x="2278818" y="2161277"/>
            <a:ext cx="216024" cy="145613"/>
          </a:xfrm>
          <a:prstGeom prst="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2298336" y="3111945"/>
            <a:ext cx="216024" cy="145613"/>
          </a:xfrm>
          <a:prstGeom prst="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2307846" y="4126631"/>
            <a:ext cx="216024" cy="145613"/>
          </a:xfrm>
          <a:prstGeom prst="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>
            <a:off x="2321699" y="5191396"/>
            <a:ext cx="216024" cy="145613"/>
          </a:xfrm>
          <a:prstGeom prst="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>
            <a:off x="2309723" y="6251581"/>
            <a:ext cx="216024" cy="145613"/>
          </a:xfrm>
          <a:prstGeom prst="rightArrow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9838" y="-309"/>
            <a:ext cx="87101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Создание сортов  с.-х. культур органическими методами</a:t>
            </a:r>
          </a:p>
        </p:txBody>
      </p:sp>
    </p:spTree>
    <p:extLst>
      <p:ext uri="{BB962C8B-B14F-4D97-AF65-F5344CB8AC3E}">
        <p14:creationId xmlns:p14="http://schemas.microsoft.com/office/powerpoint/2010/main" val="273964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470" y="44624"/>
            <a:ext cx="9505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Подбор устойчивых сортов сельскохозяйственных культур (зерновые,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кормовые, масличные, овощные, плодовые, ягодные культуры и картофель)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для использования в органическом земледелии</a:t>
            </a:r>
            <a:endParaRPr lang="ru-RU" sz="16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56119" r="46178" b="26274"/>
          <a:stretch>
            <a:fillRect/>
          </a:stretch>
        </p:blipFill>
        <p:spPr bwMode="auto">
          <a:xfrm>
            <a:off x="6002070" y="1197526"/>
            <a:ext cx="3559442" cy="1692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949728" y="2980928"/>
            <a:ext cx="380510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 - маркер молекулярных весов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50; К+ - положительный контроль; 1). 1127-7; 2) 1633-31; 3) 1633-40; 4) 1674-27; </a:t>
            </a:r>
          </a:p>
          <a:p>
            <a:pPr algn="ctr"/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 1675-149; 6) 1675-170; 7) 1676; 8) 1716-23; 9) 1716-24; </a:t>
            </a:r>
          </a:p>
          <a:p>
            <a:pPr algn="ctr"/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10) 1717-27; 11) 1723-11</a:t>
            </a:r>
          </a:p>
          <a:p>
            <a:pPr algn="ctr"/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Продукты амплификации ДНК образцов </a:t>
            </a:r>
          </a:p>
          <a:p>
            <a:pPr algn="ctr"/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интрогрессивных линий пшеницы и тритикале </a:t>
            </a:r>
          </a:p>
          <a:p>
            <a:pPr algn="ctr"/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использованием молекулярных маркеров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2B6AE-1D2F-4554-B513-1D1C7642A160}"/>
              </a:ext>
            </a:extLst>
          </p:cNvPr>
          <p:cNvSpPr txBox="1"/>
          <p:nvPr/>
        </p:nvSpPr>
        <p:spPr>
          <a:xfrm>
            <a:off x="6189811" y="4365104"/>
            <a:ext cx="3539781" cy="212365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результатам генотипирования 21 образца зерновых культур по генам устойчивости к трем видам ржавчины и генам устойчивости к твердой головне выделены: </a:t>
            </a:r>
          </a:p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 образец носитель генов Lr26/Sr31/Yr9/Pm8, </a:t>
            </a:r>
          </a:p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- 4 образца носители генов  Lr34/Yr18/ Sr57/Pm38, </a:t>
            </a:r>
          </a:p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- 3 образца носители генов Lr37/SR38/Yr17, </a:t>
            </a:r>
          </a:p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- 2 образца  носители гена Bt9, </a:t>
            </a:r>
          </a:p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- 12 образцов носители гена Bt8, </a:t>
            </a:r>
          </a:p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- 3 образца, носителя гена Bt10 </a:t>
            </a:r>
          </a:p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- 11 носителей гена Bt11. </a:t>
            </a:r>
          </a:p>
        </p:txBody>
      </p:sp>
      <p:graphicFrame>
        <p:nvGraphicFramePr>
          <p:cNvPr id="13" name="Таблица 4">
            <a:extLst>
              <a:ext uri="{FF2B5EF4-FFF2-40B4-BE49-F238E27FC236}">
                <a16:creationId xmlns:a16="http://schemas.microsoft.com/office/drawing/2014/main" id="{1D5E5646-9894-404E-A4B7-BA5AC9629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908883"/>
              </p:ext>
            </p:extLst>
          </p:nvPr>
        </p:nvGraphicFramePr>
        <p:xfrm>
          <a:off x="344488" y="1380728"/>
          <a:ext cx="5184576" cy="32004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09435">
                  <a:extLst>
                    <a:ext uri="{9D8B030D-6E8A-4147-A177-3AD203B41FA5}">
                      <a16:colId xmlns:a16="http://schemas.microsoft.com/office/drawing/2014/main" val="2858290219"/>
                    </a:ext>
                  </a:extLst>
                </a:gridCol>
                <a:gridCol w="1047291">
                  <a:extLst>
                    <a:ext uri="{9D8B030D-6E8A-4147-A177-3AD203B41FA5}">
                      <a16:colId xmlns:a16="http://schemas.microsoft.com/office/drawing/2014/main" val="2352529276"/>
                    </a:ext>
                  </a:extLst>
                </a:gridCol>
                <a:gridCol w="1127850">
                  <a:extLst>
                    <a:ext uri="{9D8B030D-6E8A-4147-A177-3AD203B41FA5}">
                      <a16:colId xmlns:a16="http://schemas.microsoft.com/office/drawing/2014/main" val="72227219"/>
                    </a:ext>
                  </a:extLst>
                </a:gridCol>
              </a:tblGrid>
              <a:tr h="26176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Культуры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9664"/>
                  </a:ext>
                </a:extLst>
              </a:tr>
              <a:tr h="43627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Зерновые (сорта и селекционные номера озимой и яровой пшеницы)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922645"/>
                  </a:ext>
                </a:extLst>
              </a:tr>
              <a:tr h="261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Кормовые (люцерна)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382727"/>
                  </a:ext>
                </a:extLst>
              </a:tr>
              <a:tr h="261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Масличные (соя, лён)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760217"/>
                  </a:ext>
                </a:extLst>
              </a:tr>
              <a:tr h="261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Овощные (морковь, столовая свекла)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895350"/>
                  </a:ext>
                </a:extLst>
              </a:tr>
              <a:tr h="261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Картофель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972090"/>
                  </a:ext>
                </a:extLst>
              </a:tr>
              <a:tr h="261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Ягодные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140398"/>
                  </a:ext>
                </a:extLst>
              </a:tr>
              <a:tr h="26176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Плодовые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353896"/>
                  </a:ext>
                </a:extLst>
              </a:tr>
              <a:tr h="48592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В 2022 г. </a:t>
                      </a:r>
                      <a:r>
                        <a:rPr kumimoji="0" lang="ru-RU" sz="12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передано в Госкомиссию 1 сорт озимой пшеницы (Хан</a:t>
                      </a:r>
                      <a:r>
                        <a:rPr kumimoji="0" lang="kk-KZ" sz="12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тәңірі)</a:t>
                      </a:r>
                      <a:endParaRPr kumimoji="0" lang="ru-RU" sz="1200" b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В 2023 г. </a:t>
                      </a:r>
                      <a:r>
                        <a:rPr kumimoji="0" lang="ru-RU" sz="12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будут передано в Госкомиссию 2 сорта озимой пшеницы.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2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Будут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рекомендованы производству 3 сорта картофеля, 4 сорта моркови и свеклы столовой, 1 сорт льна масличного и 1 сорт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яровой пшеницы.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005291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42836D2-6328-44DF-A53E-20A8FAF0FDAC}"/>
              </a:ext>
            </a:extLst>
          </p:cNvPr>
          <p:cNvSpPr/>
          <p:nvPr/>
        </p:nvSpPr>
        <p:spPr>
          <a:xfrm flipV="1">
            <a:off x="-6350" y="921069"/>
            <a:ext cx="9912350" cy="45719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9" name="Таблица 4">
            <a:extLst>
              <a:ext uri="{FF2B5EF4-FFF2-40B4-BE49-F238E27FC236}">
                <a16:creationId xmlns:a16="http://schemas.microsoft.com/office/drawing/2014/main" id="{B504AD49-CABD-428A-B4B2-196932123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97422"/>
              </p:ext>
            </p:extLst>
          </p:nvPr>
        </p:nvGraphicFramePr>
        <p:xfrm>
          <a:off x="512399" y="5179082"/>
          <a:ext cx="4824536" cy="138212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175012">
                  <a:extLst>
                    <a:ext uri="{9D8B030D-6E8A-4147-A177-3AD203B41FA5}">
                      <a16:colId xmlns:a16="http://schemas.microsoft.com/office/drawing/2014/main" val="2858290219"/>
                    </a:ext>
                  </a:extLst>
                </a:gridCol>
                <a:gridCol w="1162674">
                  <a:extLst>
                    <a:ext uri="{9D8B030D-6E8A-4147-A177-3AD203B41FA5}">
                      <a16:colId xmlns:a16="http://schemas.microsoft.com/office/drawing/2014/main" val="2352529276"/>
                    </a:ext>
                  </a:extLst>
                </a:gridCol>
                <a:gridCol w="1486850">
                  <a:extLst>
                    <a:ext uri="{9D8B030D-6E8A-4147-A177-3AD203B41FA5}">
                      <a16:colId xmlns:a16="http://schemas.microsoft.com/office/drawing/2014/main" val="72227219"/>
                    </a:ext>
                  </a:extLst>
                </a:gridCol>
              </a:tblGrid>
              <a:tr h="1682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культур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Посажено,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Приживаемость,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9664"/>
                  </a:ext>
                </a:extLst>
              </a:tr>
              <a:tr h="25912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Яблоня (1 га)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922645"/>
                  </a:ext>
                </a:extLst>
              </a:tr>
              <a:tr h="25912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Абрикос (1 га)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92,7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382727"/>
                  </a:ext>
                </a:extLst>
              </a:tr>
              <a:tr h="25912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Слива (1 га)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760217"/>
                  </a:ext>
                </a:extLst>
              </a:tr>
              <a:tr h="284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Ежевика (0,5 га)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89535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B2D414D-91A3-4643-BB93-5BB09F4C213C}"/>
              </a:ext>
            </a:extLst>
          </p:cNvPr>
          <p:cNvSpPr txBox="1"/>
          <p:nvPr/>
        </p:nvSpPr>
        <p:spPr>
          <a:xfrm>
            <a:off x="416496" y="4880193"/>
            <a:ext cx="5009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Приживаемость сортов плодовых и ягодных культур, Алматинская обл.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FBFA8-6313-4AA0-AF50-1CB2A3499C0A}"/>
              </a:ext>
            </a:extLst>
          </p:cNvPr>
          <p:cNvSpPr txBox="1"/>
          <p:nvPr/>
        </p:nvSpPr>
        <p:spPr>
          <a:xfrm>
            <a:off x="768969" y="1063769"/>
            <a:ext cx="4112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Подбор устойчивых сортов сельскохозяйственных культур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60138BC-21BD-4DA0-AADB-ADD4F462810D}"/>
              </a:ext>
            </a:extLst>
          </p:cNvPr>
          <p:cNvSpPr/>
          <p:nvPr/>
        </p:nvSpPr>
        <p:spPr>
          <a:xfrm flipV="1">
            <a:off x="-6350" y="897125"/>
            <a:ext cx="9912350" cy="45719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35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6535" y="116632"/>
            <a:ext cx="8650267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СОСТОЯНИЕ ПРИРОДНО-СЕЛЬСКОХОЗЯЙСТВЕННЫХ СИСТЕМ КАЗАХСТАНА</a:t>
            </a:r>
          </a:p>
        </p:txBody>
      </p:sp>
      <p:pic>
        <p:nvPicPr>
          <p:cNvPr id="4" name="Picture 2" descr="C:\Users\User\Desktop\ОРГАНИК-14\ИНСТИТУТ географии\ОТЧЕТ АПК С ИСПРАВЛЕНИЯМИ\Карты АПК\АПК_ЛЭС_ПСС_РК_5млн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1" t="16227" r="26330" b="50671"/>
          <a:stretch/>
        </p:blipFill>
        <p:spPr bwMode="auto">
          <a:xfrm>
            <a:off x="494087" y="1052737"/>
            <a:ext cx="4930894" cy="44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24982" y="916483"/>
            <a:ext cx="4001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По степени экологического состояния сельскохозяйственных систем  выделены пять уровней: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Благоприятное;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Относительно благоприятное;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Удовлетворительное;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Напряженное;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ru-RU" b="1" dirty="0">
                <a:solidFill>
                  <a:srgbClr val="C00000"/>
                </a:solidFill>
              </a:rPr>
              <a:t>Кризисное.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63670" y="5530915"/>
            <a:ext cx="4140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Производство экологически чистой продукции не допускается в зонах кризисного и напряженного экологического состояния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001" y="5510464"/>
            <a:ext cx="5043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Фрагмент карты экологического состояния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</a:rPr>
              <a:t>Природно-сельскохозяйственных систем РК, масштаб 1:1500 000 </a:t>
            </a:r>
          </a:p>
        </p:txBody>
      </p:sp>
      <p:graphicFrame>
        <p:nvGraphicFramePr>
          <p:cNvPr id="10" name="Объект 4"/>
          <p:cNvGraphicFramePr>
            <a:graphicFrameLocks/>
          </p:cNvGraphicFramePr>
          <p:nvPr/>
        </p:nvGraphicFramePr>
        <p:xfrm>
          <a:off x="5489129" y="2652594"/>
          <a:ext cx="4042769" cy="2790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544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41032" y="3682242"/>
            <a:ext cx="4359275" cy="2713026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</a:rPr>
              <a:t>Расчет поступления в почву ТМ подтверждает, что внесение научно-обоснованных доз удобрений не приводит к загрязнению почв. Установлено, что сероземы обыкновенные (</a:t>
            </a:r>
            <a:r>
              <a:rPr lang="ru-RU" sz="1200" dirty="0" err="1">
                <a:solidFill>
                  <a:schemeClr val="tx1"/>
                </a:solidFill>
              </a:rPr>
              <a:t>Талдыкорганский</a:t>
            </a:r>
            <a:r>
              <a:rPr lang="ru-RU" sz="1200" dirty="0">
                <a:solidFill>
                  <a:schemeClr val="tx1"/>
                </a:solidFill>
              </a:rPr>
              <a:t> регион) не загрязнены токсичным металлом – кадмием, по содержанию свинца они характеризуются умеренной степенью загрязненности, по кобальту и цинку – слабой. Загрязнение по остальным элементам (медь, никель, хром и железо) отсутствует. По никелю, кобальту, хрому загрязнение светло-каштановых почв характеризуется слабой и умеренной степенью. По содержанию меди и цинка загрязнение отсутствует. Высокая загрязненность свинцом характерна для темных (и светлых сероземов, лугово-болотных и лугово-сероземных почв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623570"/>
              </p:ext>
            </p:extLst>
          </p:nvPr>
        </p:nvGraphicFramePr>
        <p:xfrm>
          <a:off x="3961507" y="1102949"/>
          <a:ext cx="5638800" cy="2350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6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6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9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2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23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17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44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44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Удобрение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Внесено удобрений, кг/га 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д.в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Поступило в почву, г/га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3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Zn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Cu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Fe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Pb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Cd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Cr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Мочевина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37.2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Суперфосфат простой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21678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46,0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Калий хлористый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67,4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68,5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поступило ТМ, г/га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358,4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217,7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24042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635,5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70,8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43,3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61507" y="476672"/>
            <a:ext cx="5638800" cy="596305"/>
          </a:xfrm>
          <a:prstGeom prst="rect">
            <a:avLst/>
          </a:prstGeom>
          <a:solidFill>
            <a:srgbClr val="CCFF99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Поступление тяжелых металлов в почву при длительном применении полного минерального удобрения (1961-2005 гг.)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356" y="533476"/>
            <a:ext cx="3599481" cy="2466975"/>
          </a:xfrm>
          <a:prstGeom prst="rect">
            <a:avLst/>
          </a:prstGeom>
          <a:solidFill>
            <a:srgbClr val="CCFF99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</a:rPr>
              <a:t>Полигонный агроэкологический мониторинг проводился  в основных  природно-хозяйственных зонах (пустынная, субтропическая, предгорно-полупустынная и предгорно-пустынно-степная)   на базе  шести НИО  РК. </a:t>
            </a:r>
          </a:p>
          <a:p>
            <a:pPr algn="just">
              <a:defRPr/>
            </a:pPr>
            <a:r>
              <a:rPr lang="ru-RU" b="1" u="sng" dirty="0">
                <a:solidFill>
                  <a:schemeClr val="tx1"/>
                </a:solidFill>
              </a:rPr>
              <a:t>1 этап </a:t>
            </a:r>
            <a:r>
              <a:rPr lang="ru-RU" sz="1200" dirty="0">
                <a:solidFill>
                  <a:schemeClr val="tx1"/>
                </a:solidFill>
              </a:rPr>
              <a:t>– получение информации и оценка исходного состояния полигонов, характеризующие функционирование </a:t>
            </a:r>
            <a:r>
              <a:rPr lang="ru-RU" sz="1200" dirty="0" err="1">
                <a:solidFill>
                  <a:schemeClr val="tx1"/>
                </a:solidFill>
              </a:rPr>
              <a:t>агроэкосистем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pPr algn="just">
              <a:defRPr/>
            </a:pPr>
            <a:r>
              <a:rPr lang="ru-RU" b="1" u="sng" dirty="0">
                <a:solidFill>
                  <a:schemeClr val="tx1"/>
                </a:solidFill>
              </a:rPr>
              <a:t>2 этап </a:t>
            </a:r>
            <a:r>
              <a:rPr lang="ru-RU" sz="1200" dirty="0">
                <a:solidFill>
                  <a:schemeClr val="tx1"/>
                </a:solidFill>
              </a:rPr>
              <a:t>– разработка приемов управления плодородием и экологическим состоянием почв</a:t>
            </a:r>
          </a:p>
          <a:p>
            <a:pPr>
              <a:defRPr/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408362"/>
            <a:ext cx="4732338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72356" y="2996952"/>
            <a:ext cx="352970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ru-RU" sz="1000" b="1" dirty="0">
                <a:solidFill>
                  <a:schemeClr val="tx2"/>
                </a:solidFill>
                <a:latin typeface="Times New Roman" pitchFamily="18" charset="0"/>
              </a:rPr>
              <a:t>Природные зоны и провинции Казахстана на которых проводится агроэкологический мониторинг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AAA0A5-5928-4641-4869-89A853200303}"/>
              </a:ext>
            </a:extLst>
          </p:cNvPr>
          <p:cNvSpPr/>
          <p:nvPr/>
        </p:nvSpPr>
        <p:spPr>
          <a:xfrm>
            <a:off x="459838" y="-309"/>
            <a:ext cx="8710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Агроэкологический мониторинг состояния земель РК</a:t>
            </a:r>
          </a:p>
        </p:txBody>
      </p:sp>
    </p:spTree>
    <p:extLst>
      <p:ext uri="{BB962C8B-B14F-4D97-AF65-F5344CB8AC3E}">
        <p14:creationId xmlns:p14="http://schemas.microsoft.com/office/powerpoint/2010/main" val="159232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1507731" y="67182"/>
            <a:ext cx="7895447" cy="938157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387608" y="1007017"/>
            <a:ext cx="9144003" cy="45719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03523" y="1664733"/>
            <a:ext cx="2785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EC901E31-8E20-FC38-6761-2633FAB95884}"/>
              </a:ext>
            </a:extLst>
          </p:cNvPr>
          <p:cNvSpPr/>
          <p:nvPr/>
        </p:nvSpPr>
        <p:spPr>
          <a:xfrm>
            <a:off x="543109" y="44624"/>
            <a:ext cx="8988502" cy="93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агроэкологического состояния сельскохозяйственных угодий от воздействий антропогенного фактора и определение степени загрязнения почв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сельскохозяйственных систем на примере  Костанайской области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A4A75-2878-3C34-7BD3-0997F1933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62" y="1747188"/>
            <a:ext cx="3953799" cy="439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DDB8A9-0667-476D-71CE-A31D5344B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16" y="1762994"/>
            <a:ext cx="4177317" cy="4394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8EAF51-9026-C4ED-0E90-B6A58640D267}"/>
              </a:ext>
            </a:extLst>
          </p:cNvPr>
          <p:cNvSpPr txBox="1"/>
          <p:nvPr/>
        </p:nvSpPr>
        <p:spPr>
          <a:xfrm>
            <a:off x="732616" y="6237312"/>
            <a:ext cx="8369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карты рельефа степной и сухостепной зон на примере Костанайской области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7608" y="1150249"/>
            <a:ext cx="9144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Агроэкологическая оценка сельскохозяйственных угодий показало, что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антрапогенная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нагрузка на почвы исследуемых районов Костанайской области влияет на плодородие почв и развитию процессов деградации. </a:t>
            </a:r>
          </a:p>
        </p:txBody>
      </p:sp>
    </p:spTree>
    <p:extLst>
      <p:ext uri="{BB962C8B-B14F-4D97-AF65-F5344CB8AC3E}">
        <p14:creationId xmlns:p14="http://schemas.microsoft.com/office/powerpoint/2010/main" val="517839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1" y="74712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1001" y="-1"/>
            <a:ext cx="9136637" cy="6206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автоматизированного отбора почв и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агрохимкарты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полях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КазНИИЗиР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945" y="692697"/>
            <a:ext cx="3384376" cy="2774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34" b="5833"/>
          <a:stretch>
            <a:fillRect/>
          </a:stretch>
        </p:blipFill>
        <p:spPr bwMode="auto">
          <a:xfrm>
            <a:off x="863945" y="4141377"/>
            <a:ext cx="3528392" cy="22003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416496" y="6290156"/>
            <a:ext cx="41399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/>
            <a:r>
              <a:rPr lang="ru-RU" dirty="0"/>
              <a:t>Разбивка демонстрационного участка </a:t>
            </a:r>
            <a:r>
              <a:rPr lang="kk-KZ" dirty="0">
                <a:cs typeface="Arial" panose="020B0604020202020204" pitchFamily="34" charset="0"/>
              </a:rPr>
              <a:t>с использованием </a:t>
            </a:r>
            <a:r>
              <a:rPr lang="ru-RU" altLang="ru-RU" dirty="0">
                <a:cs typeface="Arial" panose="020B0604020202020204" pitchFamily="34" charset="0"/>
              </a:rPr>
              <a:t>программы </a:t>
            </a:r>
            <a:r>
              <a:rPr lang="en-US" altLang="ru-RU" dirty="0">
                <a:latin typeface="Arial" charset="0"/>
                <a:cs typeface="Arial" charset="0"/>
              </a:rPr>
              <a:t>Trimble Farmer Pro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685560" y="3517690"/>
            <a:ext cx="37411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Отбор почвенных образцов автоматическим пробоотборником почв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WINTEX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1000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7" t="24864" r="36562" b="19289"/>
          <a:stretch>
            <a:fillRect/>
          </a:stretch>
        </p:blipFill>
        <p:spPr bwMode="auto">
          <a:xfrm>
            <a:off x="4485704" y="1103314"/>
            <a:ext cx="5003800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4584129" y="620688"/>
            <a:ext cx="480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Карта обеспеченности основными элементами питания (полигон точного земледелия, орошения)</a:t>
            </a:r>
          </a:p>
        </p:txBody>
      </p:sp>
    </p:spTree>
    <p:extLst>
      <p:ext uri="{BB962C8B-B14F-4D97-AF65-F5344CB8AC3E}">
        <p14:creationId xmlns:p14="http://schemas.microsoft.com/office/powerpoint/2010/main" val="112216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49ACC66-7A02-4B4E-B32B-597EBD4EB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876612"/>
              </p:ext>
            </p:extLst>
          </p:nvPr>
        </p:nvGraphicFramePr>
        <p:xfrm>
          <a:off x="488504" y="668103"/>
          <a:ext cx="9001000" cy="456109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901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9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78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Шестипольный (травяно-зернопропашной)</a:t>
                      </a:r>
                      <a:endParaRPr lang="ru-RU" sz="1300" b="1" dirty="0"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1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пласт 3-х летней люцерны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2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озимая пшеница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3 </a:t>
                      </a:r>
                      <a:r>
                        <a:rPr lang="kk-KZ" sz="1300" b="1">
                          <a:effectLst/>
                        </a:rPr>
                        <a:t>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соя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300" b="1">
                          <a:effectLst/>
                        </a:rPr>
                        <a:t>4</a:t>
                      </a:r>
                      <a:r>
                        <a:rPr lang="ru-RU" sz="1300" b="1">
                          <a:effectLst/>
                        </a:rPr>
                        <a:t>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кукуруза на зерно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78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Пятипольный (травяно-зернопропашной)</a:t>
                      </a:r>
                      <a:endParaRPr lang="ru-RU" sz="1300" b="1" dirty="0"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1 год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пласт 2-х летней люцерны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2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озимая пшеница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3 </a:t>
                      </a:r>
                      <a:r>
                        <a:rPr lang="kk-KZ" sz="1300" b="1">
                          <a:effectLst/>
                        </a:rPr>
                        <a:t>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соя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300" b="1">
                          <a:effectLst/>
                        </a:rPr>
                        <a:t>4</a:t>
                      </a:r>
                      <a:r>
                        <a:rPr lang="ru-RU" sz="1300" b="1">
                          <a:effectLst/>
                        </a:rPr>
                        <a:t>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кукуруза на зерно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78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Трехпольные – (</a:t>
                      </a:r>
                      <a:r>
                        <a:rPr lang="ru-RU" sz="1300" b="1" dirty="0" err="1">
                          <a:solidFill>
                            <a:srgbClr val="336600"/>
                          </a:solidFill>
                          <a:effectLst/>
                        </a:rPr>
                        <a:t>сидерально</a:t>
                      </a: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-зернопропашные)1 вариант</a:t>
                      </a:r>
                      <a:endParaRPr lang="ru-RU" sz="1300" b="1" dirty="0"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1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горох, гречиха, яровой рапс, донник, озимая пшеница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2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кукуруза на зерно 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3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соя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812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Трехпольные – (</a:t>
                      </a:r>
                      <a:r>
                        <a:rPr lang="ru-RU" sz="1300" b="1" dirty="0" err="1">
                          <a:solidFill>
                            <a:srgbClr val="336600"/>
                          </a:solidFill>
                          <a:effectLst/>
                        </a:rPr>
                        <a:t>сидерально</a:t>
                      </a: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-зернопропашные)</a:t>
                      </a:r>
                      <a:r>
                        <a:rPr lang="kk-KZ" sz="1300" b="1" dirty="0">
                          <a:solidFill>
                            <a:srgbClr val="336600"/>
                          </a:solidFill>
                          <a:effectLst/>
                        </a:rPr>
                        <a:t>2</a:t>
                      </a: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 вариант</a:t>
                      </a:r>
                      <a:endParaRPr lang="ru-RU" sz="1300" b="1" dirty="0"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1 год 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300" b="1">
                          <a:effectLst/>
                        </a:rPr>
                        <a:t>г</a:t>
                      </a:r>
                      <a:r>
                        <a:rPr lang="ru-RU" sz="1300" b="1">
                          <a:effectLst/>
                        </a:rPr>
                        <a:t>орох+овес, вика+овес, горох+рапс, озимая пшеница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2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кукуруза на зерно 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3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соя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78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Трехпольные – (</a:t>
                      </a:r>
                      <a:r>
                        <a:rPr lang="ru-RU" sz="1300" b="1" dirty="0" err="1">
                          <a:solidFill>
                            <a:srgbClr val="336600"/>
                          </a:solidFill>
                          <a:effectLst/>
                        </a:rPr>
                        <a:t>сидеральнозернопропашные</a:t>
                      </a: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)</a:t>
                      </a:r>
                      <a:r>
                        <a:rPr lang="kk-KZ" sz="1300" b="1" dirty="0">
                          <a:solidFill>
                            <a:srgbClr val="336600"/>
                          </a:solidFill>
                          <a:effectLst/>
                        </a:rPr>
                        <a:t>3</a:t>
                      </a:r>
                      <a:r>
                        <a:rPr lang="ru-RU" sz="1300" b="1" dirty="0">
                          <a:solidFill>
                            <a:srgbClr val="336600"/>
                          </a:solidFill>
                          <a:effectLst/>
                        </a:rPr>
                        <a:t> вариант</a:t>
                      </a:r>
                      <a:endParaRPr lang="ru-RU" sz="1300" b="1" dirty="0"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1 год 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озимая пшеница +солома с подсевом гороха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2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кукуруза на зерно 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7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</a:rPr>
                        <a:t>3 год</a:t>
                      </a:r>
                      <a:endParaRPr lang="ru-RU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ячмень яровой +люцерна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888" marR="58888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336" name="TextBox 5">
            <a:extLst>
              <a:ext uri="{FF2B5EF4-FFF2-40B4-BE49-F238E27FC236}">
                <a16:creationId xmlns:a16="http://schemas.microsoft.com/office/drawing/2014/main" id="{BA0A95B6-9260-4414-8CD3-13491814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66" y="163190"/>
            <a:ext cx="9364268" cy="38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905" b="1" dirty="0">
                <a:solidFill>
                  <a:srgbClr val="336600"/>
                </a:solidFill>
                <a:cs typeface="Times New Roman" panose="02020603050405020304" pitchFamily="18" charset="0"/>
              </a:rPr>
              <a:t>БИОЛОГИЗИРОВАННЫЕ СЕВООБОРОТЫ В СИСТЕМЕ ОРГАНИЧЕСКОГО ЗЕМЛЕДЕЛИЯ</a:t>
            </a:r>
            <a:endParaRPr lang="ru-RU" altLang="ru-RU" sz="1905" b="1" dirty="0">
              <a:solidFill>
                <a:srgbClr val="3366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FDE7B8-F227-B057-E920-AAF3CD63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66" y="5386788"/>
            <a:ext cx="9364268" cy="14265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348917" y="0"/>
            <a:ext cx="7557083" cy="53599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solidFill>
            <a:srgbClr val="096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100" y="838523"/>
            <a:ext cx="9905996" cy="626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-791" y="914028"/>
            <a:ext cx="92866" cy="284424"/>
          </a:xfrm>
          <a:prstGeom prst="rect">
            <a:avLst/>
          </a:prstGeom>
          <a:solidFill>
            <a:srgbClr val="A8C013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-3" y="551017"/>
            <a:ext cx="9906003" cy="45719"/>
          </a:xfrm>
          <a:prstGeom prst="rect">
            <a:avLst/>
          </a:prstGeom>
          <a:solidFill>
            <a:srgbClr val="096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2651933" y="41196"/>
            <a:ext cx="6399788" cy="46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ОСНОВНЫЕ ТЕЗИСЫ СЕМИНАРА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37642" y="858916"/>
            <a:ext cx="9202271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ru-RU" sz="2400" b="1" dirty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Цель - </a:t>
            </a:r>
            <a:r>
              <a:rPr lang="ru-RU" sz="2400" b="1" dirty="0">
                <a:solidFill>
                  <a:srgbClr val="0066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Разработка технологии выращивания органических сельскохозяйственных культур.  </a:t>
            </a:r>
            <a:endParaRPr sz="2400" b="1" dirty="0">
              <a:solidFill>
                <a:srgbClr val="75707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096327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ЗАДАЧИ:</a:t>
            </a:r>
          </a:p>
          <a:p>
            <a:pPr lvl="0">
              <a:buSzPts val="1800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1. Мониторинг и оценка агроэкологического состояния сельскохозяйственных угодий от взаимодействия антропогенного фактора.</a:t>
            </a:r>
          </a:p>
          <a:p>
            <a:pPr lvl="0">
              <a:buSzPts val="1800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buSzPts val="1800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2.Разработка и внедрение отечественных биологических удобрений и технологий переработки отходов животноводства, птицеводства на органические удобрения.</a:t>
            </a:r>
          </a:p>
          <a:p>
            <a:pPr lvl="0">
              <a:buSzPts val="1800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buSzPts val="1800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3.Разработка технологий органического земледелия на основе принципов ресурсосбережения и применения средств биологизации для восстановления и сохранения плодородия.</a:t>
            </a:r>
          </a:p>
        </p:txBody>
      </p:sp>
      <p:sp>
        <p:nvSpPr>
          <p:cNvPr id="105" name="Google Shape;105;p2"/>
          <p:cNvSpPr/>
          <p:nvPr/>
        </p:nvSpPr>
        <p:spPr>
          <a:xfrm>
            <a:off x="9813765" y="6576222"/>
            <a:ext cx="92100" cy="107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2"/>
          <p:cNvCxnSpPr/>
          <p:nvPr/>
        </p:nvCxnSpPr>
        <p:spPr>
          <a:xfrm>
            <a:off x="510540" y="6592889"/>
            <a:ext cx="9272588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2"/>
          <p:cNvCxnSpPr/>
          <p:nvPr/>
        </p:nvCxnSpPr>
        <p:spPr>
          <a:xfrm>
            <a:off x="510540" y="6619083"/>
            <a:ext cx="9272588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2"/>
          <p:cNvCxnSpPr/>
          <p:nvPr/>
        </p:nvCxnSpPr>
        <p:spPr>
          <a:xfrm>
            <a:off x="510540" y="6645277"/>
            <a:ext cx="9272588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2"/>
          <p:cNvCxnSpPr/>
          <p:nvPr/>
        </p:nvCxnSpPr>
        <p:spPr>
          <a:xfrm>
            <a:off x="510540" y="6669088"/>
            <a:ext cx="9270207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2"/>
          <p:cNvSpPr/>
          <p:nvPr/>
        </p:nvSpPr>
        <p:spPr>
          <a:xfrm>
            <a:off x="9813765" y="5776911"/>
            <a:ext cx="92100" cy="96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9813765" y="5920743"/>
            <a:ext cx="92100" cy="413382"/>
          </a:xfrm>
          <a:prstGeom prst="rect">
            <a:avLst/>
          </a:prstGeom>
          <a:solidFill>
            <a:srgbClr val="A8C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>
            <a:off x="485098" y="6432830"/>
            <a:ext cx="0" cy="423996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643" y="95813"/>
            <a:ext cx="2105001" cy="42439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264965" y="3987812"/>
            <a:ext cx="878997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ПРАКТИЧЕСКАЯ ЦЕННОСТЬ ДЛЯ ФЕРМЕРА : </a:t>
            </a:r>
            <a:endParaRPr sz="1800" b="1" dirty="0">
              <a:solidFill>
                <a:srgbClr val="0963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75707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1.Получение экологически чистой и безопасной для здоровья с/х продукции.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75707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2.Сертификация органических продуктов.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75707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3.Производство органической  продукции животноводства.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75707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4.Уменьшение пестицидной нагрузки на окружающую среду.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492" y="5486483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Возделывание 4-х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зернопарового севооборота, прибыль на 1 га севооборотной площади составила – 244 139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тнг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самым прибыльным. Самая низкая прибыль была получена в 3-х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польном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зернотравяном севообороте (схема III) и составила 114 556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/га.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29220461"/>
              </p:ext>
            </p:extLst>
          </p:nvPr>
        </p:nvGraphicFramePr>
        <p:xfrm>
          <a:off x="812540" y="1023119"/>
          <a:ext cx="8640960" cy="446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03359" y="143307"/>
            <a:ext cx="8532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Экономическая эффективность производства с.-х. культур в различных севооборотах в органическом земледелии</a:t>
            </a:r>
            <a:endParaRPr lang="ru-RU" sz="2400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8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4489" y="777770"/>
            <a:ext cx="923999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улучшения экологической обстановки в современных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агроландшафтах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настоящее время  актуально: </a:t>
            </a: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и воспроизводство в них плодородия почв</a:t>
            </a: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экологически безопасных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агроэкосистем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видовым разнообразием севооборотов культур-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почвоулучшителей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приобрели. </a:t>
            </a:r>
          </a:p>
          <a:p>
            <a:pPr fontAlgn="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необходимость в создании не только экологически устойчивых и безопасных технологий и приемов, но и ведении органической  системы сельского хозяйства в целом с целью получения экологически чистой продукции и охраны окружающей среды.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" y="2625376"/>
            <a:ext cx="1952880" cy="181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Органическое земледелие\скачанные презентации\im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4589722"/>
            <a:ext cx="2103616" cy="1889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88504" y="55601"/>
            <a:ext cx="9095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ВОСПРОИЗВОДСТВО</a:t>
            </a:r>
            <a:r>
              <a:rPr lang="de-DE" sz="1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ПЛОДОРОДИЯ </a:t>
            </a:r>
            <a:r>
              <a:rPr lang="ru-RU" sz="1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ПОЧВЫ </a:t>
            </a:r>
          </a:p>
          <a:p>
            <a:pPr lvl="0" algn="ctr"/>
            <a:r>
              <a:rPr lang="ru-RU" sz="1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 СИСТЕМЕ ОРГАНИЧЕСКОГО  ЗЕМЛЕДЕЛИЯ</a:t>
            </a:r>
            <a:endParaRPr lang="ru-RU" sz="1800" dirty="0">
              <a:solidFill>
                <a:srgbClr val="0066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55" y="2454046"/>
            <a:ext cx="6071638" cy="42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53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0AE641-4CFC-6DEA-2446-61AAC800BA11}"/>
              </a:ext>
            </a:extLst>
          </p:cNvPr>
          <p:cNvSpPr/>
          <p:nvPr/>
        </p:nvSpPr>
        <p:spPr>
          <a:xfrm>
            <a:off x="557721" y="97811"/>
            <a:ext cx="8710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Биологическая система земледелия в условиях орошения</a:t>
            </a:r>
          </a:p>
        </p:txBody>
      </p:sp>
      <p:graphicFrame>
        <p:nvGraphicFramePr>
          <p:cNvPr id="4" name="Содержимое 14">
            <a:extLst>
              <a:ext uri="{FF2B5EF4-FFF2-40B4-BE49-F238E27FC236}">
                <a16:creationId xmlns:a16="http://schemas.microsoft.com/office/drawing/2014/main" id="{8CD96B0C-EEE9-F651-7464-9F2E986FC9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423130"/>
              </p:ext>
            </p:extLst>
          </p:nvPr>
        </p:nvGraphicFramePr>
        <p:xfrm>
          <a:off x="235067" y="1585914"/>
          <a:ext cx="4183104" cy="4326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6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5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571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</a:rPr>
                        <a:t>Культура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</a:rPr>
                        <a:t>Сырая биомасса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</a:rPr>
                        <a:t>Сухая биомасса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</a:rPr>
                        <a:t>Корни</a:t>
                      </a:r>
                    </a:p>
                    <a:p>
                      <a:pPr algn="ctr"/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</a:rPr>
                        <a:t>Всего надземной и корневой массы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90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Рапс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29,3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6,2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5,3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11,5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0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Овес+горох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23,6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8,1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5,8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13,9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0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Гречиха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12,0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4,3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3,6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7,9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90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Горох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32,3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7,3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4,7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12,0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90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Рапс+овес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28,6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7,0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4,9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11,9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07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chemeClr val="tx1"/>
                          </a:solidFill>
                        </a:rPr>
                        <a:t>Горох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tx1"/>
                          </a:solidFill>
                        </a:rPr>
                        <a:t>+гречиха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22,7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8,1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6,5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14,6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07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chemeClr val="tx1"/>
                          </a:solidFill>
                        </a:rPr>
                        <a:t>Люцерна</a:t>
                      </a:r>
                      <a:r>
                        <a:rPr lang="ru-RU" sz="105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ru-RU" sz="1050" b="1" baseline="0" dirty="0">
                          <a:solidFill>
                            <a:schemeClr val="tx1"/>
                          </a:solidFill>
                        </a:rPr>
                        <a:t>2 лет</a:t>
                      </a:r>
                      <a:endParaRPr lang="ru-RU" sz="1050" b="1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8,5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8,5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507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>
                          <a:solidFill>
                            <a:schemeClr val="tx1"/>
                          </a:solidFill>
                        </a:rPr>
                        <a:t>Люцерна 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tx1"/>
                          </a:solidFill>
                        </a:rPr>
                        <a:t>3 лет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9,8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9,8</a:t>
                      </a:r>
                    </a:p>
                  </a:txBody>
                  <a:tcPr marL="91451" marR="91451" marT="45710" marB="4571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Содержимое 15">
            <a:extLst>
              <a:ext uri="{FF2B5EF4-FFF2-40B4-BE49-F238E27FC236}">
                <a16:creationId xmlns:a16="http://schemas.microsoft.com/office/drawing/2014/main" id="{53136167-B358-CC5E-19AA-129AB9F37CEA}"/>
              </a:ext>
            </a:extLst>
          </p:cNvPr>
          <p:cNvSpPr txBox="1">
            <a:spLocks/>
          </p:cNvSpPr>
          <p:nvPr/>
        </p:nvSpPr>
        <p:spPr>
          <a:xfrm>
            <a:off x="311664" y="1052736"/>
            <a:ext cx="3985788" cy="4616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1400" b="1" dirty="0">
                <a:solidFill>
                  <a:schemeClr val="tx1"/>
                </a:solidFill>
              </a:rPr>
              <a:t>Накопление надземной и корневой массы люцерной и сидератами, т/га 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Содержимое 16">
            <a:extLst>
              <a:ext uri="{FF2B5EF4-FFF2-40B4-BE49-F238E27FC236}">
                <a16:creationId xmlns:a16="http://schemas.microsoft.com/office/drawing/2014/main" id="{F7117F1D-DE34-89B4-FCA6-5531130F663F}"/>
              </a:ext>
            </a:extLst>
          </p:cNvPr>
          <p:cNvSpPr txBox="1">
            <a:spLocks/>
          </p:cNvSpPr>
          <p:nvPr/>
        </p:nvSpPr>
        <p:spPr>
          <a:xfrm>
            <a:off x="4520952" y="770470"/>
            <a:ext cx="5134739" cy="200051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200" b="1">
                <a:solidFill>
                  <a:schemeClr val="tx1"/>
                </a:solidFill>
              </a:rPr>
              <a:t>Возделывание на орошении люцерны и сои, а также применение сидерации позволяет повысить:</a:t>
            </a:r>
          </a:p>
          <a:p>
            <a:pPr marL="155257" indent="0" algn="just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200" b="1">
                <a:solidFill>
                  <a:schemeClr val="tx1"/>
                </a:solidFill>
              </a:rPr>
              <a:t>- содержание общего и лабильного гумуса в зависимости от предшественников и исходного уровня их плодородия на 0,15 – 0,29% и 480 – 600 мг/кг соответственно;</a:t>
            </a:r>
          </a:p>
          <a:p>
            <a:pPr marL="155257" indent="0" algn="just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200" b="1">
                <a:solidFill>
                  <a:schemeClr val="tx1"/>
                </a:solidFill>
              </a:rPr>
              <a:t>- подвижного фосфора в пределах 5 – 9 мг/кг почвы;</a:t>
            </a:r>
          </a:p>
          <a:p>
            <a:pPr marL="155257" indent="0" algn="just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200" b="1">
                <a:solidFill>
                  <a:schemeClr val="tx1"/>
                </a:solidFill>
              </a:rPr>
              <a:t>- содержание агрономически – ценных (10 – 0,25 мм) и водопрочных агрегатов (&gt;0,25 мм) на 8 – 10 и 2 – 6% соответственно; </a:t>
            </a:r>
          </a:p>
          <a:p>
            <a:pPr marL="155257" indent="0" algn="just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z="1200" b="1">
                <a:solidFill>
                  <a:schemeClr val="tx1"/>
                </a:solidFill>
              </a:rPr>
              <a:t>- снизить уплотненность пахотного слоя на 0,02 – 0,03 г/см</a:t>
            </a:r>
            <a:r>
              <a:rPr lang="ru-RU" sz="1200" b="1" baseline="30000">
                <a:solidFill>
                  <a:schemeClr val="tx1"/>
                </a:solidFill>
              </a:rPr>
              <a:t>3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E5692CC3-002D-639A-B5E9-19B25E7DA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984" y="3024188"/>
            <a:ext cx="48467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Изменение содержания гумуса светло--каштановых почв </a:t>
            </a:r>
          </a:p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в 3-польном  севообороте в зависимости от средств биологизации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4ACF0E-4424-D263-2F50-5D100CC70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2" t="15083" r="4275" b="5586"/>
          <a:stretch/>
        </p:blipFill>
        <p:spPr>
          <a:xfrm>
            <a:off x="4418171" y="3433703"/>
            <a:ext cx="5252761" cy="33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7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1507731" y="67182"/>
            <a:ext cx="7895447" cy="938157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380270" y="984336"/>
            <a:ext cx="85722" cy="284424"/>
          </a:xfrm>
          <a:prstGeom prst="rect">
            <a:avLst/>
          </a:prstGeom>
          <a:solidFill>
            <a:srgbClr val="A8C013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387608" y="991299"/>
            <a:ext cx="9144003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03523" y="1664733"/>
            <a:ext cx="2785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9439861" y="6576222"/>
            <a:ext cx="85015" cy="107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2"/>
          <p:cNvCxnSpPr/>
          <p:nvPr/>
        </p:nvCxnSpPr>
        <p:spPr>
          <a:xfrm>
            <a:off x="852268" y="6592889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2"/>
          <p:cNvCxnSpPr/>
          <p:nvPr/>
        </p:nvCxnSpPr>
        <p:spPr>
          <a:xfrm>
            <a:off x="852268" y="6619083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2"/>
          <p:cNvCxnSpPr/>
          <p:nvPr/>
        </p:nvCxnSpPr>
        <p:spPr>
          <a:xfrm>
            <a:off x="852268" y="6645277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2"/>
          <p:cNvCxnSpPr/>
          <p:nvPr/>
        </p:nvCxnSpPr>
        <p:spPr>
          <a:xfrm>
            <a:off x="852268" y="6669088"/>
            <a:ext cx="8557114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2"/>
          <p:cNvSpPr/>
          <p:nvPr/>
        </p:nvSpPr>
        <p:spPr>
          <a:xfrm>
            <a:off x="9439861" y="5776911"/>
            <a:ext cx="85015" cy="96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9439861" y="5920743"/>
            <a:ext cx="85015" cy="413382"/>
          </a:xfrm>
          <a:prstGeom prst="rect">
            <a:avLst/>
          </a:prstGeom>
          <a:solidFill>
            <a:srgbClr val="A8C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>
            <a:off x="828783" y="6432830"/>
            <a:ext cx="0" cy="423996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EC901E31-8E20-FC38-6761-2633FAB95884}"/>
              </a:ext>
            </a:extLst>
          </p:cNvPr>
          <p:cNvSpPr/>
          <p:nvPr/>
        </p:nvSpPr>
        <p:spPr>
          <a:xfrm>
            <a:off x="380270" y="49714"/>
            <a:ext cx="9151341" cy="93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lvl="1" algn="ctr"/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технологий органического земледелия на основе принципов ресурсосбережения, цифровизации и применения биологических продуктов </a:t>
            </a:r>
          </a:p>
          <a:p>
            <a:pPr lvl="1" algn="ctr"/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восстановления естественного плодородия черноземных почв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1913" y="1180490"/>
            <a:ext cx="905296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Наибольшее влияние на урожайность яровой пшеницы оказала запахиваемая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сидеральная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биомасса ярового рапса (в 2021 году), где урожайность зерна пшеницы в отчетном году составила - 20,5 ц/га. Урожайность яровой пшеницы в контрольном варианте по пару и стерне составила 13,8 и 11,7 ц/га, применения органических удобрений достоверно повышало урожайность на 1,2-1,9 ц/га и 1,1-1,3 ц/га соответственно. У яровой тритикале по аналогичным предшественникам урожай в 12,0 и 12,5 ц/га, достоверные прибавки были получены только по паровому предшественнику – 1,9-2,9 ц/га. У льна масличного при урожайности в контроле 6,3 ц/га, применение органических удобрений повышал продуктивность на 1,3-1,5 ц/га. </a:t>
            </a:r>
            <a:endParaRPr lang="ru-RU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9931" y="2802010"/>
            <a:ext cx="86580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Урожайность яровых пшеницы и тритикале, льна маличного по вариантам применения различных биологических удобрений, ц/га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923116"/>
              </p:ext>
            </p:extLst>
          </p:nvPr>
        </p:nvGraphicFramePr>
        <p:xfrm>
          <a:off x="698773" y="3464733"/>
          <a:ext cx="8599242" cy="2849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7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7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74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70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61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527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83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Пшеница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пару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Пшеница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стерне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Тритикале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пару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Тритикале по стерне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 по пару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б/у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Биомасса э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спарцет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-0,4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Биомасса л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юцерн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15,7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12,9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Биомасса к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острец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-0,5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Биомаса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итняк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13,9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-0,2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 anchor="ctr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r>
                        <a:rPr lang="en-US" sz="1200" b="1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0,95</a:t>
                      </a:r>
                      <a:r>
                        <a:rPr lang="ru-RU" sz="1200" b="1" baseline="-25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ц/га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17" marR="57917" marT="0" marB="0">
                    <a:lnL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425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609726" y="153921"/>
            <a:ext cx="8937180" cy="1123576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технологии возделывания плодовых и ягодных культур (яблоня, абрикос, слива, черешня и ежевика) с применением отечественных </a:t>
            </a:r>
            <a:r>
              <a:rPr lang="ru-RU" sz="1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биологизированных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биопрепаратов и удобрений с целью улучшения плодородия почвы и получения высококачественной органической продукции</a:t>
            </a:r>
          </a:p>
        </p:txBody>
      </p:sp>
      <p:sp>
        <p:nvSpPr>
          <p:cNvPr id="101" name="Google Shape;101;p2"/>
          <p:cNvSpPr/>
          <p:nvPr/>
        </p:nvSpPr>
        <p:spPr>
          <a:xfrm>
            <a:off x="392787" y="1412776"/>
            <a:ext cx="9144003" cy="45719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03523" y="1664733"/>
            <a:ext cx="2785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9439861" y="6576222"/>
            <a:ext cx="85015" cy="107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2"/>
          <p:cNvCxnSpPr/>
          <p:nvPr/>
        </p:nvCxnSpPr>
        <p:spPr>
          <a:xfrm>
            <a:off x="852268" y="6592889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2"/>
          <p:cNvCxnSpPr/>
          <p:nvPr/>
        </p:nvCxnSpPr>
        <p:spPr>
          <a:xfrm>
            <a:off x="852268" y="6619083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2"/>
          <p:cNvCxnSpPr/>
          <p:nvPr/>
        </p:nvCxnSpPr>
        <p:spPr>
          <a:xfrm>
            <a:off x="852268" y="6645277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2"/>
          <p:cNvCxnSpPr/>
          <p:nvPr/>
        </p:nvCxnSpPr>
        <p:spPr>
          <a:xfrm>
            <a:off x="852268" y="6669088"/>
            <a:ext cx="8557114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2"/>
          <p:cNvSpPr/>
          <p:nvPr/>
        </p:nvSpPr>
        <p:spPr>
          <a:xfrm>
            <a:off x="9439861" y="5776911"/>
            <a:ext cx="85015" cy="96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9439861" y="5920743"/>
            <a:ext cx="85015" cy="413382"/>
          </a:xfrm>
          <a:prstGeom prst="rect">
            <a:avLst/>
          </a:prstGeom>
          <a:solidFill>
            <a:srgbClr val="A8C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>
            <a:off x="828783" y="6432830"/>
            <a:ext cx="0" cy="423996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653587" y="1595642"/>
            <a:ext cx="8849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закладка  сада-полигона  для получения органической продукции яблони, абрикоса, сливы, и ежевики на площади 4,5 га. Основные полевые опыты проводится в Помологическом саду находящийся в филиале «Талгар»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Талгарского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Алматинской области. Высажены сорта яблони: Дамира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Malus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Damira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-350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Голден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Делишес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Malus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Delicious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)- 350шт.  и Стар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Эрлиз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Malus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Stark’s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Earliest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-272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абрикос сорт «Абрикос краснощекий»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Рrunus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armeniaca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krasnoschekiy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-512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черешня сорт-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Бахор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Prunus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Avium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)-670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слива сорт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Рrunus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domestica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stenlei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)-666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ежевика безвирусная через культуры тканей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vitro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сортов Честер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Торнлес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 Диксон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Торнлес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-50 шт. Всего яблонь было посажено 972 штук саженцев и общая приживаемость их составила  60,74%.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1" y="4123518"/>
            <a:ext cx="1538645" cy="23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38" y="4087941"/>
            <a:ext cx="1656184" cy="236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58" y="4123518"/>
            <a:ext cx="2016224" cy="23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23" y="4124473"/>
            <a:ext cx="1914525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20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1507729" y="67178"/>
            <a:ext cx="7895447" cy="938157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380270" y="914028"/>
            <a:ext cx="85722" cy="284424"/>
          </a:xfrm>
          <a:prstGeom prst="rect">
            <a:avLst/>
          </a:prstGeom>
          <a:solidFill>
            <a:srgbClr val="A8C013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380999" y="959611"/>
            <a:ext cx="9144003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03523" y="1664733"/>
            <a:ext cx="2785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9439861" y="6576222"/>
            <a:ext cx="85015" cy="107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2"/>
          <p:cNvCxnSpPr/>
          <p:nvPr/>
        </p:nvCxnSpPr>
        <p:spPr>
          <a:xfrm>
            <a:off x="852268" y="6592889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2"/>
          <p:cNvCxnSpPr/>
          <p:nvPr/>
        </p:nvCxnSpPr>
        <p:spPr>
          <a:xfrm>
            <a:off x="852268" y="6619083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2"/>
          <p:cNvCxnSpPr/>
          <p:nvPr/>
        </p:nvCxnSpPr>
        <p:spPr>
          <a:xfrm>
            <a:off x="852268" y="6645277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2"/>
          <p:cNvCxnSpPr/>
          <p:nvPr/>
        </p:nvCxnSpPr>
        <p:spPr>
          <a:xfrm>
            <a:off x="852268" y="6669088"/>
            <a:ext cx="8557114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" name="Google Shape;113;p2"/>
          <p:cNvCxnSpPr/>
          <p:nvPr/>
        </p:nvCxnSpPr>
        <p:spPr>
          <a:xfrm>
            <a:off x="828783" y="6432830"/>
            <a:ext cx="0" cy="423996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EC901E31-8E20-FC38-6761-2633FAB95884}"/>
              </a:ext>
            </a:extLst>
          </p:cNvPr>
          <p:cNvSpPr/>
          <p:nvPr/>
        </p:nvSpPr>
        <p:spPr>
          <a:xfrm>
            <a:off x="502834" y="111859"/>
            <a:ext cx="8937026" cy="65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и внедрение отечественных биологических удобрений и технологий переработки отходов животноводства, птицеводства на органические удобрения</a:t>
            </a:r>
            <a:endParaRPr lang="x-none" sz="1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5992" y="1156902"/>
            <a:ext cx="9144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 Получена опытная партия 5 отечественных биологических удобрений из отходов животноводства и птицеводства. Определено влияние различных средств биологизации на повышение содержания гумуса, улучшения структурного состояния почвы на посевах зерновых, кормовых, масличных, плодово-ягодных, овощных культур, картофеля и хлопчатника в производственных условиях. Изучены биоэкологические особенности развития и вредоносности вредных организмов, определены уязвимые сроки проведения защитных мероприятий. 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7029F94-AABE-47F4-CD64-3CF958716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3" y="2610118"/>
            <a:ext cx="3812882" cy="29230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671674-3FC1-AA15-0FC9-EAAD95FB6AE4}"/>
              </a:ext>
            </a:extLst>
          </p:cNvPr>
          <p:cNvSpPr txBox="1"/>
          <p:nvPr/>
        </p:nvSpPr>
        <p:spPr>
          <a:xfrm>
            <a:off x="247954" y="5615733"/>
            <a:ext cx="42918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Получение и применение компонентов,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био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-гуминовых веществ экспериментального удобрения</a:t>
            </a:r>
            <a:endParaRPr lang="x-none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05184"/>
              </p:ext>
            </p:extLst>
          </p:nvPr>
        </p:nvGraphicFramePr>
        <p:xfrm>
          <a:off x="4554187" y="3136737"/>
          <a:ext cx="5055807" cy="325975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6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8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163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Препарат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Норма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расхода,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л/т</a:t>
                      </a:r>
                      <a:r>
                        <a:rPr lang="kk-KZ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л/га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Кустис-тость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Длина, см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Озерне-нность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колоса,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шт.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Масса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зерен, гр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Урожай,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ц/га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стеб-ля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коло-</a:t>
                      </a:r>
                      <a:r>
                        <a:rPr lang="ru-RU" sz="105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Биогумус с фунгицидным эффектом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 л/т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 л/га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Биогумус со стимулирующим эффектом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 л/т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 л/га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Биогумус эффлюент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 л/т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 л/га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Биосок</a:t>
                      </a: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(эталон)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u="sng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 л/т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 л/га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Контроль без обработки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828" marR="44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86598" y="2533287"/>
            <a:ext cx="4823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200" b="1" dirty="0"/>
              <a:t>Хозяйственная эффективность </a:t>
            </a:r>
            <a:r>
              <a:rPr lang="ru-RU" sz="1200" b="1" dirty="0" err="1"/>
              <a:t>биоудобрений</a:t>
            </a:r>
            <a:r>
              <a:rPr lang="ru-RU" sz="1200" b="1" dirty="0"/>
              <a:t> и его влияние на рост и развитие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1860974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1507729" y="67178"/>
            <a:ext cx="7895447" cy="68570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399351" y="908720"/>
            <a:ext cx="9144003" cy="45719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03523" y="1664733"/>
            <a:ext cx="2785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9439861" y="6576222"/>
            <a:ext cx="85015" cy="107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p2"/>
          <p:cNvCxnSpPr/>
          <p:nvPr/>
        </p:nvCxnSpPr>
        <p:spPr>
          <a:xfrm>
            <a:off x="852268" y="6592889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2"/>
          <p:cNvCxnSpPr/>
          <p:nvPr/>
        </p:nvCxnSpPr>
        <p:spPr>
          <a:xfrm>
            <a:off x="852268" y="6619083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2"/>
          <p:cNvCxnSpPr/>
          <p:nvPr/>
        </p:nvCxnSpPr>
        <p:spPr>
          <a:xfrm>
            <a:off x="852268" y="6645277"/>
            <a:ext cx="8559312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2"/>
          <p:cNvCxnSpPr/>
          <p:nvPr/>
        </p:nvCxnSpPr>
        <p:spPr>
          <a:xfrm>
            <a:off x="852268" y="6669088"/>
            <a:ext cx="8557114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2"/>
          <p:cNvSpPr/>
          <p:nvPr/>
        </p:nvSpPr>
        <p:spPr>
          <a:xfrm>
            <a:off x="9439861" y="5776911"/>
            <a:ext cx="85015" cy="96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9439861" y="5920743"/>
            <a:ext cx="85015" cy="413382"/>
          </a:xfrm>
          <a:prstGeom prst="rect">
            <a:avLst/>
          </a:prstGeom>
          <a:solidFill>
            <a:srgbClr val="A8C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>
            <a:off x="828783" y="6432830"/>
            <a:ext cx="0" cy="423996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EC901E31-8E20-FC38-6761-2633FAB95884}"/>
              </a:ext>
            </a:extLst>
          </p:cNvPr>
          <p:cNvSpPr/>
          <p:nvPr/>
        </p:nvSpPr>
        <p:spPr>
          <a:xfrm>
            <a:off x="502834" y="121722"/>
            <a:ext cx="8937026" cy="65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способов применения биологических удобрений в целях повышения естественного плодородия почвы в условиях органического земледелия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03731"/>
              </p:ext>
            </p:extLst>
          </p:nvPr>
        </p:nvGraphicFramePr>
        <p:xfrm>
          <a:off x="431718" y="2123514"/>
          <a:ext cx="4032122" cy="3607678"/>
        </p:xfrm>
        <a:graphic>
          <a:graphicData uri="http://schemas.openxmlformats.org/drawingml/2006/table">
            <a:tbl>
              <a:tblPr firstRow="1" firstCol="1" bandRow="1"/>
              <a:tblGrid>
                <a:gridCol w="196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5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Варианты опыта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Подвижные формы элементов питания, мг/кг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5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азот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фосфор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калий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Контроль (без удобрений) 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47,6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36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270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200">
                          <a:effectLst/>
                        </a:rPr>
                        <a:t>N</a:t>
                      </a:r>
                      <a:r>
                        <a:rPr lang="ru-RU" sz="1200" b="0" kern="1200" baseline="-25000">
                          <a:effectLst/>
                        </a:rPr>
                        <a:t>150</a:t>
                      </a:r>
                      <a:r>
                        <a:rPr lang="en-US" sz="1200" b="0" kern="1200">
                          <a:effectLst/>
                        </a:rPr>
                        <a:t>P</a:t>
                      </a:r>
                      <a:r>
                        <a:rPr lang="ru-RU" sz="1200" b="0" kern="1200" baseline="-25000">
                          <a:effectLst/>
                        </a:rPr>
                        <a:t>90</a:t>
                      </a:r>
                      <a:r>
                        <a:rPr lang="en-US" sz="1200" b="0" kern="1200">
                          <a:effectLst/>
                        </a:rPr>
                        <a:t>K</a:t>
                      </a:r>
                      <a:r>
                        <a:rPr lang="ru-RU" sz="1200" b="0" kern="1200" baseline="-25000">
                          <a:effectLst/>
                        </a:rPr>
                        <a:t>120</a:t>
                      </a:r>
                      <a:r>
                        <a:rPr lang="ru-RU" sz="1200" b="0" kern="1200">
                          <a:effectLst/>
                        </a:rPr>
                        <a:t> (эталон) 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50,4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38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320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Солома, 3 т/га + </a:t>
                      </a:r>
                      <a:r>
                        <a:rPr lang="ru-RU" sz="1200" b="0" kern="1200" dirty="0" err="1">
                          <a:effectLst/>
                        </a:rPr>
                        <a:t>МegaVit</a:t>
                      </a:r>
                      <a:r>
                        <a:rPr lang="ru-RU" sz="1200" b="0" kern="1200" dirty="0">
                          <a:effectLst/>
                        </a:rPr>
                        <a:t>, 5 л/га (3-кр.) 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53,2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28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260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Птичий помет, 30 т/га 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60,4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64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300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200">
                          <a:effectLst/>
                        </a:rPr>
                        <a:t>Baraebong Organic Fertilizer, 10 </a:t>
                      </a:r>
                      <a:r>
                        <a:rPr lang="ru-RU" sz="1200" b="0" kern="1200">
                          <a:effectLst/>
                        </a:rPr>
                        <a:t>т</a:t>
                      </a:r>
                      <a:r>
                        <a:rPr lang="en-US" sz="1200" b="0" kern="1200">
                          <a:effectLst/>
                        </a:rPr>
                        <a:t>/</a:t>
                      </a:r>
                      <a:r>
                        <a:rPr lang="ru-RU" sz="1200" b="0" kern="1200">
                          <a:effectLst/>
                        </a:rPr>
                        <a:t>га 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47,6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58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300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4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Навоз КРС (полуперепревший),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40 т/га 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64,4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134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470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Биогумус, 10 т/га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67,6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effectLst/>
                        </a:rPr>
                        <a:t>124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</a:rPr>
                        <a:t>520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31718" y="1242141"/>
            <a:ext cx="40321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dirty="0"/>
              <a:t>Влияние различных видов биоорганических удобрений  на содержание элементов питания в почве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7" t="37334" r="1747" b="33678"/>
          <a:stretch/>
        </p:blipFill>
        <p:spPr bwMode="auto">
          <a:xfrm>
            <a:off x="6332334" y="5483846"/>
            <a:ext cx="1800200" cy="9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29941" y="1030011"/>
            <a:ext cx="3868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dirty="0"/>
              <a:t>Урожайность льна масличного, 2022 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0F836D-5553-D450-7794-8EAFF0A0A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" t="2665" r="23357" b="4187"/>
          <a:stretch/>
        </p:blipFill>
        <p:spPr>
          <a:xfrm>
            <a:off x="4815375" y="1446128"/>
            <a:ext cx="4834118" cy="38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1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1220617" y="67168"/>
            <a:ext cx="8553401" cy="938157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-791" y="914028"/>
            <a:ext cx="92866" cy="284424"/>
          </a:xfrm>
          <a:prstGeom prst="rect">
            <a:avLst/>
          </a:prstGeom>
          <a:solidFill>
            <a:srgbClr val="A8C013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566066" y="1664733"/>
            <a:ext cx="30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9813765" y="6576222"/>
            <a:ext cx="92100" cy="107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9813765" y="5776911"/>
            <a:ext cx="92100" cy="966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9813765" y="5920743"/>
            <a:ext cx="92100" cy="413382"/>
          </a:xfrm>
          <a:prstGeom prst="rect">
            <a:avLst/>
          </a:prstGeom>
          <a:solidFill>
            <a:srgbClr val="A8C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>
            <a:off x="485098" y="6432830"/>
            <a:ext cx="0" cy="423996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EC901E31-8E20-FC38-6761-2633FAB95884}"/>
              </a:ext>
            </a:extLst>
          </p:cNvPr>
          <p:cNvSpPr/>
          <p:nvPr/>
        </p:nvSpPr>
        <p:spPr>
          <a:xfrm>
            <a:off x="265735" y="44624"/>
            <a:ext cx="9508283" cy="65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Разработка комплекса биологизированных защитных мер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для производства органического земледелия</a:t>
            </a:r>
            <a:endParaRPr lang="x-none" sz="1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C087163-0EA5-37A8-9317-48F134B41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35" y="965834"/>
            <a:ext cx="4761447" cy="6001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0">
              <a:buClrTx/>
              <a:defRPr/>
            </a:pPr>
            <a:r>
              <a:rPr kumimoji="0" lang="kk-KZ" altLang="x-none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Биологическая эффективность биопрепаратов против хлопковой совки </a:t>
            </a:r>
          </a:p>
          <a:p>
            <a:pPr lvl="0" indent="0">
              <a:buClrTx/>
              <a:defRPr/>
            </a:pPr>
            <a:r>
              <a:rPr kumimoji="0" lang="kk-KZ" altLang="x-none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на посевах кукурузы </a:t>
            </a:r>
            <a:r>
              <a:rPr kumimoji="0" lang="ru-RU" altLang="x-none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достигла от 91,5 до 95,1%, </a:t>
            </a:r>
            <a:r>
              <a:rPr lang="kk-KZ" altLang="x-none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против паутинного клеща на посевах сои составила 86,3-87,3%</a:t>
            </a:r>
            <a:endParaRPr kumimoji="0" lang="ru-RU" altLang="x-none" sz="1600" b="1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6CAC0E-8927-4382-AEA7-BA12739765B3}"/>
              </a:ext>
            </a:extLst>
          </p:cNvPr>
          <p:cNvSpPr/>
          <p:nvPr/>
        </p:nvSpPr>
        <p:spPr>
          <a:xfrm flipV="1">
            <a:off x="-6350" y="692696"/>
            <a:ext cx="9912350" cy="45719"/>
          </a:xfrm>
          <a:prstGeom prst="rect">
            <a:avLst/>
          </a:prstGeom>
          <a:solidFill>
            <a:srgbClr val="F39325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A100F790-4107-4CBE-9988-143D9C698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072" y="882113"/>
            <a:ext cx="406973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kk-KZ" altLang="x-non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Биологическая эффективность биопрепаратов и энтомофагов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kk-KZ" altLang="x-non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против колородского жука </a:t>
            </a:r>
            <a:r>
              <a:rPr kumimoji="0" lang="ru-RU" altLang="x-non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14-е сутки после обработки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altLang="x-non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составила 94,3-96,3%</a:t>
            </a:r>
            <a:endParaRPr kumimoji="0" lang="ru-RU" altLang="x-none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A8B2060-8A6E-4EE5-8F20-56AA7DFC7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819822"/>
              </p:ext>
            </p:extLst>
          </p:nvPr>
        </p:nvGraphicFramePr>
        <p:xfrm>
          <a:off x="5504702" y="1531270"/>
          <a:ext cx="4112372" cy="288474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52109">
                  <a:extLst>
                    <a:ext uri="{9D8B030D-6E8A-4147-A177-3AD203B41FA5}">
                      <a16:colId xmlns:a16="http://schemas.microsoft.com/office/drawing/2014/main" val="72381581"/>
                    </a:ext>
                  </a:extLst>
                </a:gridCol>
                <a:gridCol w="859096">
                  <a:extLst>
                    <a:ext uri="{9D8B030D-6E8A-4147-A177-3AD203B41FA5}">
                      <a16:colId xmlns:a16="http://schemas.microsoft.com/office/drawing/2014/main" val="1997228395"/>
                    </a:ext>
                  </a:extLst>
                </a:gridCol>
                <a:gridCol w="660842">
                  <a:extLst>
                    <a:ext uri="{9D8B030D-6E8A-4147-A177-3AD203B41FA5}">
                      <a16:colId xmlns:a16="http://schemas.microsoft.com/office/drawing/2014/main" val="2514159267"/>
                    </a:ext>
                  </a:extLst>
                </a:gridCol>
                <a:gridCol w="940325">
                  <a:extLst>
                    <a:ext uri="{9D8B030D-6E8A-4147-A177-3AD203B41FA5}">
                      <a16:colId xmlns:a16="http://schemas.microsoft.com/office/drawing/2014/main" val="2714771544"/>
                    </a:ext>
                  </a:extLst>
                </a:gridCol>
              </a:tblGrid>
              <a:tr h="18029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Варианты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опыта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Численность,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экз./м</a:t>
                      </a:r>
                      <a:r>
                        <a:rPr lang="ru-RU" sz="11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Снижение числен-ности,% на день учета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500023"/>
                  </a:ext>
                </a:extLst>
              </a:tr>
              <a:tr h="540889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обработки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 14 день учета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643555"/>
                  </a:ext>
                </a:extLst>
              </a:tr>
              <a:tr h="90148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Греенголд, 0,3%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м.э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- (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азидирахтин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0,3%) – 0,45 л/га + выпуск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подизуса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Podisus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maculiventris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24,6</a:t>
                      </a:r>
                      <a:endParaRPr lang="x-non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2,4</a:t>
                      </a:r>
                      <a:endParaRPr lang="x-non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94,3</a:t>
                      </a:r>
                      <a:endParaRPr lang="x-none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255768"/>
                  </a:ext>
                </a:extLst>
              </a:tr>
              <a:tr h="90148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Актарофит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0,2 ж.(комплекс природных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авермектинов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– 1,8 л/га + выпуск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подизуса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Podisus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maculiventris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31,4</a:t>
                      </a:r>
                      <a:endParaRPr lang="x-non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2,0</a:t>
                      </a:r>
                      <a:endParaRPr lang="x-non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100" b="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96,3</a:t>
                      </a:r>
                      <a:endParaRPr lang="x-none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570528"/>
                  </a:ext>
                </a:extLst>
              </a:tr>
              <a:tr h="3605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Контроль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(без обработки)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25,1</a:t>
                      </a:r>
                      <a:endParaRPr lang="x-non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43,3</a:t>
                      </a:r>
                      <a:endParaRPr lang="x-non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x-non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796" marR="527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073736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BDA58D-36A9-478C-9D6D-51489C7C388D}"/>
              </a:ext>
            </a:extLst>
          </p:cNvPr>
          <p:cNvPicPr/>
          <p:nvPr/>
        </p:nvPicPr>
        <p:blipFill rotWithShape="1">
          <a:blip r:embed="rId3"/>
          <a:srcRect l="7216" r="8237"/>
          <a:stretch/>
        </p:blipFill>
        <p:spPr>
          <a:xfrm>
            <a:off x="7809593" y="4744151"/>
            <a:ext cx="1647674" cy="14617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204347-68B8-46DF-896F-5585A1A8F294}"/>
              </a:ext>
            </a:extLst>
          </p:cNvPr>
          <p:cNvPicPr/>
          <p:nvPr/>
        </p:nvPicPr>
        <p:blipFill rotWithShape="1">
          <a:blip r:embed="rId4"/>
          <a:srcRect l="51456" t="21080" r="5210"/>
          <a:stretch/>
        </p:blipFill>
        <p:spPr>
          <a:xfrm>
            <a:off x="5598941" y="4780896"/>
            <a:ext cx="988020" cy="1388279"/>
          </a:xfrm>
          <a:prstGeom prst="rect">
            <a:avLst/>
          </a:prstGeom>
          <a:ln>
            <a:noFill/>
          </a:ln>
        </p:spPr>
      </p:pic>
      <p:pic>
        <p:nvPicPr>
          <p:cNvPr id="26" name="Рисунок 25" descr="C:\Users\User\Downloads\20220825_111043.jpg">
            <a:extLst>
              <a:ext uri="{FF2B5EF4-FFF2-40B4-BE49-F238E27FC236}">
                <a16:creationId xmlns:a16="http://schemas.microsoft.com/office/drawing/2014/main" id="{718A87E7-F101-4DEC-81CA-78B8F89FDD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462582" y="5392567"/>
            <a:ext cx="1471390" cy="8959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23139-0DD3-4A51-9FC1-FA4DE486C1EF}"/>
              </a:ext>
            </a:extLst>
          </p:cNvPr>
          <p:cNvSpPr txBox="1"/>
          <p:nvPr/>
        </p:nvSpPr>
        <p:spPr>
          <a:xfrm>
            <a:off x="318851" y="4311552"/>
            <a:ext cx="51018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2021-2022 гг.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осуществлены трансферт и внедрение не менее 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биологических средств защиты растений (биопрепараты, феромонные ловушки). </a:t>
            </a:r>
          </a:p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2023 г.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будет внедрена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биологизированная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система защиты сельскохозяйственных культур с использованием биопрепаратов, энтомофагов и дана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биотоксикологическая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характеристика используемых биопестицидов и энтомофагов.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E04E129F-FB90-4B19-8EF3-DB3072FB07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721866"/>
              </p:ext>
            </p:extLst>
          </p:nvPr>
        </p:nvGraphicFramePr>
        <p:xfrm>
          <a:off x="304763" y="1556791"/>
          <a:ext cx="4761447" cy="254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42415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BBDD75-F4E4-443A-A3AC-2518F7DF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3"/>
            <a:ext cx="9906000" cy="6845807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397016" y="800708"/>
            <a:ext cx="9180512" cy="52565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Получать экологически чистую продукцию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Обеспечить воспроизводство  плодородия почв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Укрепить и внедрить практику экологических методов и подходов производства сельхозпродукции, что позволит остановить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деградацию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земель в Казахстане;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Диверсифицировать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производство сельскохозяйственной продукции и сделать его более устойчивым к внешним экономическим потрясениям;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Уменьшить негативное воздействие 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биоразнообразие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т.д.;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Снизить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загрязнение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окружающей среды;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Внести вклад 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сохранение климата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адаптироваться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изменению климата;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экспорт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сельскохозяйственной продукции на мировые рынки;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здоровье нации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за счет производства и потребления органической продукции в РК;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новые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“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зеленые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”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рабочие места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в сельских районах.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1C687-B898-4CE7-A683-9ADC5D01EE9C}"/>
              </a:ext>
            </a:extLst>
          </p:cNvPr>
          <p:cNvSpPr txBox="1"/>
          <p:nvPr/>
        </p:nvSpPr>
        <p:spPr>
          <a:xfrm>
            <a:off x="2504728" y="-6175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внедрения органического сельского хозяйства в РК позволят :</a:t>
            </a:r>
            <a:endParaRPr lang="x-none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72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EB4D99-BE5A-DFF3-F165-631A32B1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039B84-B050-4D21-A43E-0B339C1001EE}"/>
              </a:ext>
            </a:extLst>
          </p:cNvPr>
          <p:cNvSpPr txBox="1"/>
          <p:nvPr/>
        </p:nvSpPr>
        <p:spPr>
          <a:xfrm>
            <a:off x="452501" y="620688"/>
            <a:ext cx="9001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</a:t>
            </a:r>
          </a:p>
          <a:p>
            <a:pPr algn="ctr" eaLnBrk="1" hangingPunct="1">
              <a:defRPr/>
            </a:pPr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837185" y="63832"/>
            <a:ext cx="6140130" cy="43549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28687" y="511533"/>
            <a:ext cx="8048627" cy="37147"/>
          </a:xfrm>
          <a:prstGeom prst="rect">
            <a:avLst/>
          </a:pr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3083383" y="97304"/>
            <a:ext cx="5199828" cy="38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478" tIns="40239" rIns="80478" bIns="40239" anchor="t" anchorCtr="0">
            <a:spAutoFit/>
          </a:bodyPr>
          <a:lstStyle/>
          <a:p>
            <a:pPr>
              <a:buSzPts val="2400"/>
            </a:pPr>
            <a:r>
              <a:rPr lang="ru-RU" sz="195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ПРОБЛЕМЫ</a:t>
            </a:r>
            <a:endParaRPr sz="1138" dirty="0"/>
          </a:p>
        </p:txBody>
      </p:sp>
      <p:sp>
        <p:nvSpPr>
          <p:cNvPr id="104" name="Google Shape;104;p2"/>
          <p:cNvSpPr/>
          <p:nvPr/>
        </p:nvSpPr>
        <p:spPr>
          <a:xfrm>
            <a:off x="1388616" y="1995533"/>
            <a:ext cx="245213" cy="3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spAutoFit/>
          </a:bodyPr>
          <a:lstStyle/>
          <a:p>
            <a:pPr>
              <a:buSzPts val="1800"/>
            </a:pPr>
            <a:endParaRPr sz="1463"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524" y="141677"/>
            <a:ext cx="1710313" cy="3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721B8E-8B1B-43AA-B96A-15D1CB6CD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05" y="642132"/>
            <a:ext cx="9065189" cy="60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5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348917" y="0"/>
            <a:ext cx="7557083" cy="53599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solidFill>
            <a:srgbClr val="096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-3" y="551017"/>
            <a:ext cx="9906003" cy="45719"/>
          </a:xfrm>
          <a:prstGeom prst="rect">
            <a:avLst/>
          </a:prstGeom>
          <a:solidFill>
            <a:srgbClr val="096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2651933" y="41196"/>
            <a:ext cx="6399788" cy="46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ПРОБЛЕМЫ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566066" y="1664733"/>
            <a:ext cx="30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43" y="95813"/>
            <a:ext cx="2105001" cy="42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EDD6C1-BD0C-472E-848D-F8C1E26E1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10" y="908720"/>
            <a:ext cx="8323311" cy="55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7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837185" y="116632"/>
            <a:ext cx="6140130" cy="43549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28687" y="564333"/>
            <a:ext cx="8048627" cy="37147"/>
          </a:xfrm>
          <a:prstGeom prst="rect">
            <a:avLst/>
          </a:pr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3083383" y="150104"/>
            <a:ext cx="5199828" cy="38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478" tIns="40239" rIns="80478" bIns="40239" anchor="t" anchorCtr="0">
            <a:spAutoFit/>
          </a:bodyPr>
          <a:lstStyle/>
          <a:p>
            <a:pPr>
              <a:buSzPts val="2400"/>
            </a:pPr>
            <a:r>
              <a:rPr lang="ru-RU" sz="195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АКТУАЛЬНОСТЬ</a:t>
            </a:r>
            <a:endParaRPr sz="1138" dirty="0"/>
          </a:p>
        </p:txBody>
      </p:sp>
      <p:sp>
        <p:nvSpPr>
          <p:cNvPr id="104" name="Google Shape;104;p2"/>
          <p:cNvSpPr/>
          <p:nvPr/>
        </p:nvSpPr>
        <p:spPr>
          <a:xfrm>
            <a:off x="1388616" y="1995533"/>
            <a:ext cx="245213" cy="3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spAutoFit/>
          </a:bodyPr>
          <a:lstStyle/>
          <a:p>
            <a:pPr>
              <a:buSzPts val="1800"/>
            </a:pPr>
            <a:endParaRPr sz="1463"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524" y="194477"/>
            <a:ext cx="1710313" cy="3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058DFF-4AFA-4AF0-9D7B-5BEEF4B8E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750872"/>
            <a:ext cx="8692154" cy="58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58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837185" y="332656"/>
            <a:ext cx="6140130" cy="43549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28687" y="780357"/>
            <a:ext cx="8048627" cy="37147"/>
          </a:xfrm>
          <a:prstGeom prst="rect">
            <a:avLst/>
          </a:pr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3083383" y="366128"/>
            <a:ext cx="5199828" cy="381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478" tIns="40239" rIns="80478" bIns="40239" anchor="t" anchorCtr="0">
            <a:spAutoFit/>
          </a:bodyPr>
          <a:lstStyle/>
          <a:p>
            <a:pPr>
              <a:buSzPts val="2400"/>
            </a:pPr>
            <a:r>
              <a:rPr lang="ru-RU" sz="195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АКТУАЛЬНОСТЬ</a:t>
            </a:r>
            <a:endParaRPr sz="1138" dirty="0"/>
          </a:p>
        </p:txBody>
      </p:sp>
      <p:sp>
        <p:nvSpPr>
          <p:cNvPr id="104" name="Google Shape;104;p2"/>
          <p:cNvSpPr/>
          <p:nvPr/>
        </p:nvSpPr>
        <p:spPr>
          <a:xfrm>
            <a:off x="1388616" y="1995533"/>
            <a:ext cx="245213" cy="3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spAutoFit/>
          </a:bodyPr>
          <a:lstStyle/>
          <a:p>
            <a:pPr>
              <a:buSzPts val="1800"/>
            </a:pPr>
            <a:endParaRPr sz="1463"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524" y="410501"/>
            <a:ext cx="1710313" cy="3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92" y="1083919"/>
            <a:ext cx="7479765" cy="53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6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837185" y="116632"/>
            <a:ext cx="6140130" cy="435499"/>
          </a:xfrm>
          <a:custGeom>
            <a:avLst/>
            <a:gdLst/>
            <a:ahLst/>
            <a:cxnLst/>
            <a:rect l="l" t="t" r="r" b="b"/>
            <a:pathLst>
              <a:path w="7557083" h="535999" extrusionOk="0">
                <a:moveTo>
                  <a:pt x="209725" y="0"/>
                </a:moveTo>
                <a:lnTo>
                  <a:pt x="7557083" y="0"/>
                </a:lnTo>
                <a:lnTo>
                  <a:pt x="7557083" y="535999"/>
                </a:lnTo>
                <a:lnTo>
                  <a:pt x="0" y="535999"/>
                </a:lnTo>
                <a:lnTo>
                  <a:pt x="209725" y="0"/>
                </a:lnTo>
                <a:close/>
              </a:path>
            </a:pathLst>
          </a:cu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28687" y="564333"/>
            <a:ext cx="8048627" cy="37147"/>
          </a:xfrm>
          <a:prstGeom prst="rect">
            <a:avLst/>
          </a:prstGeom>
          <a:solidFill>
            <a:srgbClr val="096327"/>
          </a:solidFill>
          <a:ln>
            <a:noFill/>
          </a:ln>
        </p:spPr>
        <p:txBody>
          <a:bodyPr spcFirstLastPara="1" wrap="square" lIns="74283" tIns="37131" rIns="74283" bIns="37131" anchor="ctr" anchorCtr="0">
            <a:noAutofit/>
          </a:bodyPr>
          <a:lstStyle/>
          <a:p>
            <a:pPr algn="ctr">
              <a:buSzPts val="1800"/>
            </a:pPr>
            <a:endParaRPr sz="146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3083382" y="150104"/>
            <a:ext cx="5782093" cy="55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478" tIns="40239" rIns="80478" bIns="40239" anchor="t" anchorCtr="0">
            <a:spAutoFit/>
          </a:bodyPr>
          <a:lstStyle/>
          <a:p>
            <a:pPr>
              <a:buSzPts val="2400"/>
            </a:pPr>
            <a:r>
              <a:rPr lang="ru-RU" sz="195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АКТУАЛЬНОСТЬ: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ЭКОПРОДУКЦИИ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400"/>
            </a:pPr>
            <a:endParaRPr sz="1138" dirty="0"/>
          </a:p>
        </p:txBody>
      </p:sp>
      <p:sp>
        <p:nvSpPr>
          <p:cNvPr id="104" name="Google Shape;104;p2"/>
          <p:cNvSpPr/>
          <p:nvPr/>
        </p:nvSpPr>
        <p:spPr>
          <a:xfrm>
            <a:off x="1388616" y="1995533"/>
            <a:ext cx="245213" cy="3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spAutoFit/>
          </a:bodyPr>
          <a:lstStyle/>
          <a:p>
            <a:pPr>
              <a:buSzPts val="1800"/>
            </a:pPr>
            <a:endParaRPr sz="1463"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524" y="194477"/>
            <a:ext cx="1710313" cy="34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04A25E-E08C-4B75-8CB9-A5CCD1BCF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47" y="689962"/>
            <a:ext cx="9003106" cy="59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091" y="4132178"/>
            <a:ext cx="744556" cy="681927"/>
            <a:chOff x="464925" y="4666881"/>
            <a:chExt cx="1029969" cy="1030605"/>
          </a:xfrm>
        </p:grpSpPr>
        <p:sp>
          <p:nvSpPr>
            <p:cNvPr id="3" name="object 3"/>
            <p:cNvSpPr/>
            <p:nvPr/>
          </p:nvSpPr>
          <p:spPr>
            <a:xfrm>
              <a:off x="464925" y="4666881"/>
              <a:ext cx="1029969" cy="1030605"/>
            </a:xfrm>
            <a:custGeom>
              <a:avLst/>
              <a:gdLst/>
              <a:ahLst/>
              <a:cxnLst/>
              <a:rect l="l" t="t" r="r" b="b"/>
              <a:pathLst>
                <a:path w="1029969" h="1030604">
                  <a:moveTo>
                    <a:pt x="514846" y="0"/>
                  </a:moveTo>
                  <a:lnTo>
                    <a:pt x="467937" y="2104"/>
                  </a:lnTo>
                  <a:lnTo>
                    <a:pt x="422218" y="8298"/>
                  </a:lnTo>
                  <a:lnTo>
                    <a:pt x="377869" y="18397"/>
                  </a:lnTo>
                  <a:lnTo>
                    <a:pt x="335072" y="32222"/>
                  </a:lnTo>
                  <a:lnTo>
                    <a:pt x="294006" y="49590"/>
                  </a:lnTo>
                  <a:lnTo>
                    <a:pt x="254852" y="70318"/>
                  </a:lnTo>
                  <a:lnTo>
                    <a:pt x="217770" y="94244"/>
                  </a:lnTo>
                  <a:lnTo>
                    <a:pt x="183006" y="121132"/>
                  </a:lnTo>
                  <a:lnTo>
                    <a:pt x="150676" y="150853"/>
                  </a:lnTo>
                  <a:lnTo>
                    <a:pt x="120981" y="183208"/>
                  </a:lnTo>
                  <a:lnTo>
                    <a:pt x="94102" y="218015"/>
                  </a:lnTo>
                  <a:lnTo>
                    <a:pt x="70221" y="255093"/>
                  </a:lnTo>
                  <a:lnTo>
                    <a:pt x="49517" y="294258"/>
                  </a:lnTo>
                  <a:lnTo>
                    <a:pt x="32173" y="335330"/>
                  </a:lnTo>
                  <a:lnTo>
                    <a:pt x="18368" y="378127"/>
                  </a:lnTo>
                  <a:lnTo>
                    <a:pt x="8284" y="422467"/>
                  </a:lnTo>
                  <a:lnTo>
                    <a:pt x="2101" y="468168"/>
                  </a:lnTo>
                  <a:lnTo>
                    <a:pt x="0" y="515048"/>
                  </a:lnTo>
                  <a:lnTo>
                    <a:pt x="2101" y="561920"/>
                  </a:lnTo>
                  <a:lnTo>
                    <a:pt x="8284" y="607613"/>
                  </a:lnTo>
                  <a:lnTo>
                    <a:pt x="18368" y="651946"/>
                  </a:lnTo>
                  <a:lnTo>
                    <a:pt x="32173" y="694737"/>
                  </a:lnTo>
                  <a:lnTo>
                    <a:pt x="49517" y="735803"/>
                  </a:lnTo>
                  <a:lnTo>
                    <a:pt x="70221" y="774964"/>
                  </a:lnTo>
                  <a:lnTo>
                    <a:pt x="94179" y="812137"/>
                  </a:lnTo>
                  <a:lnTo>
                    <a:pt x="120981" y="846840"/>
                  </a:lnTo>
                  <a:lnTo>
                    <a:pt x="150676" y="879191"/>
                  </a:lnTo>
                  <a:lnTo>
                    <a:pt x="183006" y="908909"/>
                  </a:lnTo>
                  <a:lnTo>
                    <a:pt x="217852" y="935851"/>
                  </a:lnTo>
                  <a:lnTo>
                    <a:pt x="254852" y="959718"/>
                  </a:lnTo>
                  <a:lnTo>
                    <a:pt x="294006" y="980445"/>
                  </a:lnTo>
                  <a:lnTo>
                    <a:pt x="335072" y="997811"/>
                  </a:lnTo>
                  <a:lnTo>
                    <a:pt x="377869" y="1011635"/>
                  </a:lnTo>
                  <a:lnTo>
                    <a:pt x="422218" y="1021734"/>
                  </a:lnTo>
                  <a:lnTo>
                    <a:pt x="467937" y="1027927"/>
                  </a:lnTo>
                  <a:lnTo>
                    <a:pt x="514846" y="1030032"/>
                  </a:lnTo>
                  <a:lnTo>
                    <a:pt x="561753" y="1027927"/>
                  </a:lnTo>
                  <a:lnTo>
                    <a:pt x="607470" y="1021734"/>
                  </a:lnTo>
                  <a:lnTo>
                    <a:pt x="651818" y="1011635"/>
                  </a:lnTo>
                  <a:lnTo>
                    <a:pt x="694615" y="997811"/>
                  </a:lnTo>
                  <a:lnTo>
                    <a:pt x="735680" y="980445"/>
                  </a:lnTo>
                  <a:lnTo>
                    <a:pt x="774833" y="959718"/>
                  </a:lnTo>
                  <a:lnTo>
                    <a:pt x="776790" y="958456"/>
                  </a:lnTo>
                  <a:lnTo>
                    <a:pt x="514846" y="958456"/>
                  </a:lnTo>
                  <a:lnTo>
                    <a:pt x="466498" y="955853"/>
                  </a:lnTo>
                  <a:lnTo>
                    <a:pt x="419661" y="948227"/>
                  </a:lnTo>
                  <a:lnTo>
                    <a:pt x="374519" y="935812"/>
                  </a:lnTo>
                  <a:lnTo>
                    <a:pt x="331602" y="918983"/>
                  </a:lnTo>
                  <a:lnTo>
                    <a:pt x="290922" y="897908"/>
                  </a:lnTo>
                  <a:lnTo>
                    <a:pt x="252835" y="872891"/>
                  </a:lnTo>
                  <a:lnTo>
                    <a:pt x="217611" y="844204"/>
                  </a:lnTo>
                  <a:lnTo>
                    <a:pt x="185536" y="812137"/>
                  </a:lnTo>
                  <a:lnTo>
                    <a:pt x="156832" y="776900"/>
                  </a:lnTo>
                  <a:lnTo>
                    <a:pt x="131817" y="738825"/>
                  </a:lnTo>
                  <a:lnTo>
                    <a:pt x="110746" y="698162"/>
                  </a:lnTo>
                  <a:lnTo>
                    <a:pt x="93887" y="655182"/>
                  </a:lnTo>
                  <a:lnTo>
                    <a:pt x="81512" y="610156"/>
                  </a:lnTo>
                  <a:lnTo>
                    <a:pt x="73889" y="563363"/>
                  </a:lnTo>
                  <a:lnTo>
                    <a:pt x="71287" y="515048"/>
                  </a:lnTo>
                  <a:lnTo>
                    <a:pt x="73889" y="466733"/>
                  </a:lnTo>
                  <a:lnTo>
                    <a:pt x="81514" y="419925"/>
                  </a:lnTo>
                  <a:lnTo>
                    <a:pt x="93893" y="374894"/>
                  </a:lnTo>
                  <a:lnTo>
                    <a:pt x="110754" y="331912"/>
                  </a:lnTo>
                  <a:lnTo>
                    <a:pt x="131829" y="291248"/>
                  </a:lnTo>
                  <a:lnTo>
                    <a:pt x="156846" y="253174"/>
                  </a:lnTo>
                  <a:lnTo>
                    <a:pt x="185536" y="217959"/>
                  </a:lnTo>
                  <a:lnTo>
                    <a:pt x="217628" y="185874"/>
                  </a:lnTo>
                  <a:lnTo>
                    <a:pt x="252853" y="157189"/>
                  </a:lnTo>
                  <a:lnTo>
                    <a:pt x="290939" y="132176"/>
                  </a:lnTo>
                  <a:lnTo>
                    <a:pt x="331618" y="111104"/>
                  </a:lnTo>
                  <a:lnTo>
                    <a:pt x="374680" y="94227"/>
                  </a:lnTo>
                  <a:lnTo>
                    <a:pt x="419669" y="81866"/>
                  </a:lnTo>
                  <a:lnTo>
                    <a:pt x="466502" y="74241"/>
                  </a:lnTo>
                  <a:lnTo>
                    <a:pt x="514846" y="71639"/>
                  </a:lnTo>
                  <a:lnTo>
                    <a:pt x="776880" y="71639"/>
                  </a:lnTo>
                  <a:lnTo>
                    <a:pt x="774833" y="70318"/>
                  </a:lnTo>
                  <a:lnTo>
                    <a:pt x="735680" y="49590"/>
                  </a:lnTo>
                  <a:lnTo>
                    <a:pt x="694615" y="32222"/>
                  </a:lnTo>
                  <a:lnTo>
                    <a:pt x="651818" y="18397"/>
                  </a:lnTo>
                  <a:lnTo>
                    <a:pt x="607470" y="8298"/>
                  </a:lnTo>
                  <a:lnTo>
                    <a:pt x="561753" y="2104"/>
                  </a:lnTo>
                  <a:lnTo>
                    <a:pt x="514846" y="0"/>
                  </a:lnTo>
                  <a:close/>
                </a:path>
                <a:path w="1029969" h="1030604">
                  <a:moveTo>
                    <a:pt x="776880" y="71639"/>
                  </a:moveTo>
                  <a:lnTo>
                    <a:pt x="514846" y="71639"/>
                  </a:lnTo>
                  <a:lnTo>
                    <a:pt x="563190" y="74241"/>
                  </a:lnTo>
                  <a:lnTo>
                    <a:pt x="610022" y="81866"/>
                  </a:lnTo>
                  <a:lnTo>
                    <a:pt x="655074" y="94244"/>
                  </a:lnTo>
                  <a:lnTo>
                    <a:pt x="698074" y="111104"/>
                  </a:lnTo>
                  <a:lnTo>
                    <a:pt x="738752" y="132176"/>
                  </a:lnTo>
                  <a:lnTo>
                    <a:pt x="776839" y="157189"/>
                  </a:lnTo>
                  <a:lnTo>
                    <a:pt x="812063" y="185874"/>
                  </a:lnTo>
                  <a:lnTo>
                    <a:pt x="844202" y="218015"/>
                  </a:lnTo>
                  <a:lnTo>
                    <a:pt x="872846" y="253174"/>
                  </a:lnTo>
                  <a:lnTo>
                    <a:pt x="897864" y="291248"/>
                  </a:lnTo>
                  <a:lnTo>
                    <a:pt x="918938" y="331912"/>
                  </a:lnTo>
                  <a:lnTo>
                    <a:pt x="935800" y="374894"/>
                  </a:lnTo>
                  <a:lnTo>
                    <a:pt x="948179" y="419925"/>
                  </a:lnTo>
                  <a:lnTo>
                    <a:pt x="955804" y="466733"/>
                  </a:lnTo>
                  <a:lnTo>
                    <a:pt x="958406" y="515048"/>
                  </a:lnTo>
                  <a:lnTo>
                    <a:pt x="955803" y="563363"/>
                  </a:lnTo>
                  <a:lnTo>
                    <a:pt x="948175" y="610171"/>
                  </a:lnTo>
                  <a:lnTo>
                    <a:pt x="935793" y="655202"/>
                  </a:lnTo>
                  <a:lnTo>
                    <a:pt x="918927" y="698184"/>
                  </a:lnTo>
                  <a:lnTo>
                    <a:pt x="897849" y="738847"/>
                  </a:lnTo>
                  <a:lnTo>
                    <a:pt x="872828" y="776922"/>
                  </a:lnTo>
                  <a:lnTo>
                    <a:pt x="844136" y="812137"/>
                  </a:lnTo>
                  <a:lnTo>
                    <a:pt x="812042" y="844221"/>
                  </a:lnTo>
                  <a:lnTo>
                    <a:pt x="776817" y="872906"/>
                  </a:lnTo>
                  <a:lnTo>
                    <a:pt x="738730" y="897919"/>
                  </a:lnTo>
                  <a:lnTo>
                    <a:pt x="698053" y="918991"/>
                  </a:lnTo>
                  <a:lnTo>
                    <a:pt x="655056" y="935851"/>
                  </a:lnTo>
                  <a:lnTo>
                    <a:pt x="610008" y="948229"/>
                  </a:lnTo>
                  <a:lnTo>
                    <a:pt x="563178" y="955854"/>
                  </a:lnTo>
                  <a:lnTo>
                    <a:pt x="514846" y="958456"/>
                  </a:lnTo>
                  <a:lnTo>
                    <a:pt x="776790" y="958456"/>
                  </a:lnTo>
                  <a:lnTo>
                    <a:pt x="811893" y="935812"/>
                  </a:lnTo>
                  <a:lnTo>
                    <a:pt x="846679" y="908909"/>
                  </a:lnTo>
                  <a:lnTo>
                    <a:pt x="879010" y="879191"/>
                  </a:lnTo>
                  <a:lnTo>
                    <a:pt x="908706" y="846840"/>
                  </a:lnTo>
                  <a:lnTo>
                    <a:pt x="935585" y="812037"/>
                  </a:lnTo>
                  <a:lnTo>
                    <a:pt x="959466" y="774964"/>
                  </a:lnTo>
                  <a:lnTo>
                    <a:pt x="980170" y="735803"/>
                  </a:lnTo>
                  <a:lnTo>
                    <a:pt x="997515" y="694737"/>
                  </a:lnTo>
                  <a:lnTo>
                    <a:pt x="1011321" y="651946"/>
                  </a:lnTo>
                  <a:lnTo>
                    <a:pt x="1021405" y="607613"/>
                  </a:lnTo>
                  <a:lnTo>
                    <a:pt x="1027589" y="561920"/>
                  </a:lnTo>
                  <a:lnTo>
                    <a:pt x="1029690" y="515048"/>
                  </a:lnTo>
                  <a:lnTo>
                    <a:pt x="1027589" y="468168"/>
                  </a:lnTo>
                  <a:lnTo>
                    <a:pt x="1021405" y="422467"/>
                  </a:lnTo>
                  <a:lnTo>
                    <a:pt x="1011321" y="378127"/>
                  </a:lnTo>
                  <a:lnTo>
                    <a:pt x="997515" y="335330"/>
                  </a:lnTo>
                  <a:lnTo>
                    <a:pt x="980170" y="294258"/>
                  </a:lnTo>
                  <a:lnTo>
                    <a:pt x="959466" y="255093"/>
                  </a:lnTo>
                  <a:lnTo>
                    <a:pt x="935541" y="217959"/>
                  </a:lnTo>
                  <a:lnTo>
                    <a:pt x="908706" y="183208"/>
                  </a:lnTo>
                  <a:lnTo>
                    <a:pt x="879010" y="150853"/>
                  </a:lnTo>
                  <a:lnTo>
                    <a:pt x="846679" y="121132"/>
                  </a:lnTo>
                  <a:lnTo>
                    <a:pt x="811893" y="94227"/>
                  </a:lnTo>
                  <a:lnTo>
                    <a:pt x="776880" y="71639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5718" y="4963910"/>
              <a:ext cx="188607" cy="2001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5414" y="5180197"/>
              <a:ext cx="329565" cy="219710"/>
            </a:xfrm>
            <a:custGeom>
              <a:avLst/>
              <a:gdLst/>
              <a:ahLst/>
              <a:cxnLst/>
              <a:rect l="l" t="t" r="r" b="b"/>
              <a:pathLst>
                <a:path w="329565" h="219710">
                  <a:moveTo>
                    <a:pt x="164350" y="0"/>
                  </a:moveTo>
                  <a:lnTo>
                    <a:pt x="113503" y="7403"/>
                  </a:lnTo>
                  <a:lnTo>
                    <a:pt x="72240" y="27329"/>
                  </a:lnTo>
                  <a:lnTo>
                    <a:pt x="40408" y="56353"/>
                  </a:lnTo>
                  <a:lnTo>
                    <a:pt x="17858" y="91049"/>
                  </a:lnTo>
                  <a:lnTo>
                    <a:pt x="4439" y="127991"/>
                  </a:lnTo>
                  <a:lnTo>
                    <a:pt x="0" y="163753"/>
                  </a:lnTo>
                  <a:lnTo>
                    <a:pt x="0" y="188366"/>
                  </a:lnTo>
                  <a:lnTo>
                    <a:pt x="2514" y="200570"/>
                  </a:lnTo>
                  <a:lnTo>
                    <a:pt x="9347" y="210528"/>
                  </a:lnTo>
                  <a:lnTo>
                    <a:pt x="19427" y="217238"/>
                  </a:lnTo>
                  <a:lnTo>
                    <a:pt x="31686" y="219697"/>
                  </a:lnTo>
                  <a:lnTo>
                    <a:pt x="297525" y="219697"/>
                  </a:lnTo>
                  <a:lnTo>
                    <a:pt x="309782" y="217238"/>
                  </a:lnTo>
                  <a:lnTo>
                    <a:pt x="319857" y="210528"/>
                  </a:lnTo>
                  <a:lnTo>
                    <a:pt x="326685" y="200570"/>
                  </a:lnTo>
                  <a:lnTo>
                    <a:pt x="329197" y="188366"/>
                  </a:lnTo>
                  <a:lnTo>
                    <a:pt x="329197" y="166622"/>
                  </a:lnTo>
                  <a:lnTo>
                    <a:pt x="312311" y="93549"/>
                  </a:lnTo>
                  <a:lnTo>
                    <a:pt x="290399" y="58104"/>
                  </a:lnTo>
                  <a:lnTo>
                    <a:pt x="258792" y="28261"/>
                  </a:lnTo>
                  <a:lnTo>
                    <a:pt x="216955" y="7674"/>
                  </a:lnTo>
                  <a:lnTo>
                    <a:pt x="164350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960" y="5020995"/>
              <a:ext cx="199504" cy="318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075" y="5020995"/>
              <a:ext cx="199009" cy="31835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2633" y="1483637"/>
            <a:ext cx="5152162" cy="325832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70275" y="987988"/>
            <a:ext cx="553139" cy="138629"/>
            <a:chOff x="538495" y="404690"/>
            <a:chExt cx="765175" cy="19177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495" y="404690"/>
              <a:ext cx="191134" cy="1916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3869" y="408377"/>
              <a:ext cx="144802" cy="1842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7367" y="407321"/>
              <a:ext cx="303832" cy="18545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65684" y="511499"/>
              <a:ext cx="38100" cy="81280"/>
            </a:xfrm>
            <a:custGeom>
              <a:avLst/>
              <a:gdLst/>
              <a:ahLst/>
              <a:cxnLst/>
              <a:rect l="l" t="t" r="r" b="b"/>
              <a:pathLst>
                <a:path w="38100" h="81279">
                  <a:moveTo>
                    <a:pt x="0" y="81279"/>
                  </a:moveTo>
                  <a:lnTo>
                    <a:pt x="37908" y="81279"/>
                  </a:lnTo>
                  <a:lnTo>
                    <a:pt x="37908" y="0"/>
                  </a:lnTo>
                  <a:lnTo>
                    <a:pt x="0" y="0"/>
                  </a:lnTo>
                  <a:lnTo>
                    <a:pt x="0" y="81279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295952" y="987988"/>
            <a:ext cx="1047980" cy="138629"/>
            <a:chOff x="1265684" y="404690"/>
            <a:chExt cx="1449705" cy="191770"/>
          </a:xfrm>
        </p:grpSpPr>
        <p:sp>
          <p:nvSpPr>
            <p:cNvPr id="16" name="object 16"/>
            <p:cNvSpPr/>
            <p:nvPr/>
          </p:nvSpPr>
          <p:spPr>
            <a:xfrm>
              <a:off x="1265682" y="408629"/>
              <a:ext cx="159385" cy="184150"/>
            </a:xfrm>
            <a:custGeom>
              <a:avLst/>
              <a:gdLst/>
              <a:ahLst/>
              <a:cxnLst/>
              <a:rect l="l" t="t" r="r" b="b"/>
              <a:pathLst>
                <a:path w="159384" h="184150">
                  <a:moveTo>
                    <a:pt x="158762" y="0"/>
                  </a:moveTo>
                  <a:lnTo>
                    <a:pt x="121107" y="0"/>
                  </a:lnTo>
                  <a:lnTo>
                    <a:pt x="121107" y="68580"/>
                  </a:lnTo>
                  <a:lnTo>
                    <a:pt x="37909" y="68580"/>
                  </a:lnTo>
                  <a:lnTo>
                    <a:pt x="37909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02870"/>
                  </a:lnTo>
                  <a:lnTo>
                    <a:pt x="121107" y="102870"/>
                  </a:lnTo>
                  <a:lnTo>
                    <a:pt x="121107" y="184150"/>
                  </a:lnTo>
                  <a:lnTo>
                    <a:pt x="158762" y="184150"/>
                  </a:lnTo>
                  <a:lnTo>
                    <a:pt x="158762" y="102870"/>
                  </a:lnTo>
                  <a:lnTo>
                    <a:pt x="158762" y="68580"/>
                  </a:lnTo>
                  <a:lnTo>
                    <a:pt x="158762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5253" y="408369"/>
              <a:ext cx="159815" cy="1843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9822" y="408369"/>
              <a:ext cx="147449" cy="18430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848066" y="408629"/>
              <a:ext cx="138430" cy="184150"/>
            </a:xfrm>
            <a:custGeom>
              <a:avLst/>
              <a:gdLst/>
              <a:ahLst/>
              <a:cxnLst/>
              <a:rect l="l" t="t" r="r" b="b"/>
              <a:pathLst>
                <a:path w="138430" h="184150">
                  <a:moveTo>
                    <a:pt x="138226" y="149860"/>
                  </a:moveTo>
                  <a:lnTo>
                    <a:pt x="37909" y="149860"/>
                  </a:lnTo>
                  <a:lnTo>
                    <a:pt x="37909" y="102870"/>
                  </a:lnTo>
                  <a:lnTo>
                    <a:pt x="116370" y="102870"/>
                  </a:lnTo>
                  <a:lnTo>
                    <a:pt x="116370" y="69850"/>
                  </a:lnTo>
                  <a:lnTo>
                    <a:pt x="37909" y="69850"/>
                  </a:lnTo>
                  <a:lnTo>
                    <a:pt x="37909" y="34290"/>
                  </a:lnTo>
                  <a:lnTo>
                    <a:pt x="135331" y="34290"/>
                  </a:lnTo>
                  <a:lnTo>
                    <a:pt x="135331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9850"/>
                  </a:lnTo>
                  <a:lnTo>
                    <a:pt x="0" y="102870"/>
                  </a:lnTo>
                  <a:lnTo>
                    <a:pt x="0" y="149860"/>
                  </a:lnTo>
                  <a:lnTo>
                    <a:pt x="0" y="184150"/>
                  </a:lnTo>
                  <a:lnTo>
                    <a:pt x="138226" y="184150"/>
                  </a:lnTo>
                  <a:lnTo>
                    <a:pt x="138226" y="14986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06305" y="404690"/>
              <a:ext cx="152182" cy="1916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90866" y="404690"/>
              <a:ext cx="352007" cy="19166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77096" y="408629"/>
              <a:ext cx="138430" cy="184150"/>
            </a:xfrm>
            <a:custGeom>
              <a:avLst/>
              <a:gdLst/>
              <a:ahLst/>
              <a:cxnLst/>
              <a:rect l="l" t="t" r="r" b="b"/>
              <a:pathLst>
                <a:path w="138430" h="184150">
                  <a:moveTo>
                    <a:pt x="138226" y="149860"/>
                  </a:moveTo>
                  <a:lnTo>
                    <a:pt x="37909" y="149860"/>
                  </a:lnTo>
                  <a:lnTo>
                    <a:pt x="37909" y="102870"/>
                  </a:lnTo>
                  <a:lnTo>
                    <a:pt x="116370" y="102870"/>
                  </a:lnTo>
                  <a:lnTo>
                    <a:pt x="116370" y="69850"/>
                  </a:lnTo>
                  <a:lnTo>
                    <a:pt x="37909" y="69850"/>
                  </a:lnTo>
                  <a:lnTo>
                    <a:pt x="37909" y="34290"/>
                  </a:lnTo>
                  <a:lnTo>
                    <a:pt x="135331" y="34290"/>
                  </a:lnTo>
                  <a:lnTo>
                    <a:pt x="135331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9850"/>
                  </a:lnTo>
                  <a:lnTo>
                    <a:pt x="0" y="102870"/>
                  </a:lnTo>
                  <a:lnTo>
                    <a:pt x="0" y="149860"/>
                  </a:lnTo>
                  <a:lnTo>
                    <a:pt x="0" y="184150"/>
                  </a:lnTo>
                  <a:lnTo>
                    <a:pt x="138226" y="184150"/>
                  </a:lnTo>
                  <a:lnTo>
                    <a:pt x="138226" y="14986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409936" y="987988"/>
            <a:ext cx="1031913" cy="138629"/>
            <a:chOff x="2806693" y="404690"/>
            <a:chExt cx="1427480" cy="19177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06693" y="404690"/>
              <a:ext cx="152182" cy="1916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91253" y="408377"/>
              <a:ext cx="320418" cy="18508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52488" y="408369"/>
              <a:ext cx="149806" cy="18430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24674" y="404690"/>
              <a:ext cx="152182" cy="1916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09230" y="404690"/>
              <a:ext cx="352012" cy="19166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095470" y="408629"/>
              <a:ext cx="138430" cy="184150"/>
            </a:xfrm>
            <a:custGeom>
              <a:avLst/>
              <a:gdLst/>
              <a:ahLst/>
              <a:cxnLst/>
              <a:rect l="l" t="t" r="r" b="b"/>
              <a:pathLst>
                <a:path w="138429" h="184150">
                  <a:moveTo>
                    <a:pt x="138226" y="149860"/>
                  </a:moveTo>
                  <a:lnTo>
                    <a:pt x="37909" y="149860"/>
                  </a:lnTo>
                  <a:lnTo>
                    <a:pt x="37909" y="102870"/>
                  </a:lnTo>
                  <a:lnTo>
                    <a:pt x="116370" y="102870"/>
                  </a:lnTo>
                  <a:lnTo>
                    <a:pt x="116370" y="69850"/>
                  </a:lnTo>
                  <a:lnTo>
                    <a:pt x="37909" y="69850"/>
                  </a:lnTo>
                  <a:lnTo>
                    <a:pt x="37909" y="34290"/>
                  </a:lnTo>
                  <a:lnTo>
                    <a:pt x="135331" y="34290"/>
                  </a:lnTo>
                  <a:lnTo>
                    <a:pt x="135331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69850"/>
                  </a:lnTo>
                  <a:lnTo>
                    <a:pt x="0" y="102870"/>
                  </a:lnTo>
                  <a:lnTo>
                    <a:pt x="0" y="149860"/>
                  </a:lnTo>
                  <a:lnTo>
                    <a:pt x="0" y="184150"/>
                  </a:lnTo>
                  <a:lnTo>
                    <a:pt x="138226" y="184150"/>
                  </a:lnTo>
                  <a:lnTo>
                    <a:pt x="138226" y="14986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498608" y="950868"/>
            <a:ext cx="806986" cy="175810"/>
            <a:chOff x="4312691" y="353342"/>
            <a:chExt cx="1116330" cy="243204"/>
          </a:xfrm>
        </p:grpSpPr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12691" y="404690"/>
              <a:ext cx="381751" cy="1916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5513" y="404690"/>
              <a:ext cx="326210" cy="1916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82527" y="353342"/>
              <a:ext cx="159818" cy="2393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76839" y="404690"/>
              <a:ext cx="152182" cy="191667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320058" y="987988"/>
            <a:ext cx="399361" cy="138629"/>
            <a:chOff x="5449029" y="404690"/>
            <a:chExt cx="552450" cy="191770"/>
          </a:xfrm>
        </p:grpSpPr>
        <p:sp>
          <p:nvSpPr>
            <p:cNvPr id="36" name="object 36"/>
            <p:cNvSpPr/>
            <p:nvPr/>
          </p:nvSpPr>
          <p:spPr>
            <a:xfrm>
              <a:off x="5449024" y="408629"/>
              <a:ext cx="154940" cy="184150"/>
            </a:xfrm>
            <a:custGeom>
              <a:avLst/>
              <a:gdLst/>
              <a:ahLst/>
              <a:cxnLst/>
              <a:rect l="l" t="t" r="r" b="b"/>
              <a:pathLst>
                <a:path w="154939" h="184150">
                  <a:moveTo>
                    <a:pt x="154546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58191" y="34290"/>
                  </a:lnTo>
                  <a:lnTo>
                    <a:pt x="58191" y="184150"/>
                  </a:lnTo>
                  <a:lnTo>
                    <a:pt x="96100" y="184150"/>
                  </a:lnTo>
                  <a:lnTo>
                    <a:pt x="96100" y="34290"/>
                  </a:lnTo>
                  <a:lnTo>
                    <a:pt x="154546" y="34290"/>
                  </a:lnTo>
                  <a:lnTo>
                    <a:pt x="154546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31750" y="408373"/>
              <a:ext cx="156657" cy="18430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9997" y="404690"/>
              <a:ext cx="191133" cy="191667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770272" y="1203858"/>
            <a:ext cx="1011257" cy="122563"/>
            <a:chOff x="538491" y="703310"/>
            <a:chExt cx="1398905" cy="169545"/>
          </a:xfrm>
        </p:grpSpPr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8491" y="706583"/>
              <a:ext cx="303317" cy="16364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7896" y="703310"/>
              <a:ext cx="214160" cy="16947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16965" y="706583"/>
              <a:ext cx="130352" cy="16294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83398" y="707079"/>
              <a:ext cx="122555" cy="162560"/>
            </a:xfrm>
            <a:custGeom>
              <a:avLst/>
              <a:gdLst/>
              <a:ahLst/>
              <a:cxnLst/>
              <a:rect l="l" t="t" r="r" b="b"/>
              <a:pathLst>
                <a:path w="122555" h="162559">
                  <a:moveTo>
                    <a:pt x="122212" y="132080"/>
                  </a:moveTo>
                  <a:lnTo>
                    <a:pt x="33515" y="132080"/>
                  </a:lnTo>
                  <a:lnTo>
                    <a:pt x="33515" y="90170"/>
                  </a:lnTo>
                  <a:lnTo>
                    <a:pt x="102895" y="90170"/>
                  </a:lnTo>
                  <a:lnTo>
                    <a:pt x="102895" y="60960"/>
                  </a:lnTo>
                  <a:lnTo>
                    <a:pt x="33515" y="60960"/>
                  </a:lnTo>
                  <a:lnTo>
                    <a:pt x="33515" y="29210"/>
                  </a:lnTo>
                  <a:lnTo>
                    <a:pt x="119646" y="29210"/>
                  </a:lnTo>
                  <a:lnTo>
                    <a:pt x="119646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60960"/>
                  </a:lnTo>
                  <a:lnTo>
                    <a:pt x="0" y="90170"/>
                  </a:lnTo>
                  <a:lnTo>
                    <a:pt x="0" y="132080"/>
                  </a:lnTo>
                  <a:lnTo>
                    <a:pt x="0" y="162560"/>
                  </a:lnTo>
                  <a:lnTo>
                    <a:pt x="122212" y="162560"/>
                  </a:lnTo>
                  <a:lnTo>
                    <a:pt x="122212" y="13208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32386" y="706579"/>
              <a:ext cx="138506" cy="16294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99058" y="706575"/>
              <a:ext cx="179946" cy="16294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815071" y="707079"/>
              <a:ext cx="122555" cy="162560"/>
            </a:xfrm>
            <a:custGeom>
              <a:avLst/>
              <a:gdLst/>
              <a:ahLst/>
              <a:cxnLst/>
              <a:rect l="l" t="t" r="r" b="b"/>
              <a:pathLst>
                <a:path w="122555" h="162559">
                  <a:moveTo>
                    <a:pt x="122212" y="132080"/>
                  </a:moveTo>
                  <a:lnTo>
                    <a:pt x="33515" y="132080"/>
                  </a:lnTo>
                  <a:lnTo>
                    <a:pt x="33515" y="90170"/>
                  </a:lnTo>
                  <a:lnTo>
                    <a:pt x="102895" y="90170"/>
                  </a:lnTo>
                  <a:lnTo>
                    <a:pt x="102895" y="60960"/>
                  </a:lnTo>
                  <a:lnTo>
                    <a:pt x="33515" y="60960"/>
                  </a:lnTo>
                  <a:lnTo>
                    <a:pt x="33515" y="29210"/>
                  </a:lnTo>
                  <a:lnTo>
                    <a:pt x="119646" y="29210"/>
                  </a:lnTo>
                  <a:lnTo>
                    <a:pt x="119646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60960"/>
                  </a:lnTo>
                  <a:lnTo>
                    <a:pt x="0" y="90170"/>
                  </a:lnTo>
                  <a:lnTo>
                    <a:pt x="0" y="132080"/>
                  </a:lnTo>
                  <a:lnTo>
                    <a:pt x="0" y="162560"/>
                  </a:lnTo>
                  <a:lnTo>
                    <a:pt x="122212" y="162560"/>
                  </a:lnTo>
                  <a:lnTo>
                    <a:pt x="122212" y="13208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sp>
        <p:nvSpPr>
          <p:cNvPr id="47" name="object 47"/>
          <p:cNvSpPr/>
          <p:nvPr/>
        </p:nvSpPr>
        <p:spPr>
          <a:xfrm>
            <a:off x="1843880" y="1227697"/>
            <a:ext cx="24329" cy="96398"/>
          </a:xfrm>
          <a:custGeom>
            <a:avLst/>
            <a:gdLst/>
            <a:ahLst/>
            <a:cxnLst/>
            <a:rect l="l" t="t" r="r" b="b"/>
            <a:pathLst>
              <a:path w="33655" h="133350">
                <a:moveTo>
                  <a:pt x="0" y="133350"/>
                </a:moveTo>
                <a:lnTo>
                  <a:pt x="33516" y="133350"/>
                </a:lnTo>
                <a:lnTo>
                  <a:pt x="33516" y="0"/>
                </a:lnTo>
                <a:lnTo>
                  <a:pt x="0" y="0"/>
                </a:lnTo>
                <a:lnTo>
                  <a:pt x="0" y="133350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48" name="object 48"/>
          <p:cNvGrpSpPr/>
          <p:nvPr/>
        </p:nvGrpSpPr>
        <p:grpSpPr>
          <a:xfrm>
            <a:off x="1843879" y="1203861"/>
            <a:ext cx="1170542" cy="122563"/>
            <a:chOff x="2023649" y="703314"/>
            <a:chExt cx="1619250" cy="169545"/>
          </a:xfrm>
        </p:grpSpPr>
        <p:sp>
          <p:nvSpPr>
            <p:cNvPr id="49" name="object 49"/>
            <p:cNvSpPr/>
            <p:nvPr/>
          </p:nvSpPr>
          <p:spPr>
            <a:xfrm>
              <a:off x="2023643" y="707079"/>
              <a:ext cx="136525" cy="162560"/>
            </a:xfrm>
            <a:custGeom>
              <a:avLst/>
              <a:gdLst/>
              <a:ahLst/>
              <a:cxnLst/>
              <a:rect l="l" t="t" r="r" b="b"/>
              <a:pathLst>
                <a:path w="136525" h="162559">
                  <a:moveTo>
                    <a:pt x="136410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103124" y="29210"/>
                  </a:lnTo>
                  <a:lnTo>
                    <a:pt x="103124" y="162560"/>
                  </a:lnTo>
                  <a:lnTo>
                    <a:pt x="136410" y="162560"/>
                  </a:lnTo>
                  <a:lnTo>
                    <a:pt x="136410" y="29210"/>
                  </a:lnTo>
                  <a:lnTo>
                    <a:pt x="136410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90549" y="703314"/>
              <a:ext cx="169012" cy="16947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389809" y="703320"/>
              <a:ext cx="767715" cy="169545"/>
            </a:xfrm>
            <a:custGeom>
              <a:avLst/>
              <a:gdLst/>
              <a:ahLst/>
              <a:cxnLst/>
              <a:rect l="l" t="t" r="r" b="b"/>
              <a:pathLst>
                <a:path w="767714" h="169544">
                  <a:moveTo>
                    <a:pt x="146418" y="166204"/>
                  </a:moveTo>
                  <a:lnTo>
                    <a:pt x="65417" y="77978"/>
                  </a:lnTo>
                  <a:lnTo>
                    <a:pt x="134543" y="3263"/>
                  </a:lnTo>
                  <a:lnTo>
                    <a:pt x="93573" y="3263"/>
                  </a:lnTo>
                  <a:lnTo>
                    <a:pt x="33515" y="67500"/>
                  </a:lnTo>
                  <a:lnTo>
                    <a:pt x="33515" y="3263"/>
                  </a:lnTo>
                  <a:lnTo>
                    <a:pt x="0" y="3263"/>
                  </a:lnTo>
                  <a:lnTo>
                    <a:pt x="0" y="166204"/>
                  </a:lnTo>
                  <a:lnTo>
                    <a:pt x="33515" y="166204"/>
                  </a:lnTo>
                  <a:lnTo>
                    <a:pt x="33515" y="91020"/>
                  </a:lnTo>
                  <a:lnTo>
                    <a:pt x="103593" y="166204"/>
                  </a:lnTo>
                  <a:lnTo>
                    <a:pt x="146418" y="166204"/>
                  </a:lnTo>
                  <a:close/>
                </a:path>
                <a:path w="767714" h="169544">
                  <a:moveTo>
                    <a:pt x="321945" y="166217"/>
                  </a:moveTo>
                  <a:lnTo>
                    <a:pt x="305866" y="128498"/>
                  </a:lnTo>
                  <a:lnTo>
                    <a:pt x="294068" y="100799"/>
                  </a:lnTo>
                  <a:lnTo>
                    <a:pt x="269963" y="44234"/>
                  </a:lnTo>
                  <a:lnTo>
                    <a:pt x="259562" y="19837"/>
                  </a:lnTo>
                  <a:lnTo>
                    <a:pt x="259562" y="100799"/>
                  </a:lnTo>
                  <a:lnTo>
                    <a:pt x="211836" y="100799"/>
                  </a:lnTo>
                  <a:lnTo>
                    <a:pt x="235813" y="44234"/>
                  </a:lnTo>
                  <a:lnTo>
                    <a:pt x="259562" y="100799"/>
                  </a:lnTo>
                  <a:lnTo>
                    <a:pt x="259562" y="19837"/>
                  </a:lnTo>
                  <a:lnTo>
                    <a:pt x="252107" y="2336"/>
                  </a:lnTo>
                  <a:lnTo>
                    <a:pt x="219976" y="2336"/>
                  </a:lnTo>
                  <a:lnTo>
                    <a:pt x="150152" y="166217"/>
                  </a:lnTo>
                  <a:lnTo>
                    <a:pt x="185305" y="166217"/>
                  </a:lnTo>
                  <a:lnTo>
                    <a:pt x="201358" y="128498"/>
                  </a:lnTo>
                  <a:lnTo>
                    <a:pt x="270268" y="128498"/>
                  </a:lnTo>
                  <a:lnTo>
                    <a:pt x="286321" y="166217"/>
                  </a:lnTo>
                  <a:lnTo>
                    <a:pt x="321945" y="166217"/>
                  </a:lnTo>
                  <a:close/>
                </a:path>
                <a:path w="767714" h="169544">
                  <a:moveTo>
                    <a:pt x="461848" y="118021"/>
                  </a:moveTo>
                  <a:lnTo>
                    <a:pt x="459409" y="103505"/>
                  </a:lnTo>
                  <a:lnTo>
                    <a:pt x="453034" y="92278"/>
                  </a:lnTo>
                  <a:lnTo>
                    <a:pt x="444068" y="84150"/>
                  </a:lnTo>
                  <a:lnTo>
                    <a:pt x="433908" y="78917"/>
                  </a:lnTo>
                  <a:lnTo>
                    <a:pt x="441388" y="74714"/>
                  </a:lnTo>
                  <a:lnTo>
                    <a:pt x="448551" y="67945"/>
                  </a:lnTo>
                  <a:lnTo>
                    <a:pt x="453910" y="58521"/>
                  </a:lnTo>
                  <a:lnTo>
                    <a:pt x="456031" y="46329"/>
                  </a:lnTo>
                  <a:lnTo>
                    <a:pt x="451688" y="27597"/>
                  </a:lnTo>
                  <a:lnTo>
                    <a:pt x="439305" y="12954"/>
                  </a:lnTo>
                  <a:lnTo>
                    <a:pt x="419798" y="3403"/>
                  </a:lnTo>
                  <a:lnTo>
                    <a:pt x="394106" y="0"/>
                  </a:lnTo>
                  <a:lnTo>
                    <a:pt x="378726" y="939"/>
                  </a:lnTo>
                  <a:lnTo>
                    <a:pt x="364159" y="3517"/>
                  </a:lnTo>
                  <a:lnTo>
                    <a:pt x="351116" y="7366"/>
                  </a:lnTo>
                  <a:lnTo>
                    <a:pt x="340334" y="12103"/>
                  </a:lnTo>
                  <a:lnTo>
                    <a:pt x="340334" y="43065"/>
                  </a:lnTo>
                  <a:lnTo>
                    <a:pt x="350799" y="38519"/>
                  </a:lnTo>
                  <a:lnTo>
                    <a:pt x="363169" y="34658"/>
                  </a:lnTo>
                  <a:lnTo>
                    <a:pt x="377164" y="31965"/>
                  </a:lnTo>
                  <a:lnTo>
                    <a:pt x="392480" y="30962"/>
                  </a:lnTo>
                  <a:lnTo>
                    <a:pt x="405193" y="32118"/>
                  </a:lnTo>
                  <a:lnTo>
                    <a:pt x="414794" y="35471"/>
                  </a:lnTo>
                  <a:lnTo>
                    <a:pt x="420852" y="40881"/>
                  </a:lnTo>
                  <a:lnTo>
                    <a:pt x="422973" y="48183"/>
                  </a:lnTo>
                  <a:lnTo>
                    <a:pt x="421386" y="55702"/>
                  </a:lnTo>
                  <a:lnTo>
                    <a:pt x="416534" y="61341"/>
                  </a:lnTo>
                  <a:lnTo>
                    <a:pt x="408330" y="64884"/>
                  </a:lnTo>
                  <a:lnTo>
                    <a:pt x="396659" y="66116"/>
                  </a:lnTo>
                  <a:lnTo>
                    <a:pt x="372224" y="66116"/>
                  </a:lnTo>
                  <a:lnTo>
                    <a:pt x="372224" y="94284"/>
                  </a:lnTo>
                  <a:lnTo>
                    <a:pt x="392709" y="94284"/>
                  </a:lnTo>
                  <a:lnTo>
                    <a:pt x="407162" y="95580"/>
                  </a:lnTo>
                  <a:lnTo>
                    <a:pt x="418084" y="99441"/>
                  </a:lnTo>
                  <a:lnTo>
                    <a:pt x="424980" y="105778"/>
                  </a:lnTo>
                  <a:lnTo>
                    <a:pt x="427393" y="114528"/>
                  </a:lnTo>
                  <a:lnTo>
                    <a:pt x="424713" y="124523"/>
                  </a:lnTo>
                  <a:lnTo>
                    <a:pt x="416979" y="131991"/>
                  </a:lnTo>
                  <a:lnTo>
                    <a:pt x="404609" y="136664"/>
                  </a:lnTo>
                  <a:lnTo>
                    <a:pt x="388048" y="138277"/>
                  </a:lnTo>
                  <a:lnTo>
                    <a:pt x="373951" y="137109"/>
                  </a:lnTo>
                  <a:lnTo>
                    <a:pt x="359537" y="133769"/>
                  </a:lnTo>
                  <a:lnTo>
                    <a:pt x="345821" y="128562"/>
                  </a:lnTo>
                  <a:lnTo>
                    <a:pt x="333806" y="121754"/>
                  </a:lnTo>
                  <a:lnTo>
                    <a:pt x="333806" y="154343"/>
                  </a:lnTo>
                  <a:lnTo>
                    <a:pt x="345503" y="160731"/>
                  </a:lnTo>
                  <a:lnTo>
                    <a:pt x="358902" y="165481"/>
                  </a:lnTo>
                  <a:lnTo>
                    <a:pt x="374472" y="168452"/>
                  </a:lnTo>
                  <a:lnTo>
                    <a:pt x="392709" y="169468"/>
                  </a:lnTo>
                  <a:lnTo>
                    <a:pt x="421970" y="165392"/>
                  </a:lnTo>
                  <a:lnTo>
                    <a:pt x="443687" y="154305"/>
                  </a:lnTo>
                  <a:lnTo>
                    <a:pt x="457200" y="137947"/>
                  </a:lnTo>
                  <a:lnTo>
                    <a:pt x="461848" y="118021"/>
                  </a:lnTo>
                  <a:close/>
                </a:path>
                <a:path w="767714" h="169544">
                  <a:moveTo>
                    <a:pt x="643420" y="166217"/>
                  </a:moveTo>
                  <a:lnTo>
                    <a:pt x="627341" y="128498"/>
                  </a:lnTo>
                  <a:lnTo>
                    <a:pt x="615543" y="100799"/>
                  </a:lnTo>
                  <a:lnTo>
                    <a:pt x="591426" y="44234"/>
                  </a:lnTo>
                  <a:lnTo>
                    <a:pt x="581037" y="19850"/>
                  </a:lnTo>
                  <a:lnTo>
                    <a:pt x="581037" y="100799"/>
                  </a:lnTo>
                  <a:lnTo>
                    <a:pt x="533311" y="100799"/>
                  </a:lnTo>
                  <a:lnTo>
                    <a:pt x="557288" y="44234"/>
                  </a:lnTo>
                  <a:lnTo>
                    <a:pt x="581037" y="100799"/>
                  </a:lnTo>
                  <a:lnTo>
                    <a:pt x="581037" y="19850"/>
                  </a:lnTo>
                  <a:lnTo>
                    <a:pt x="573582" y="2336"/>
                  </a:lnTo>
                  <a:lnTo>
                    <a:pt x="541451" y="2336"/>
                  </a:lnTo>
                  <a:lnTo>
                    <a:pt x="471627" y="166217"/>
                  </a:lnTo>
                  <a:lnTo>
                    <a:pt x="506780" y="166217"/>
                  </a:lnTo>
                  <a:lnTo>
                    <a:pt x="522833" y="128498"/>
                  </a:lnTo>
                  <a:lnTo>
                    <a:pt x="591743" y="128498"/>
                  </a:lnTo>
                  <a:lnTo>
                    <a:pt x="607796" y="166217"/>
                  </a:lnTo>
                  <a:lnTo>
                    <a:pt x="643420" y="166217"/>
                  </a:lnTo>
                  <a:close/>
                </a:path>
                <a:path w="767714" h="169544">
                  <a:moveTo>
                    <a:pt x="767486" y="3759"/>
                  </a:moveTo>
                  <a:lnTo>
                    <a:pt x="630847" y="3759"/>
                  </a:lnTo>
                  <a:lnTo>
                    <a:pt x="630847" y="32969"/>
                  </a:lnTo>
                  <a:lnTo>
                    <a:pt x="682294" y="32969"/>
                  </a:lnTo>
                  <a:lnTo>
                    <a:pt x="682294" y="166319"/>
                  </a:lnTo>
                  <a:lnTo>
                    <a:pt x="715810" y="166319"/>
                  </a:lnTo>
                  <a:lnTo>
                    <a:pt x="715810" y="32969"/>
                  </a:lnTo>
                  <a:lnTo>
                    <a:pt x="767486" y="32969"/>
                  </a:lnTo>
                  <a:lnTo>
                    <a:pt x="767486" y="3759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82212" y="706583"/>
              <a:ext cx="283298" cy="16364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01594" y="706583"/>
              <a:ext cx="141298" cy="162942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083576" y="1206224"/>
            <a:ext cx="102145" cy="117789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3250840" y="1203861"/>
            <a:ext cx="478775" cy="122563"/>
            <a:chOff x="3969943" y="703314"/>
            <a:chExt cx="662305" cy="169545"/>
          </a:xfrm>
        </p:grpSpPr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69943" y="703314"/>
              <a:ext cx="288881" cy="16947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83740" y="705649"/>
              <a:ext cx="292842" cy="16388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598229" y="798519"/>
              <a:ext cx="33655" cy="71120"/>
            </a:xfrm>
            <a:custGeom>
              <a:avLst/>
              <a:gdLst/>
              <a:ahLst/>
              <a:cxnLst/>
              <a:rect l="l" t="t" r="r" b="b"/>
              <a:pathLst>
                <a:path w="33654" h="71119">
                  <a:moveTo>
                    <a:pt x="0" y="71119"/>
                  </a:moveTo>
                  <a:lnTo>
                    <a:pt x="33516" y="71119"/>
                  </a:lnTo>
                  <a:lnTo>
                    <a:pt x="33516" y="0"/>
                  </a:lnTo>
                  <a:lnTo>
                    <a:pt x="0" y="0"/>
                  </a:lnTo>
                  <a:lnTo>
                    <a:pt x="0" y="71119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3705021" y="1206217"/>
            <a:ext cx="257978" cy="117972"/>
            <a:chOff x="4598229" y="706575"/>
            <a:chExt cx="356870" cy="163195"/>
          </a:xfrm>
        </p:grpSpPr>
        <p:sp>
          <p:nvSpPr>
            <p:cNvPr id="60" name="object 60"/>
            <p:cNvSpPr/>
            <p:nvPr/>
          </p:nvSpPr>
          <p:spPr>
            <a:xfrm>
              <a:off x="4598225" y="707079"/>
              <a:ext cx="140970" cy="162560"/>
            </a:xfrm>
            <a:custGeom>
              <a:avLst/>
              <a:gdLst/>
              <a:ahLst/>
              <a:cxnLst/>
              <a:rect l="l" t="t" r="r" b="b"/>
              <a:pathLst>
                <a:path w="140970" h="162559">
                  <a:moveTo>
                    <a:pt x="140373" y="0"/>
                  </a:moveTo>
                  <a:lnTo>
                    <a:pt x="107073" y="0"/>
                  </a:lnTo>
                  <a:lnTo>
                    <a:pt x="107073" y="60960"/>
                  </a:lnTo>
                  <a:lnTo>
                    <a:pt x="33515" y="60960"/>
                  </a:lnTo>
                  <a:lnTo>
                    <a:pt x="33515" y="0"/>
                  </a:lnTo>
                  <a:lnTo>
                    <a:pt x="0" y="0"/>
                  </a:lnTo>
                  <a:lnTo>
                    <a:pt x="0" y="60960"/>
                  </a:lnTo>
                  <a:lnTo>
                    <a:pt x="0" y="91440"/>
                  </a:lnTo>
                  <a:lnTo>
                    <a:pt x="107073" y="91440"/>
                  </a:lnTo>
                  <a:lnTo>
                    <a:pt x="107073" y="162560"/>
                  </a:lnTo>
                  <a:lnTo>
                    <a:pt x="140373" y="162560"/>
                  </a:lnTo>
                  <a:lnTo>
                    <a:pt x="140373" y="91440"/>
                  </a:lnTo>
                  <a:lnTo>
                    <a:pt x="140373" y="60960"/>
                  </a:lnTo>
                  <a:lnTo>
                    <a:pt x="140373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74683" y="706575"/>
              <a:ext cx="179946" cy="162949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4020036" y="1206218"/>
            <a:ext cx="745934" cy="142301"/>
            <a:chOff x="5033999" y="706575"/>
            <a:chExt cx="1031875" cy="196850"/>
          </a:xfrm>
        </p:grpSpPr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033999" y="706583"/>
              <a:ext cx="150609" cy="16364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20690" y="706583"/>
              <a:ext cx="141300" cy="16294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384336" y="706579"/>
              <a:ext cx="174358" cy="19623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583123" y="707079"/>
              <a:ext cx="122555" cy="162560"/>
            </a:xfrm>
            <a:custGeom>
              <a:avLst/>
              <a:gdLst/>
              <a:ahLst/>
              <a:cxnLst/>
              <a:rect l="l" t="t" r="r" b="b"/>
              <a:pathLst>
                <a:path w="122554" h="162559">
                  <a:moveTo>
                    <a:pt x="122212" y="132080"/>
                  </a:moveTo>
                  <a:lnTo>
                    <a:pt x="33515" y="132080"/>
                  </a:lnTo>
                  <a:lnTo>
                    <a:pt x="33515" y="90170"/>
                  </a:lnTo>
                  <a:lnTo>
                    <a:pt x="102895" y="90170"/>
                  </a:lnTo>
                  <a:lnTo>
                    <a:pt x="102895" y="60960"/>
                  </a:lnTo>
                  <a:lnTo>
                    <a:pt x="33515" y="60960"/>
                  </a:lnTo>
                  <a:lnTo>
                    <a:pt x="33515" y="29210"/>
                  </a:lnTo>
                  <a:lnTo>
                    <a:pt x="119646" y="29210"/>
                  </a:lnTo>
                  <a:lnTo>
                    <a:pt x="119646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60960"/>
                  </a:lnTo>
                  <a:lnTo>
                    <a:pt x="0" y="90170"/>
                  </a:lnTo>
                  <a:lnTo>
                    <a:pt x="0" y="132080"/>
                  </a:lnTo>
                  <a:lnTo>
                    <a:pt x="0" y="162560"/>
                  </a:lnTo>
                  <a:lnTo>
                    <a:pt x="122212" y="162560"/>
                  </a:lnTo>
                  <a:lnTo>
                    <a:pt x="122212" y="13208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32118" y="706575"/>
              <a:ext cx="128029" cy="16294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85521" y="706575"/>
              <a:ext cx="179945" cy="162949"/>
            </a:xfrm>
            <a:prstGeom prst="rect">
              <a:avLst/>
            </a:prstGeom>
          </p:spPr>
        </p:pic>
      </p:grpSp>
      <p:sp>
        <p:nvSpPr>
          <p:cNvPr id="69" name="object 69"/>
          <p:cNvSpPr/>
          <p:nvPr/>
        </p:nvSpPr>
        <p:spPr>
          <a:xfrm>
            <a:off x="776294" y="1645421"/>
            <a:ext cx="21575" cy="83545"/>
          </a:xfrm>
          <a:custGeom>
            <a:avLst/>
            <a:gdLst/>
            <a:ahLst/>
            <a:cxnLst/>
            <a:rect l="l" t="t" r="r" b="b"/>
            <a:pathLst>
              <a:path w="29845" h="115569">
                <a:moveTo>
                  <a:pt x="0" y="115569"/>
                </a:moveTo>
                <a:lnTo>
                  <a:pt x="29260" y="115569"/>
                </a:lnTo>
                <a:lnTo>
                  <a:pt x="29260" y="0"/>
                </a:lnTo>
                <a:lnTo>
                  <a:pt x="0" y="0"/>
                </a:lnTo>
                <a:lnTo>
                  <a:pt x="0" y="115569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70" name="object 70"/>
          <p:cNvGrpSpPr/>
          <p:nvPr/>
        </p:nvGrpSpPr>
        <p:grpSpPr>
          <a:xfrm>
            <a:off x="776293" y="1626140"/>
            <a:ext cx="681210" cy="122104"/>
            <a:chOff x="546822" y="1287469"/>
            <a:chExt cx="942340" cy="168910"/>
          </a:xfrm>
        </p:grpSpPr>
        <p:sp>
          <p:nvSpPr>
            <p:cNvPr id="71" name="object 71"/>
            <p:cNvSpPr/>
            <p:nvPr/>
          </p:nvSpPr>
          <p:spPr>
            <a:xfrm>
              <a:off x="546811" y="1287469"/>
              <a:ext cx="119380" cy="142240"/>
            </a:xfrm>
            <a:custGeom>
              <a:avLst/>
              <a:gdLst/>
              <a:ahLst/>
              <a:cxnLst/>
              <a:rect l="l" t="t" r="r" b="b"/>
              <a:pathLst>
                <a:path w="119379" h="142240">
                  <a:moveTo>
                    <a:pt x="119075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90017" y="26670"/>
                  </a:lnTo>
                  <a:lnTo>
                    <a:pt x="90017" y="142240"/>
                  </a:lnTo>
                  <a:lnTo>
                    <a:pt x="119075" y="142240"/>
                  </a:lnTo>
                  <a:lnTo>
                    <a:pt x="119075" y="26670"/>
                  </a:lnTo>
                  <a:lnTo>
                    <a:pt x="119075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85803" y="1328716"/>
              <a:ext cx="110540" cy="1024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17679" y="1326275"/>
              <a:ext cx="112571" cy="10667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51386" y="1326275"/>
              <a:ext cx="423047" cy="13010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94140" y="1328713"/>
              <a:ext cx="94895" cy="101598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770269" y="1807691"/>
            <a:ext cx="1705319" cy="108792"/>
            <a:chOff x="538487" y="1538614"/>
            <a:chExt cx="2359025" cy="150495"/>
          </a:xfrm>
        </p:grpSpPr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38487" y="1581893"/>
              <a:ext cx="326538" cy="10667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93062" y="1581893"/>
              <a:ext cx="196289" cy="106678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113739" y="1581893"/>
              <a:ext cx="673735" cy="106680"/>
            </a:xfrm>
            <a:custGeom>
              <a:avLst/>
              <a:gdLst/>
              <a:ahLst/>
              <a:cxnLst/>
              <a:rect l="l" t="t" r="r" b="b"/>
              <a:pathLst>
                <a:path w="673735" h="106680">
                  <a:moveTo>
                    <a:pt x="105664" y="104038"/>
                  </a:moveTo>
                  <a:lnTo>
                    <a:pt x="54660" y="48260"/>
                  </a:lnTo>
                  <a:lnTo>
                    <a:pt x="98755" y="2438"/>
                  </a:lnTo>
                  <a:lnTo>
                    <a:pt x="63601" y="2438"/>
                  </a:lnTo>
                  <a:lnTo>
                    <a:pt x="28651" y="39484"/>
                  </a:lnTo>
                  <a:lnTo>
                    <a:pt x="28651" y="2438"/>
                  </a:lnTo>
                  <a:lnTo>
                    <a:pt x="0" y="2438"/>
                  </a:lnTo>
                  <a:lnTo>
                    <a:pt x="0" y="104038"/>
                  </a:lnTo>
                  <a:lnTo>
                    <a:pt x="28651" y="104038"/>
                  </a:lnTo>
                  <a:lnTo>
                    <a:pt x="28651" y="60248"/>
                  </a:lnTo>
                  <a:lnTo>
                    <a:pt x="68668" y="104038"/>
                  </a:lnTo>
                  <a:lnTo>
                    <a:pt x="105664" y="104038"/>
                  </a:lnTo>
                  <a:close/>
                </a:path>
                <a:path w="673735" h="106680">
                  <a:moveTo>
                    <a:pt x="219849" y="53238"/>
                  </a:moveTo>
                  <a:lnTo>
                    <a:pt x="215709" y="32499"/>
                  </a:lnTo>
                  <a:lnTo>
                    <a:pt x="210578" y="24993"/>
                  </a:lnTo>
                  <a:lnTo>
                    <a:pt x="204127" y="15570"/>
                  </a:lnTo>
                  <a:lnTo>
                    <a:pt x="191604" y="7556"/>
                  </a:lnTo>
                  <a:lnTo>
                    <a:pt x="191604" y="53238"/>
                  </a:lnTo>
                  <a:lnTo>
                    <a:pt x="189509" y="64541"/>
                  </a:lnTo>
                  <a:lnTo>
                    <a:pt x="183680" y="73558"/>
                  </a:lnTo>
                  <a:lnTo>
                    <a:pt x="174802" y="79527"/>
                  </a:lnTo>
                  <a:lnTo>
                    <a:pt x="163563" y="81686"/>
                  </a:lnTo>
                  <a:lnTo>
                    <a:pt x="152323" y="79527"/>
                  </a:lnTo>
                  <a:lnTo>
                    <a:pt x="143446" y="73558"/>
                  </a:lnTo>
                  <a:lnTo>
                    <a:pt x="137617" y="64541"/>
                  </a:lnTo>
                  <a:lnTo>
                    <a:pt x="135521" y="53238"/>
                  </a:lnTo>
                  <a:lnTo>
                    <a:pt x="137617" y="42062"/>
                  </a:lnTo>
                  <a:lnTo>
                    <a:pt x="143446" y="33096"/>
                  </a:lnTo>
                  <a:lnTo>
                    <a:pt x="152323" y="27152"/>
                  </a:lnTo>
                  <a:lnTo>
                    <a:pt x="163563" y="24993"/>
                  </a:lnTo>
                  <a:lnTo>
                    <a:pt x="174802" y="27152"/>
                  </a:lnTo>
                  <a:lnTo>
                    <a:pt x="183680" y="33096"/>
                  </a:lnTo>
                  <a:lnTo>
                    <a:pt x="189509" y="42062"/>
                  </a:lnTo>
                  <a:lnTo>
                    <a:pt x="191604" y="53238"/>
                  </a:lnTo>
                  <a:lnTo>
                    <a:pt x="191604" y="7556"/>
                  </a:lnTo>
                  <a:lnTo>
                    <a:pt x="186334" y="4178"/>
                  </a:lnTo>
                  <a:lnTo>
                    <a:pt x="163563" y="0"/>
                  </a:lnTo>
                  <a:lnTo>
                    <a:pt x="140716" y="4178"/>
                  </a:lnTo>
                  <a:lnTo>
                    <a:pt x="122923" y="15570"/>
                  </a:lnTo>
                  <a:lnTo>
                    <a:pt x="111391" y="32499"/>
                  </a:lnTo>
                  <a:lnTo>
                    <a:pt x="107276" y="53238"/>
                  </a:lnTo>
                  <a:lnTo>
                    <a:pt x="111391" y="74193"/>
                  </a:lnTo>
                  <a:lnTo>
                    <a:pt x="122923" y="91160"/>
                  </a:lnTo>
                  <a:lnTo>
                    <a:pt x="140716" y="102539"/>
                  </a:lnTo>
                  <a:lnTo>
                    <a:pt x="163563" y="106680"/>
                  </a:lnTo>
                  <a:lnTo>
                    <a:pt x="186334" y="102539"/>
                  </a:lnTo>
                  <a:lnTo>
                    <a:pt x="204127" y="91160"/>
                  </a:lnTo>
                  <a:lnTo>
                    <a:pt x="210604" y="81686"/>
                  </a:lnTo>
                  <a:lnTo>
                    <a:pt x="215709" y="74193"/>
                  </a:lnTo>
                  <a:lnTo>
                    <a:pt x="219849" y="53238"/>
                  </a:lnTo>
                  <a:close/>
                </a:path>
                <a:path w="673735" h="106680">
                  <a:moveTo>
                    <a:pt x="336080" y="104051"/>
                  </a:moveTo>
                  <a:lnTo>
                    <a:pt x="297472" y="50914"/>
                  </a:lnTo>
                  <a:lnTo>
                    <a:pt x="333032" y="2451"/>
                  </a:lnTo>
                  <a:lnTo>
                    <a:pt x="301332" y="2451"/>
                  </a:lnTo>
                  <a:lnTo>
                    <a:pt x="280809" y="30962"/>
                  </a:lnTo>
                  <a:lnTo>
                    <a:pt x="260489" y="2451"/>
                  </a:lnTo>
                  <a:lnTo>
                    <a:pt x="228384" y="2451"/>
                  </a:lnTo>
                  <a:lnTo>
                    <a:pt x="263740" y="51117"/>
                  </a:lnTo>
                  <a:lnTo>
                    <a:pt x="224929" y="104051"/>
                  </a:lnTo>
                  <a:lnTo>
                    <a:pt x="256628" y="104051"/>
                  </a:lnTo>
                  <a:lnTo>
                    <a:pt x="280403" y="71462"/>
                  </a:lnTo>
                  <a:lnTo>
                    <a:pt x="303974" y="104051"/>
                  </a:lnTo>
                  <a:lnTo>
                    <a:pt x="336080" y="104051"/>
                  </a:lnTo>
                  <a:close/>
                </a:path>
                <a:path w="673735" h="106680">
                  <a:moveTo>
                    <a:pt x="456374" y="53238"/>
                  </a:moveTo>
                  <a:lnTo>
                    <a:pt x="452234" y="32499"/>
                  </a:lnTo>
                  <a:lnTo>
                    <a:pt x="447103" y="24993"/>
                  </a:lnTo>
                  <a:lnTo>
                    <a:pt x="440651" y="15570"/>
                  </a:lnTo>
                  <a:lnTo>
                    <a:pt x="428129" y="7556"/>
                  </a:lnTo>
                  <a:lnTo>
                    <a:pt x="428129" y="53238"/>
                  </a:lnTo>
                  <a:lnTo>
                    <a:pt x="426034" y="64541"/>
                  </a:lnTo>
                  <a:lnTo>
                    <a:pt x="420204" y="73558"/>
                  </a:lnTo>
                  <a:lnTo>
                    <a:pt x="411327" y="79527"/>
                  </a:lnTo>
                  <a:lnTo>
                    <a:pt x="400088" y="81686"/>
                  </a:lnTo>
                  <a:lnTo>
                    <a:pt x="388848" y="79527"/>
                  </a:lnTo>
                  <a:lnTo>
                    <a:pt x="379971" y="73558"/>
                  </a:lnTo>
                  <a:lnTo>
                    <a:pt x="374142" y="64541"/>
                  </a:lnTo>
                  <a:lnTo>
                    <a:pt x="372046" y="53238"/>
                  </a:lnTo>
                  <a:lnTo>
                    <a:pt x="374142" y="42062"/>
                  </a:lnTo>
                  <a:lnTo>
                    <a:pt x="379971" y="33096"/>
                  </a:lnTo>
                  <a:lnTo>
                    <a:pt x="388848" y="27152"/>
                  </a:lnTo>
                  <a:lnTo>
                    <a:pt x="400088" y="24993"/>
                  </a:lnTo>
                  <a:lnTo>
                    <a:pt x="411327" y="27152"/>
                  </a:lnTo>
                  <a:lnTo>
                    <a:pt x="420204" y="33096"/>
                  </a:lnTo>
                  <a:lnTo>
                    <a:pt x="426034" y="42062"/>
                  </a:lnTo>
                  <a:lnTo>
                    <a:pt x="428129" y="53238"/>
                  </a:lnTo>
                  <a:lnTo>
                    <a:pt x="428129" y="7556"/>
                  </a:lnTo>
                  <a:lnTo>
                    <a:pt x="422859" y="4178"/>
                  </a:lnTo>
                  <a:lnTo>
                    <a:pt x="400088" y="0"/>
                  </a:lnTo>
                  <a:lnTo>
                    <a:pt x="377228" y="4178"/>
                  </a:lnTo>
                  <a:lnTo>
                    <a:pt x="359448" y="15570"/>
                  </a:lnTo>
                  <a:lnTo>
                    <a:pt x="347903" y="32499"/>
                  </a:lnTo>
                  <a:lnTo>
                    <a:pt x="343801" y="53238"/>
                  </a:lnTo>
                  <a:lnTo>
                    <a:pt x="347903" y="74193"/>
                  </a:lnTo>
                  <a:lnTo>
                    <a:pt x="359448" y="91160"/>
                  </a:lnTo>
                  <a:lnTo>
                    <a:pt x="377228" y="102539"/>
                  </a:lnTo>
                  <a:lnTo>
                    <a:pt x="400088" y="106680"/>
                  </a:lnTo>
                  <a:lnTo>
                    <a:pt x="422859" y="102539"/>
                  </a:lnTo>
                  <a:lnTo>
                    <a:pt x="440651" y="91160"/>
                  </a:lnTo>
                  <a:lnTo>
                    <a:pt x="447116" y="81686"/>
                  </a:lnTo>
                  <a:lnTo>
                    <a:pt x="452234" y="74193"/>
                  </a:lnTo>
                  <a:lnTo>
                    <a:pt x="456374" y="53238"/>
                  </a:lnTo>
                  <a:close/>
                </a:path>
                <a:path w="673735" h="106680">
                  <a:moveTo>
                    <a:pt x="558990" y="73761"/>
                  </a:moveTo>
                  <a:lnTo>
                    <a:pt x="557403" y="64643"/>
                  </a:lnTo>
                  <a:lnTo>
                    <a:pt x="553212" y="57632"/>
                  </a:lnTo>
                  <a:lnTo>
                    <a:pt x="547243" y="52654"/>
                  </a:lnTo>
                  <a:lnTo>
                    <a:pt x="540283" y="49580"/>
                  </a:lnTo>
                  <a:lnTo>
                    <a:pt x="545922" y="46901"/>
                  </a:lnTo>
                  <a:lnTo>
                    <a:pt x="550570" y="42595"/>
                  </a:lnTo>
                  <a:lnTo>
                    <a:pt x="553745" y="36360"/>
                  </a:lnTo>
                  <a:lnTo>
                    <a:pt x="554913" y="27838"/>
                  </a:lnTo>
                  <a:lnTo>
                    <a:pt x="551548" y="16637"/>
                  </a:lnTo>
                  <a:lnTo>
                    <a:pt x="542290" y="7823"/>
                  </a:lnTo>
                  <a:lnTo>
                    <a:pt x="528434" y="2070"/>
                  </a:lnTo>
                  <a:lnTo>
                    <a:pt x="511238" y="0"/>
                  </a:lnTo>
                  <a:lnTo>
                    <a:pt x="499338" y="520"/>
                  </a:lnTo>
                  <a:lnTo>
                    <a:pt x="488886" y="1981"/>
                  </a:lnTo>
                  <a:lnTo>
                    <a:pt x="479806" y="4292"/>
                  </a:lnTo>
                  <a:lnTo>
                    <a:pt x="472020" y="7315"/>
                  </a:lnTo>
                  <a:lnTo>
                    <a:pt x="472020" y="29667"/>
                  </a:lnTo>
                  <a:lnTo>
                    <a:pt x="479272" y="26797"/>
                  </a:lnTo>
                  <a:lnTo>
                    <a:pt x="487400" y="24612"/>
                  </a:lnTo>
                  <a:lnTo>
                    <a:pt x="496074" y="23241"/>
                  </a:lnTo>
                  <a:lnTo>
                    <a:pt x="504939" y="22758"/>
                  </a:lnTo>
                  <a:lnTo>
                    <a:pt x="516318" y="22758"/>
                  </a:lnTo>
                  <a:lnTo>
                    <a:pt x="525653" y="25196"/>
                  </a:lnTo>
                  <a:lnTo>
                    <a:pt x="525653" y="37592"/>
                  </a:lnTo>
                  <a:lnTo>
                    <a:pt x="522211" y="41452"/>
                  </a:lnTo>
                  <a:lnTo>
                    <a:pt x="491121" y="41452"/>
                  </a:lnTo>
                  <a:lnTo>
                    <a:pt x="491121" y="62179"/>
                  </a:lnTo>
                  <a:lnTo>
                    <a:pt x="522617" y="62179"/>
                  </a:lnTo>
                  <a:lnTo>
                    <a:pt x="528904" y="65227"/>
                  </a:lnTo>
                  <a:lnTo>
                    <a:pt x="528904" y="72136"/>
                  </a:lnTo>
                  <a:lnTo>
                    <a:pt x="527240" y="77152"/>
                  </a:lnTo>
                  <a:lnTo>
                    <a:pt x="522427" y="80848"/>
                  </a:lnTo>
                  <a:lnTo>
                    <a:pt x="514769" y="83146"/>
                  </a:lnTo>
                  <a:lnTo>
                    <a:pt x="504532" y="83921"/>
                  </a:lnTo>
                  <a:lnTo>
                    <a:pt x="494576" y="83375"/>
                  </a:lnTo>
                  <a:lnTo>
                    <a:pt x="485406" y="81762"/>
                  </a:lnTo>
                  <a:lnTo>
                    <a:pt x="476948" y="79209"/>
                  </a:lnTo>
                  <a:lnTo>
                    <a:pt x="469176" y="75793"/>
                  </a:lnTo>
                  <a:lnTo>
                    <a:pt x="469176" y="98958"/>
                  </a:lnTo>
                  <a:lnTo>
                    <a:pt x="477215" y="102311"/>
                  </a:lnTo>
                  <a:lnTo>
                    <a:pt x="486295" y="104724"/>
                  </a:lnTo>
                  <a:lnTo>
                    <a:pt x="496658" y="106197"/>
                  </a:lnTo>
                  <a:lnTo>
                    <a:pt x="508596" y="106680"/>
                  </a:lnTo>
                  <a:lnTo>
                    <a:pt x="529323" y="104228"/>
                  </a:lnTo>
                  <a:lnTo>
                    <a:pt x="545223" y="97383"/>
                  </a:lnTo>
                  <a:lnTo>
                    <a:pt x="555396" y="86969"/>
                  </a:lnTo>
                  <a:lnTo>
                    <a:pt x="558990" y="73761"/>
                  </a:lnTo>
                  <a:close/>
                </a:path>
                <a:path w="673735" h="106680">
                  <a:moveTo>
                    <a:pt x="673595" y="2438"/>
                  </a:moveTo>
                  <a:lnTo>
                    <a:pt x="644944" y="2438"/>
                  </a:lnTo>
                  <a:lnTo>
                    <a:pt x="644944" y="24790"/>
                  </a:lnTo>
                  <a:lnTo>
                    <a:pt x="644944" y="49784"/>
                  </a:lnTo>
                  <a:lnTo>
                    <a:pt x="614260" y="49784"/>
                  </a:lnTo>
                  <a:lnTo>
                    <a:pt x="608571" y="45275"/>
                  </a:lnTo>
                  <a:lnTo>
                    <a:pt x="608571" y="29298"/>
                  </a:lnTo>
                  <a:lnTo>
                    <a:pt x="614260" y="24790"/>
                  </a:lnTo>
                  <a:lnTo>
                    <a:pt x="644944" y="24790"/>
                  </a:lnTo>
                  <a:lnTo>
                    <a:pt x="644944" y="2438"/>
                  </a:lnTo>
                  <a:lnTo>
                    <a:pt x="619137" y="2438"/>
                  </a:lnTo>
                  <a:lnTo>
                    <a:pt x="600989" y="5130"/>
                  </a:lnTo>
                  <a:lnTo>
                    <a:pt x="588632" y="12357"/>
                  </a:lnTo>
                  <a:lnTo>
                    <a:pt x="581558" y="22885"/>
                  </a:lnTo>
                  <a:lnTo>
                    <a:pt x="579310" y="35458"/>
                  </a:lnTo>
                  <a:lnTo>
                    <a:pt x="580644" y="45872"/>
                  </a:lnTo>
                  <a:lnTo>
                    <a:pt x="584568" y="54381"/>
                  </a:lnTo>
                  <a:lnTo>
                    <a:pt x="590880" y="60909"/>
                  </a:lnTo>
                  <a:lnTo>
                    <a:pt x="599427" y="65430"/>
                  </a:lnTo>
                  <a:lnTo>
                    <a:pt x="572198" y="104038"/>
                  </a:lnTo>
                  <a:lnTo>
                    <a:pt x="604291" y="104038"/>
                  </a:lnTo>
                  <a:lnTo>
                    <a:pt x="627659" y="70510"/>
                  </a:lnTo>
                  <a:lnTo>
                    <a:pt x="644944" y="70510"/>
                  </a:lnTo>
                  <a:lnTo>
                    <a:pt x="644944" y="104038"/>
                  </a:lnTo>
                  <a:lnTo>
                    <a:pt x="673595" y="104038"/>
                  </a:lnTo>
                  <a:lnTo>
                    <a:pt x="673595" y="70510"/>
                  </a:lnTo>
                  <a:lnTo>
                    <a:pt x="673595" y="49784"/>
                  </a:lnTo>
                  <a:lnTo>
                    <a:pt x="673595" y="24790"/>
                  </a:lnTo>
                  <a:lnTo>
                    <a:pt x="673595" y="2438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80" name="object 8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15372" y="1538614"/>
              <a:ext cx="100990" cy="14731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937692" y="1581893"/>
              <a:ext cx="423259" cy="10667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382888" y="1584649"/>
              <a:ext cx="226060" cy="101600"/>
            </a:xfrm>
            <a:custGeom>
              <a:avLst/>
              <a:gdLst/>
              <a:ahLst/>
              <a:cxnLst/>
              <a:rect l="l" t="t" r="r" b="b"/>
              <a:pathLst>
                <a:path w="226060" h="101600">
                  <a:moveTo>
                    <a:pt x="98958" y="0"/>
                  </a:moveTo>
                  <a:lnTo>
                    <a:pt x="70307" y="0"/>
                  </a:lnTo>
                  <a:lnTo>
                    <a:pt x="70307" y="38100"/>
                  </a:lnTo>
                  <a:lnTo>
                    <a:pt x="28651" y="38100"/>
                  </a:lnTo>
                  <a:lnTo>
                    <a:pt x="28651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60960"/>
                  </a:lnTo>
                  <a:lnTo>
                    <a:pt x="0" y="101600"/>
                  </a:lnTo>
                  <a:lnTo>
                    <a:pt x="28651" y="101600"/>
                  </a:lnTo>
                  <a:lnTo>
                    <a:pt x="28651" y="60960"/>
                  </a:lnTo>
                  <a:lnTo>
                    <a:pt x="70307" y="60960"/>
                  </a:lnTo>
                  <a:lnTo>
                    <a:pt x="70307" y="101600"/>
                  </a:lnTo>
                  <a:lnTo>
                    <a:pt x="98958" y="101600"/>
                  </a:lnTo>
                  <a:lnTo>
                    <a:pt x="98958" y="60960"/>
                  </a:lnTo>
                  <a:lnTo>
                    <a:pt x="98958" y="38100"/>
                  </a:lnTo>
                  <a:lnTo>
                    <a:pt x="98958" y="0"/>
                  </a:lnTo>
                  <a:close/>
                </a:path>
                <a:path w="226060" h="101600">
                  <a:moveTo>
                    <a:pt x="225958" y="0"/>
                  </a:moveTo>
                  <a:lnTo>
                    <a:pt x="197307" y="0"/>
                  </a:lnTo>
                  <a:lnTo>
                    <a:pt x="197307" y="38100"/>
                  </a:lnTo>
                  <a:lnTo>
                    <a:pt x="155651" y="38100"/>
                  </a:lnTo>
                  <a:lnTo>
                    <a:pt x="155651" y="0"/>
                  </a:lnTo>
                  <a:lnTo>
                    <a:pt x="127000" y="0"/>
                  </a:lnTo>
                  <a:lnTo>
                    <a:pt x="127000" y="38100"/>
                  </a:lnTo>
                  <a:lnTo>
                    <a:pt x="127000" y="60960"/>
                  </a:lnTo>
                  <a:lnTo>
                    <a:pt x="127000" y="101600"/>
                  </a:lnTo>
                  <a:lnTo>
                    <a:pt x="155651" y="101600"/>
                  </a:lnTo>
                  <a:lnTo>
                    <a:pt x="155651" y="60960"/>
                  </a:lnTo>
                  <a:lnTo>
                    <a:pt x="197307" y="60960"/>
                  </a:lnTo>
                  <a:lnTo>
                    <a:pt x="197307" y="101600"/>
                  </a:lnTo>
                  <a:lnTo>
                    <a:pt x="225958" y="101600"/>
                  </a:lnTo>
                  <a:lnTo>
                    <a:pt x="225958" y="60960"/>
                  </a:lnTo>
                  <a:lnTo>
                    <a:pt x="225958" y="38100"/>
                  </a:lnTo>
                  <a:lnTo>
                    <a:pt x="225958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83" name="object 8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36888" y="1584330"/>
              <a:ext cx="260294" cy="101602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2524556" y="1838977"/>
            <a:ext cx="515039" cy="77118"/>
            <a:chOff x="2965251" y="1581893"/>
            <a:chExt cx="712470" cy="106680"/>
          </a:xfrm>
        </p:grpSpPr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65251" y="1581893"/>
              <a:ext cx="206448" cy="10667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93646" y="1584330"/>
              <a:ext cx="115622" cy="10159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330597" y="1581893"/>
              <a:ext cx="223718" cy="10667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582352" y="1584330"/>
              <a:ext cx="94895" cy="101598"/>
            </a:xfrm>
            <a:prstGeom prst="rect">
              <a:avLst/>
            </a:prstGeom>
          </p:spPr>
        </p:pic>
      </p:grpSp>
      <p:pic>
        <p:nvPicPr>
          <p:cNvPr id="89" name="object 8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775117" y="2025523"/>
            <a:ext cx="69919" cy="73444"/>
          </a:xfrm>
          <a:prstGeom prst="rect">
            <a:avLst/>
          </a:prstGeom>
        </p:spPr>
      </p:pic>
      <p:grpSp>
        <p:nvGrpSpPr>
          <p:cNvPr id="90" name="object 90"/>
          <p:cNvGrpSpPr/>
          <p:nvPr/>
        </p:nvGrpSpPr>
        <p:grpSpPr>
          <a:xfrm>
            <a:off x="898652" y="2023761"/>
            <a:ext cx="360343" cy="104660"/>
            <a:chOff x="716083" y="1837511"/>
            <a:chExt cx="498475" cy="144780"/>
          </a:xfrm>
        </p:grpSpPr>
        <p:pic>
          <p:nvPicPr>
            <p:cNvPr id="91" name="object 9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16083" y="1839949"/>
              <a:ext cx="115620" cy="10159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59741" y="1839949"/>
              <a:ext cx="100990" cy="10159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88764" y="1837511"/>
              <a:ext cx="225346" cy="144680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1312429" y="1995263"/>
            <a:ext cx="361720" cy="134039"/>
            <a:chOff x="1288476" y="1798088"/>
            <a:chExt cx="500380" cy="185420"/>
          </a:xfrm>
        </p:grpSpPr>
        <p:pic>
          <p:nvPicPr>
            <p:cNvPr id="95" name="object 9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288476" y="1798088"/>
              <a:ext cx="314545" cy="185317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631061" y="1839919"/>
              <a:ext cx="157480" cy="104139"/>
            </a:xfrm>
            <a:custGeom>
              <a:avLst/>
              <a:gdLst/>
              <a:ahLst/>
              <a:cxnLst/>
              <a:rect l="l" t="t" r="r" b="b"/>
              <a:pathLst>
                <a:path w="157480" h="104139">
                  <a:moveTo>
                    <a:pt x="98958" y="0"/>
                  </a:moveTo>
                  <a:lnTo>
                    <a:pt x="70307" y="0"/>
                  </a:lnTo>
                  <a:lnTo>
                    <a:pt x="70307" y="38100"/>
                  </a:lnTo>
                  <a:lnTo>
                    <a:pt x="28651" y="38100"/>
                  </a:lnTo>
                  <a:lnTo>
                    <a:pt x="28651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28651" y="101600"/>
                  </a:lnTo>
                  <a:lnTo>
                    <a:pt x="28651" y="62230"/>
                  </a:lnTo>
                  <a:lnTo>
                    <a:pt x="70307" y="62230"/>
                  </a:lnTo>
                  <a:lnTo>
                    <a:pt x="70307" y="101600"/>
                  </a:lnTo>
                  <a:lnTo>
                    <a:pt x="98958" y="101600"/>
                  </a:lnTo>
                  <a:lnTo>
                    <a:pt x="98958" y="62230"/>
                  </a:lnTo>
                  <a:lnTo>
                    <a:pt x="98958" y="38100"/>
                  </a:lnTo>
                  <a:lnTo>
                    <a:pt x="98958" y="0"/>
                  </a:lnTo>
                  <a:close/>
                </a:path>
                <a:path w="157480" h="104139">
                  <a:moveTo>
                    <a:pt x="157467" y="76238"/>
                  </a:moveTo>
                  <a:lnTo>
                    <a:pt x="149542" y="68516"/>
                  </a:lnTo>
                  <a:lnTo>
                    <a:pt x="129832" y="68516"/>
                  </a:lnTo>
                  <a:lnTo>
                    <a:pt x="122110" y="76238"/>
                  </a:lnTo>
                  <a:lnTo>
                    <a:pt x="122110" y="95948"/>
                  </a:lnTo>
                  <a:lnTo>
                    <a:pt x="129832" y="103873"/>
                  </a:lnTo>
                  <a:lnTo>
                    <a:pt x="139788" y="103873"/>
                  </a:lnTo>
                  <a:lnTo>
                    <a:pt x="149542" y="103873"/>
                  </a:lnTo>
                  <a:lnTo>
                    <a:pt x="157467" y="95948"/>
                  </a:lnTo>
                  <a:lnTo>
                    <a:pt x="157467" y="76238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pic>
        <p:nvPicPr>
          <p:cNvPr id="97" name="object 9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728123" y="1995263"/>
            <a:ext cx="187867" cy="133964"/>
          </a:xfrm>
          <a:prstGeom prst="rect">
            <a:avLst/>
          </a:prstGeom>
        </p:spPr>
      </p:pic>
      <p:grpSp>
        <p:nvGrpSpPr>
          <p:cNvPr id="98" name="object 98"/>
          <p:cNvGrpSpPr/>
          <p:nvPr/>
        </p:nvGrpSpPr>
        <p:grpSpPr>
          <a:xfrm>
            <a:off x="1505296" y="1654193"/>
            <a:ext cx="1030995" cy="104660"/>
            <a:chOff x="1555275" y="1326275"/>
            <a:chExt cx="1426210" cy="144780"/>
          </a:xfrm>
        </p:grpSpPr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55275" y="1326275"/>
              <a:ext cx="112572" cy="10667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88975" y="1326275"/>
              <a:ext cx="109728" cy="144679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19836" y="1326275"/>
              <a:ext cx="195673" cy="106678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035416" y="1328109"/>
              <a:ext cx="99060" cy="101600"/>
            </a:xfrm>
            <a:custGeom>
              <a:avLst/>
              <a:gdLst/>
              <a:ahLst/>
              <a:cxnLst/>
              <a:rect l="l" t="t" r="r" b="b"/>
              <a:pathLst>
                <a:path w="99060" h="101600">
                  <a:moveTo>
                    <a:pt x="98958" y="0"/>
                  </a:moveTo>
                  <a:lnTo>
                    <a:pt x="70307" y="0"/>
                  </a:lnTo>
                  <a:lnTo>
                    <a:pt x="70307" y="38100"/>
                  </a:lnTo>
                  <a:lnTo>
                    <a:pt x="28651" y="38100"/>
                  </a:lnTo>
                  <a:lnTo>
                    <a:pt x="28651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62230"/>
                  </a:lnTo>
                  <a:lnTo>
                    <a:pt x="0" y="101600"/>
                  </a:lnTo>
                  <a:lnTo>
                    <a:pt x="28651" y="101600"/>
                  </a:lnTo>
                  <a:lnTo>
                    <a:pt x="28651" y="62230"/>
                  </a:lnTo>
                  <a:lnTo>
                    <a:pt x="70307" y="62230"/>
                  </a:lnTo>
                  <a:lnTo>
                    <a:pt x="70307" y="101600"/>
                  </a:lnTo>
                  <a:lnTo>
                    <a:pt x="98958" y="101600"/>
                  </a:lnTo>
                  <a:lnTo>
                    <a:pt x="98958" y="62230"/>
                  </a:lnTo>
                  <a:lnTo>
                    <a:pt x="98958" y="38100"/>
                  </a:lnTo>
                  <a:lnTo>
                    <a:pt x="98958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103" name="object 10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162422" y="1328713"/>
              <a:ext cx="100990" cy="10159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286572" y="1328713"/>
              <a:ext cx="94079" cy="10159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01985" y="1326275"/>
              <a:ext cx="203605" cy="10667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629976" y="1328713"/>
              <a:ext cx="351320" cy="101602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694014" y="2571370"/>
            <a:ext cx="280471" cy="1120966"/>
            <a:chOff x="433001" y="2595037"/>
            <a:chExt cx="387985" cy="1550670"/>
          </a:xfrm>
        </p:grpSpPr>
        <p:sp>
          <p:nvSpPr>
            <p:cNvPr id="108" name="object 108"/>
            <p:cNvSpPr/>
            <p:nvPr/>
          </p:nvSpPr>
          <p:spPr>
            <a:xfrm>
              <a:off x="510533" y="2595037"/>
              <a:ext cx="233045" cy="1240790"/>
            </a:xfrm>
            <a:custGeom>
              <a:avLst/>
              <a:gdLst/>
              <a:ahLst/>
              <a:cxnLst/>
              <a:rect l="l" t="t" r="r" b="b"/>
              <a:pathLst>
                <a:path w="233045" h="1240789">
                  <a:moveTo>
                    <a:pt x="0" y="1240383"/>
                  </a:moveTo>
                  <a:lnTo>
                    <a:pt x="232549" y="1240383"/>
                  </a:lnTo>
                  <a:lnTo>
                    <a:pt x="232549" y="0"/>
                  </a:lnTo>
                  <a:lnTo>
                    <a:pt x="0" y="0"/>
                  </a:lnTo>
                  <a:lnTo>
                    <a:pt x="0" y="1240383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33001" y="3835421"/>
              <a:ext cx="387985" cy="310515"/>
            </a:xfrm>
            <a:custGeom>
              <a:avLst/>
              <a:gdLst/>
              <a:ahLst/>
              <a:cxnLst/>
              <a:rect l="l" t="t" r="r" b="b"/>
              <a:pathLst>
                <a:path w="387984" h="310514">
                  <a:moveTo>
                    <a:pt x="387629" y="0"/>
                  </a:moveTo>
                  <a:lnTo>
                    <a:pt x="0" y="0"/>
                  </a:lnTo>
                  <a:lnTo>
                    <a:pt x="0" y="310097"/>
                  </a:lnTo>
                  <a:lnTo>
                    <a:pt x="387629" y="310097"/>
                  </a:lnTo>
                  <a:lnTo>
                    <a:pt x="387629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sp>
        <p:nvSpPr>
          <p:cNvPr id="110" name="object 110"/>
          <p:cNvSpPr/>
          <p:nvPr/>
        </p:nvSpPr>
        <p:spPr>
          <a:xfrm>
            <a:off x="694014" y="2504096"/>
            <a:ext cx="280471" cy="16984"/>
          </a:xfrm>
          <a:custGeom>
            <a:avLst/>
            <a:gdLst/>
            <a:ahLst/>
            <a:cxnLst/>
            <a:rect l="l" t="t" r="r" b="b"/>
            <a:pathLst>
              <a:path w="387984" h="23494">
                <a:moveTo>
                  <a:pt x="387629" y="0"/>
                </a:moveTo>
                <a:lnTo>
                  <a:pt x="0" y="0"/>
                </a:lnTo>
                <a:lnTo>
                  <a:pt x="0" y="23266"/>
                </a:lnTo>
                <a:lnTo>
                  <a:pt x="387629" y="23266"/>
                </a:lnTo>
                <a:lnTo>
                  <a:pt x="387629" y="0"/>
                </a:lnTo>
                <a:close/>
              </a:path>
            </a:pathLst>
          </a:custGeom>
          <a:solidFill>
            <a:srgbClr val="2A371E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111" name="object 111"/>
          <p:cNvGrpSpPr/>
          <p:nvPr/>
        </p:nvGrpSpPr>
        <p:grpSpPr>
          <a:xfrm>
            <a:off x="1199310" y="2580048"/>
            <a:ext cx="280471" cy="1112245"/>
            <a:chOff x="1131994" y="2607040"/>
            <a:chExt cx="387985" cy="1538605"/>
          </a:xfrm>
        </p:grpSpPr>
        <p:sp>
          <p:nvSpPr>
            <p:cNvPr id="112" name="object 112"/>
            <p:cNvSpPr/>
            <p:nvPr/>
          </p:nvSpPr>
          <p:spPr>
            <a:xfrm>
              <a:off x="1209502" y="2607040"/>
              <a:ext cx="233045" cy="1073785"/>
            </a:xfrm>
            <a:custGeom>
              <a:avLst/>
              <a:gdLst/>
              <a:ahLst/>
              <a:cxnLst/>
              <a:rect l="l" t="t" r="r" b="b"/>
              <a:pathLst>
                <a:path w="233044" h="1073785">
                  <a:moveTo>
                    <a:pt x="0" y="1073329"/>
                  </a:moveTo>
                  <a:lnTo>
                    <a:pt x="232589" y="1073329"/>
                  </a:lnTo>
                  <a:lnTo>
                    <a:pt x="232589" y="0"/>
                  </a:lnTo>
                  <a:lnTo>
                    <a:pt x="0" y="0"/>
                  </a:lnTo>
                  <a:lnTo>
                    <a:pt x="0" y="1073329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31994" y="3680369"/>
              <a:ext cx="387985" cy="465455"/>
            </a:xfrm>
            <a:custGeom>
              <a:avLst/>
              <a:gdLst/>
              <a:ahLst/>
              <a:cxnLst/>
              <a:rect l="l" t="t" r="r" b="b"/>
              <a:pathLst>
                <a:path w="387984" h="465454">
                  <a:moveTo>
                    <a:pt x="387591" y="0"/>
                  </a:moveTo>
                  <a:lnTo>
                    <a:pt x="0" y="0"/>
                  </a:lnTo>
                  <a:lnTo>
                    <a:pt x="0" y="465148"/>
                  </a:lnTo>
                  <a:lnTo>
                    <a:pt x="387591" y="465148"/>
                  </a:lnTo>
                  <a:lnTo>
                    <a:pt x="387591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sp>
        <p:nvSpPr>
          <p:cNvPr id="114" name="object 114"/>
          <p:cNvSpPr/>
          <p:nvPr/>
        </p:nvSpPr>
        <p:spPr>
          <a:xfrm>
            <a:off x="1199310" y="2504096"/>
            <a:ext cx="280471" cy="16984"/>
          </a:xfrm>
          <a:custGeom>
            <a:avLst/>
            <a:gdLst/>
            <a:ahLst/>
            <a:cxnLst/>
            <a:rect l="l" t="t" r="r" b="b"/>
            <a:pathLst>
              <a:path w="387984" h="23494">
                <a:moveTo>
                  <a:pt x="387591" y="0"/>
                </a:moveTo>
                <a:lnTo>
                  <a:pt x="0" y="0"/>
                </a:lnTo>
                <a:lnTo>
                  <a:pt x="0" y="23266"/>
                </a:lnTo>
                <a:lnTo>
                  <a:pt x="387591" y="23266"/>
                </a:lnTo>
                <a:lnTo>
                  <a:pt x="387591" y="0"/>
                </a:lnTo>
                <a:close/>
              </a:path>
            </a:pathLst>
          </a:custGeom>
          <a:solidFill>
            <a:srgbClr val="2A371E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115" name="object 115"/>
          <p:cNvGrpSpPr/>
          <p:nvPr/>
        </p:nvGrpSpPr>
        <p:grpSpPr>
          <a:xfrm>
            <a:off x="1704581" y="2580048"/>
            <a:ext cx="280471" cy="1112245"/>
            <a:chOff x="1830952" y="2607040"/>
            <a:chExt cx="387985" cy="1538605"/>
          </a:xfrm>
        </p:grpSpPr>
        <p:sp>
          <p:nvSpPr>
            <p:cNvPr id="116" name="object 116"/>
            <p:cNvSpPr/>
            <p:nvPr/>
          </p:nvSpPr>
          <p:spPr>
            <a:xfrm>
              <a:off x="1908486" y="2607040"/>
              <a:ext cx="233045" cy="763270"/>
            </a:xfrm>
            <a:custGeom>
              <a:avLst/>
              <a:gdLst/>
              <a:ahLst/>
              <a:cxnLst/>
              <a:rect l="l" t="t" r="r" b="b"/>
              <a:pathLst>
                <a:path w="233044" h="763270">
                  <a:moveTo>
                    <a:pt x="0" y="763257"/>
                  </a:moveTo>
                  <a:lnTo>
                    <a:pt x="232548" y="763257"/>
                  </a:lnTo>
                  <a:lnTo>
                    <a:pt x="232548" y="0"/>
                  </a:lnTo>
                  <a:lnTo>
                    <a:pt x="0" y="0"/>
                  </a:lnTo>
                  <a:lnTo>
                    <a:pt x="0" y="763257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830952" y="3370297"/>
              <a:ext cx="387985" cy="775335"/>
            </a:xfrm>
            <a:custGeom>
              <a:avLst/>
              <a:gdLst/>
              <a:ahLst/>
              <a:cxnLst/>
              <a:rect l="l" t="t" r="r" b="b"/>
              <a:pathLst>
                <a:path w="387985" h="775335">
                  <a:moveTo>
                    <a:pt x="387630" y="0"/>
                  </a:moveTo>
                  <a:lnTo>
                    <a:pt x="0" y="0"/>
                  </a:lnTo>
                  <a:lnTo>
                    <a:pt x="0" y="775220"/>
                  </a:lnTo>
                  <a:lnTo>
                    <a:pt x="387630" y="775220"/>
                  </a:lnTo>
                  <a:lnTo>
                    <a:pt x="387630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sp>
        <p:nvSpPr>
          <p:cNvPr id="118" name="object 118"/>
          <p:cNvSpPr/>
          <p:nvPr/>
        </p:nvSpPr>
        <p:spPr>
          <a:xfrm>
            <a:off x="1704581" y="2504096"/>
            <a:ext cx="280471" cy="16984"/>
          </a:xfrm>
          <a:custGeom>
            <a:avLst/>
            <a:gdLst/>
            <a:ahLst/>
            <a:cxnLst/>
            <a:rect l="l" t="t" r="r" b="b"/>
            <a:pathLst>
              <a:path w="387985" h="23494">
                <a:moveTo>
                  <a:pt x="387630" y="0"/>
                </a:moveTo>
                <a:lnTo>
                  <a:pt x="0" y="0"/>
                </a:lnTo>
                <a:lnTo>
                  <a:pt x="0" y="23266"/>
                </a:lnTo>
                <a:lnTo>
                  <a:pt x="387630" y="23266"/>
                </a:lnTo>
                <a:lnTo>
                  <a:pt x="387630" y="0"/>
                </a:lnTo>
                <a:close/>
              </a:path>
            </a:pathLst>
          </a:custGeom>
          <a:solidFill>
            <a:srgbClr val="2A371E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119" name="object 119"/>
          <p:cNvGrpSpPr/>
          <p:nvPr/>
        </p:nvGrpSpPr>
        <p:grpSpPr>
          <a:xfrm>
            <a:off x="2209860" y="2580048"/>
            <a:ext cx="280471" cy="1112245"/>
            <a:chOff x="2529921" y="2607040"/>
            <a:chExt cx="387985" cy="1538605"/>
          </a:xfrm>
        </p:grpSpPr>
        <p:sp>
          <p:nvSpPr>
            <p:cNvPr id="120" name="object 120"/>
            <p:cNvSpPr/>
            <p:nvPr/>
          </p:nvSpPr>
          <p:spPr>
            <a:xfrm>
              <a:off x="2607429" y="2607040"/>
              <a:ext cx="233045" cy="608330"/>
            </a:xfrm>
            <a:custGeom>
              <a:avLst/>
              <a:gdLst/>
              <a:ahLst/>
              <a:cxnLst/>
              <a:rect l="l" t="t" r="r" b="b"/>
              <a:pathLst>
                <a:path w="233044" h="608330">
                  <a:moveTo>
                    <a:pt x="0" y="608176"/>
                  </a:moveTo>
                  <a:lnTo>
                    <a:pt x="232589" y="608176"/>
                  </a:lnTo>
                  <a:lnTo>
                    <a:pt x="232589" y="0"/>
                  </a:lnTo>
                  <a:lnTo>
                    <a:pt x="0" y="0"/>
                  </a:lnTo>
                  <a:lnTo>
                    <a:pt x="0" y="608176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529921" y="3215216"/>
              <a:ext cx="387985" cy="930910"/>
            </a:xfrm>
            <a:custGeom>
              <a:avLst/>
              <a:gdLst/>
              <a:ahLst/>
              <a:cxnLst/>
              <a:rect l="l" t="t" r="r" b="b"/>
              <a:pathLst>
                <a:path w="387985" h="930910">
                  <a:moveTo>
                    <a:pt x="387630" y="0"/>
                  </a:moveTo>
                  <a:lnTo>
                    <a:pt x="0" y="0"/>
                  </a:lnTo>
                  <a:lnTo>
                    <a:pt x="0" y="930301"/>
                  </a:lnTo>
                  <a:lnTo>
                    <a:pt x="387630" y="930301"/>
                  </a:lnTo>
                  <a:lnTo>
                    <a:pt x="387630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sp>
        <p:nvSpPr>
          <p:cNvPr id="122" name="object 122"/>
          <p:cNvSpPr/>
          <p:nvPr/>
        </p:nvSpPr>
        <p:spPr>
          <a:xfrm>
            <a:off x="2209860" y="2504096"/>
            <a:ext cx="280471" cy="16984"/>
          </a:xfrm>
          <a:custGeom>
            <a:avLst/>
            <a:gdLst/>
            <a:ahLst/>
            <a:cxnLst/>
            <a:rect l="l" t="t" r="r" b="b"/>
            <a:pathLst>
              <a:path w="387985" h="23494">
                <a:moveTo>
                  <a:pt x="387630" y="0"/>
                </a:moveTo>
                <a:lnTo>
                  <a:pt x="0" y="0"/>
                </a:lnTo>
                <a:lnTo>
                  <a:pt x="0" y="23266"/>
                </a:lnTo>
                <a:lnTo>
                  <a:pt x="387630" y="23266"/>
                </a:lnTo>
                <a:lnTo>
                  <a:pt x="387630" y="0"/>
                </a:lnTo>
                <a:close/>
              </a:path>
            </a:pathLst>
          </a:custGeom>
          <a:solidFill>
            <a:srgbClr val="2A371E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123" name="object 123"/>
          <p:cNvGrpSpPr/>
          <p:nvPr/>
        </p:nvGrpSpPr>
        <p:grpSpPr>
          <a:xfrm>
            <a:off x="2715150" y="2580048"/>
            <a:ext cx="280471" cy="1112245"/>
            <a:chOff x="3228905" y="2607040"/>
            <a:chExt cx="387985" cy="1538605"/>
          </a:xfrm>
        </p:grpSpPr>
        <p:sp>
          <p:nvSpPr>
            <p:cNvPr id="124" name="object 124"/>
            <p:cNvSpPr/>
            <p:nvPr/>
          </p:nvSpPr>
          <p:spPr>
            <a:xfrm>
              <a:off x="3306427" y="2607040"/>
              <a:ext cx="233045" cy="453390"/>
            </a:xfrm>
            <a:custGeom>
              <a:avLst/>
              <a:gdLst/>
              <a:ahLst/>
              <a:cxnLst/>
              <a:rect l="l" t="t" r="r" b="b"/>
              <a:pathLst>
                <a:path w="233045" h="453389">
                  <a:moveTo>
                    <a:pt x="0" y="453136"/>
                  </a:moveTo>
                  <a:lnTo>
                    <a:pt x="232585" y="453136"/>
                  </a:lnTo>
                  <a:lnTo>
                    <a:pt x="232585" y="0"/>
                  </a:lnTo>
                  <a:lnTo>
                    <a:pt x="0" y="0"/>
                  </a:lnTo>
                  <a:lnTo>
                    <a:pt x="0" y="453136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28905" y="3060176"/>
              <a:ext cx="387985" cy="1085850"/>
            </a:xfrm>
            <a:custGeom>
              <a:avLst/>
              <a:gdLst/>
              <a:ahLst/>
              <a:cxnLst/>
              <a:rect l="l" t="t" r="r" b="b"/>
              <a:pathLst>
                <a:path w="387985" h="1085850">
                  <a:moveTo>
                    <a:pt x="387629" y="0"/>
                  </a:moveTo>
                  <a:lnTo>
                    <a:pt x="0" y="0"/>
                  </a:lnTo>
                  <a:lnTo>
                    <a:pt x="0" y="1085341"/>
                  </a:lnTo>
                  <a:lnTo>
                    <a:pt x="387629" y="1085341"/>
                  </a:lnTo>
                  <a:lnTo>
                    <a:pt x="387629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sp>
        <p:nvSpPr>
          <p:cNvPr id="126" name="object 126"/>
          <p:cNvSpPr/>
          <p:nvPr/>
        </p:nvSpPr>
        <p:spPr>
          <a:xfrm>
            <a:off x="2715150" y="2504096"/>
            <a:ext cx="280471" cy="16984"/>
          </a:xfrm>
          <a:custGeom>
            <a:avLst/>
            <a:gdLst/>
            <a:ahLst/>
            <a:cxnLst/>
            <a:rect l="l" t="t" r="r" b="b"/>
            <a:pathLst>
              <a:path w="387985" h="23494">
                <a:moveTo>
                  <a:pt x="387629" y="0"/>
                </a:moveTo>
                <a:lnTo>
                  <a:pt x="0" y="0"/>
                </a:lnTo>
                <a:lnTo>
                  <a:pt x="0" y="23266"/>
                </a:lnTo>
                <a:lnTo>
                  <a:pt x="387629" y="23266"/>
                </a:lnTo>
                <a:lnTo>
                  <a:pt x="387629" y="0"/>
                </a:lnTo>
                <a:close/>
              </a:path>
            </a:pathLst>
          </a:custGeom>
          <a:solidFill>
            <a:srgbClr val="2A371E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127" name="object 127"/>
          <p:cNvGrpSpPr/>
          <p:nvPr/>
        </p:nvGrpSpPr>
        <p:grpSpPr>
          <a:xfrm>
            <a:off x="3220428" y="2571370"/>
            <a:ext cx="280471" cy="1120966"/>
            <a:chOff x="3927873" y="2595037"/>
            <a:chExt cx="387985" cy="1550670"/>
          </a:xfrm>
        </p:grpSpPr>
        <p:sp>
          <p:nvSpPr>
            <p:cNvPr id="128" name="object 128"/>
            <p:cNvSpPr/>
            <p:nvPr/>
          </p:nvSpPr>
          <p:spPr>
            <a:xfrm>
              <a:off x="4005407" y="2595037"/>
              <a:ext cx="233045" cy="259715"/>
            </a:xfrm>
            <a:custGeom>
              <a:avLst/>
              <a:gdLst/>
              <a:ahLst/>
              <a:cxnLst/>
              <a:rect l="l" t="t" r="r" b="b"/>
              <a:pathLst>
                <a:path w="233045" h="259714">
                  <a:moveTo>
                    <a:pt x="0" y="259654"/>
                  </a:moveTo>
                  <a:lnTo>
                    <a:pt x="232552" y="259654"/>
                  </a:lnTo>
                  <a:lnTo>
                    <a:pt x="232552" y="0"/>
                  </a:lnTo>
                  <a:lnTo>
                    <a:pt x="0" y="0"/>
                  </a:lnTo>
                  <a:lnTo>
                    <a:pt x="0" y="259654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927873" y="2854691"/>
              <a:ext cx="387985" cy="1290955"/>
            </a:xfrm>
            <a:custGeom>
              <a:avLst/>
              <a:gdLst/>
              <a:ahLst/>
              <a:cxnLst/>
              <a:rect l="l" t="t" r="r" b="b"/>
              <a:pathLst>
                <a:path w="387985" h="1290954">
                  <a:moveTo>
                    <a:pt x="387629" y="0"/>
                  </a:moveTo>
                  <a:lnTo>
                    <a:pt x="0" y="0"/>
                  </a:lnTo>
                  <a:lnTo>
                    <a:pt x="0" y="1290826"/>
                  </a:lnTo>
                  <a:lnTo>
                    <a:pt x="387629" y="1290826"/>
                  </a:lnTo>
                  <a:lnTo>
                    <a:pt x="387629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130" name="object 130"/>
          <p:cNvGrpSpPr/>
          <p:nvPr/>
        </p:nvGrpSpPr>
        <p:grpSpPr>
          <a:xfrm>
            <a:off x="3725709" y="2571370"/>
            <a:ext cx="280471" cy="1120966"/>
            <a:chOff x="4626846" y="2595037"/>
            <a:chExt cx="387985" cy="1550670"/>
          </a:xfrm>
        </p:grpSpPr>
        <p:sp>
          <p:nvSpPr>
            <p:cNvPr id="131" name="object 131"/>
            <p:cNvSpPr/>
            <p:nvPr/>
          </p:nvSpPr>
          <p:spPr>
            <a:xfrm>
              <a:off x="4704379" y="2595037"/>
              <a:ext cx="233045" cy="139065"/>
            </a:xfrm>
            <a:custGeom>
              <a:avLst/>
              <a:gdLst/>
              <a:ahLst/>
              <a:cxnLst/>
              <a:rect l="l" t="t" r="r" b="b"/>
              <a:pathLst>
                <a:path w="233045" h="139064">
                  <a:moveTo>
                    <a:pt x="0" y="138902"/>
                  </a:moveTo>
                  <a:lnTo>
                    <a:pt x="232534" y="138902"/>
                  </a:lnTo>
                  <a:lnTo>
                    <a:pt x="232534" y="0"/>
                  </a:lnTo>
                  <a:lnTo>
                    <a:pt x="0" y="0"/>
                  </a:lnTo>
                  <a:lnTo>
                    <a:pt x="0" y="138902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626846" y="2733940"/>
              <a:ext cx="387985" cy="1411605"/>
            </a:xfrm>
            <a:custGeom>
              <a:avLst/>
              <a:gdLst/>
              <a:ahLst/>
              <a:cxnLst/>
              <a:rect l="l" t="t" r="r" b="b"/>
              <a:pathLst>
                <a:path w="387985" h="1411604">
                  <a:moveTo>
                    <a:pt x="387625" y="0"/>
                  </a:moveTo>
                  <a:lnTo>
                    <a:pt x="0" y="0"/>
                  </a:lnTo>
                  <a:lnTo>
                    <a:pt x="0" y="1411578"/>
                  </a:lnTo>
                  <a:lnTo>
                    <a:pt x="387625" y="1411578"/>
                  </a:lnTo>
                  <a:lnTo>
                    <a:pt x="387625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133" name="object 133"/>
          <p:cNvGrpSpPr/>
          <p:nvPr/>
        </p:nvGrpSpPr>
        <p:grpSpPr>
          <a:xfrm>
            <a:off x="659494" y="3790214"/>
            <a:ext cx="349326" cy="114300"/>
            <a:chOff x="385250" y="4281104"/>
            <a:chExt cx="483234" cy="158115"/>
          </a:xfrm>
        </p:grpSpPr>
        <p:sp>
          <p:nvSpPr>
            <p:cNvPr id="134" name="object 134"/>
            <p:cNvSpPr/>
            <p:nvPr/>
          </p:nvSpPr>
          <p:spPr>
            <a:xfrm>
              <a:off x="385250" y="4284128"/>
              <a:ext cx="62865" cy="151765"/>
            </a:xfrm>
            <a:custGeom>
              <a:avLst/>
              <a:gdLst/>
              <a:ahLst/>
              <a:cxnLst/>
              <a:rect l="l" t="t" r="r" b="b"/>
              <a:pathLst>
                <a:path w="62865" h="151764">
                  <a:moveTo>
                    <a:pt x="62636" y="0"/>
                  </a:moveTo>
                  <a:lnTo>
                    <a:pt x="35546" y="0"/>
                  </a:lnTo>
                  <a:lnTo>
                    <a:pt x="0" y="19076"/>
                  </a:lnTo>
                  <a:lnTo>
                    <a:pt x="0" y="49644"/>
                  </a:lnTo>
                  <a:lnTo>
                    <a:pt x="32078" y="33390"/>
                  </a:lnTo>
                  <a:lnTo>
                    <a:pt x="32078" y="151729"/>
                  </a:lnTo>
                  <a:lnTo>
                    <a:pt x="62636" y="151729"/>
                  </a:lnTo>
                  <a:lnTo>
                    <a:pt x="62636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135" name="object 13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76276" y="4281104"/>
              <a:ext cx="115533" cy="15778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14563" y="4281104"/>
              <a:ext cx="115530" cy="157784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52843" y="4281104"/>
              <a:ext cx="115533" cy="157784"/>
            </a:xfrm>
            <a:prstGeom prst="rect">
              <a:avLst/>
            </a:prstGeom>
          </p:spPr>
        </p:pic>
      </p:grpSp>
      <p:grpSp>
        <p:nvGrpSpPr>
          <p:cNvPr id="138" name="object 138"/>
          <p:cNvGrpSpPr/>
          <p:nvPr/>
        </p:nvGrpSpPr>
        <p:grpSpPr>
          <a:xfrm>
            <a:off x="1144565" y="3790207"/>
            <a:ext cx="389722" cy="114300"/>
            <a:chOff x="1056265" y="4281094"/>
            <a:chExt cx="539115" cy="158115"/>
          </a:xfrm>
        </p:grpSpPr>
        <p:pic>
          <p:nvPicPr>
            <p:cNvPr id="139" name="object 13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56265" y="4281094"/>
              <a:ext cx="107934" cy="154763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185015" y="4281094"/>
              <a:ext cx="130694" cy="157798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337818" y="4281094"/>
              <a:ext cx="130696" cy="157798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488023" y="4284128"/>
              <a:ext cx="107290" cy="154764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1651023" y="3790207"/>
            <a:ext cx="387427" cy="114300"/>
            <a:chOff x="1756864" y="4281094"/>
            <a:chExt cx="535940" cy="158115"/>
          </a:xfrm>
        </p:grpSpPr>
        <p:pic>
          <p:nvPicPr>
            <p:cNvPr id="144" name="object 14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756864" y="4281094"/>
              <a:ext cx="107938" cy="154763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885612" y="4281094"/>
              <a:ext cx="130696" cy="157798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038421" y="4281094"/>
              <a:ext cx="254242" cy="157798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2197433" y="3790207"/>
            <a:ext cx="305259" cy="114300"/>
            <a:chOff x="2512731" y="4281094"/>
            <a:chExt cx="422275" cy="158115"/>
          </a:xfrm>
        </p:grpSpPr>
        <p:pic>
          <p:nvPicPr>
            <p:cNvPr id="148" name="object 14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512731" y="4281094"/>
              <a:ext cx="107934" cy="15476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641481" y="4281094"/>
              <a:ext cx="208720" cy="157798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2872094" y="4284128"/>
              <a:ext cx="62865" cy="151765"/>
            </a:xfrm>
            <a:custGeom>
              <a:avLst/>
              <a:gdLst/>
              <a:ahLst/>
              <a:cxnLst/>
              <a:rect l="l" t="t" r="r" b="b"/>
              <a:pathLst>
                <a:path w="62864" h="151764">
                  <a:moveTo>
                    <a:pt x="62636" y="0"/>
                  </a:moveTo>
                  <a:lnTo>
                    <a:pt x="35549" y="0"/>
                  </a:lnTo>
                  <a:lnTo>
                    <a:pt x="0" y="19076"/>
                  </a:lnTo>
                  <a:lnTo>
                    <a:pt x="0" y="49644"/>
                  </a:lnTo>
                  <a:lnTo>
                    <a:pt x="32082" y="33390"/>
                  </a:lnTo>
                  <a:lnTo>
                    <a:pt x="32082" y="151729"/>
                  </a:lnTo>
                  <a:lnTo>
                    <a:pt x="62636" y="151729"/>
                  </a:lnTo>
                  <a:lnTo>
                    <a:pt x="62636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151" name="object 151"/>
          <p:cNvGrpSpPr/>
          <p:nvPr/>
        </p:nvGrpSpPr>
        <p:grpSpPr>
          <a:xfrm>
            <a:off x="2678586" y="3790207"/>
            <a:ext cx="353458" cy="114300"/>
            <a:chOff x="3178328" y="4281094"/>
            <a:chExt cx="488950" cy="158115"/>
          </a:xfrm>
        </p:grpSpPr>
        <p:pic>
          <p:nvPicPr>
            <p:cNvPr id="152" name="object 15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178328" y="4281094"/>
              <a:ext cx="107934" cy="154763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307078" y="4281094"/>
              <a:ext cx="208720" cy="157798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538339" y="4284140"/>
              <a:ext cx="128753" cy="151714"/>
            </a:xfrm>
            <a:prstGeom prst="rect">
              <a:avLst/>
            </a:prstGeom>
          </p:spPr>
        </p:pic>
      </p:grpSp>
      <p:grpSp>
        <p:nvGrpSpPr>
          <p:cNvPr id="155" name="object 155"/>
          <p:cNvGrpSpPr/>
          <p:nvPr/>
        </p:nvGrpSpPr>
        <p:grpSpPr>
          <a:xfrm>
            <a:off x="3186140" y="3790207"/>
            <a:ext cx="348867" cy="114300"/>
            <a:chOff x="3880442" y="4281094"/>
            <a:chExt cx="482600" cy="158115"/>
          </a:xfrm>
        </p:grpSpPr>
        <p:pic>
          <p:nvPicPr>
            <p:cNvPr id="156" name="object 15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80442" y="4281094"/>
              <a:ext cx="107936" cy="154763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009194" y="4281094"/>
              <a:ext cx="208720" cy="157798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247395" y="4281102"/>
              <a:ext cx="115530" cy="157783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>
            <a:off x="3696047" y="3790207"/>
            <a:ext cx="244207" cy="114300"/>
            <a:chOff x="4585813" y="4281094"/>
            <a:chExt cx="337820" cy="158115"/>
          </a:xfrm>
        </p:grpSpPr>
        <p:pic>
          <p:nvPicPr>
            <p:cNvPr id="160" name="object 16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585813" y="4281094"/>
              <a:ext cx="107934" cy="154763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714563" y="4281094"/>
              <a:ext cx="208720" cy="157798"/>
            </a:xfrm>
            <a:prstGeom prst="rect">
              <a:avLst/>
            </a:prstGeom>
          </p:spPr>
        </p:pic>
      </p:grpSp>
      <p:sp>
        <p:nvSpPr>
          <p:cNvPr id="162" name="object 162"/>
          <p:cNvSpPr/>
          <p:nvPr/>
        </p:nvSpPr>
        <p:spPr>
          <a:xfrm>
            <a:off x="780921" y="2324995"/>
            <a:ext cx="106496" cy="109710"/>
          </a:xfrm>
          <a:custGeom>
            <a:avLst/>
            <a:gdLst/>
            <a:ahLst/>
            <a:cxnLst/>
            <a:rect l="l" t="t" r="r" b="b"/>
            <a:pathLst>
              <a:path w="147320" h="151764">
                <a:moveTo>
                  <a:pt x="62636" y="0"/>
                </a:moveTo>
                <a:lnTo>
                  <a:pt x="35547" y="0"/>
                </a:lnTo>
                <a:lnTo>
                  <a:pt x="0" y="19075"/>
                </a:lnTo>
                <a:lnTo>
                  <a:pt x="0" y="49644"/>
                </a:lnTo>
                <a:lnTo>
                  <a:pt x="32080" y="33388"/>
                </a:lnTo>
                <a:lnTo>
                  <a:pt x="32080" y="151726"/>
                </a:lnTo>
                <a:lnTo>
                  <a:pt x="62636" y="151726"/>
                </a:lnTo>
                <a:lnTo>
                  <a:pt x="62636" y="0"/>
                </a:lnTo>
                <a:close/>
              </a:path>
              <a:path w="147320" h="151764">
                <a:moveTo>
                  <a:pt x="147167" y="0"/>
                </a:moveTo>
                <a:lnTo>
                  <a:pt x="120078" y="0"/>
                </a:lnTo>
                <a:lnTo>
                  <a:pt x="84531" y="19075"/>
                </a:lnTo>
                <a:lnTo>
                  <a:pt x="84531" y="49644"/>
                </a:lnTo>
                <a:lnTo>
                  <a:pt x="116611" y="33388"/>
                </a:lnTo>
                <a:lnTo>
                  <a:pt x="116611" y="151726"/>
                </a:lnTo>
                <a:lnTo>
                  <a:pt x="147167" y="151726"/>
                </a:lnTo>
                <a:lnTo>
                  <a:pt x="147167" y="0"/>
                </a:lnTo>
                <a:close/>
              </a:path>
            </a:pathLst>
          </a:custGeom>
          <a:solidFill>
            <a:srgbClr val="2A371E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163" name="object 163"/>
          <p:cNvGrpSpPr/>
          <p:nvPr/>
        </p:nvGrpSpPr>
        <p:grpSpPr>
          <a:xfrm>
            <a:off x="1188278" y="2322800"/>
            <a:ext cx="302505" cy="135875"/>
            <a:chOff x="1116733" y="2251180"/>
            <a:chExt cx="418465" cy="187960"/>
          </a:xfrm>
        </p:grpSpPr>
        <p:pic>
          <p:nvPicPr>
            <p:cNvPr id="164" name="object 16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16733" y="2251180"/>
              <a:ext cx="107936" cy="154764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44617" y="2254215"/>
              <a:ext cx="290224" cy="184673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707821" y="2324994"/>
            <a:ext cx="273729" cy="133499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2203308" y="2324994"/>
            <a:ext cx="293310" cy="133499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2698247" y="2324994"/>
            <a:ext cx="313999" cy="133499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3215208" y="2322810"/>
            <a:ext cx="290649" cy="135682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1829992" y="4911216"/>
            <a:ext cx="784493" cy="734608"/>
            <a:chOff x="2004437" y="5762181"/>
            <a:chExt cx="1085215" cy="1085850"/>
          </a:xfrm>
        </p:grpSpPr>
        <p:sp>
          <p:nvSpPr>
            <p:cNvPr id="171" name="object 171"/>
            <p:cNvSpPr/>
            <p:nvPr/>
          </p:nvSpPr>
          <p:spPr>
            <a:xfrm>
              <a:off x="2004437" y="5762181"/>
              <a:ext cx="1085215" cy="1085850"/>
            </a:xfrm>
            <a:custGeom>
              <a:avLst/>
              <a:gdLst/>
              <a:ahLst/>
              <a:cxnLst/>
              <a:rect l="l" t="t" r="r" b="b"/>
              <a:pathLst>
                <a:path w="1085214" h="1085850">
                  <a:moveTo>
                    <a:pt x="542469" y="0"/>
                  </a:moveTo>
                  <a:lnTo>
                    <a:pt x="495690" y="1991"/>
                  </a:lnTo>
                  <a:lnTo>
                    <a:pt x="450011" y="7859"/>
                  </a:lnTo>
                  <a:lnTo>
                    <a:pt x="405595" y="17438"/>
                  </a:lnTo>
                  <a:lnTo>
                    <a:pt x="362606" y="30567"/>
                  </a:lnTo>
                  <a:lnTo>
                    <a:pt x="321206" y="47083"/>
                  </a:lnTo>
                  <a:lnTo>
                    <a:pt x="281559" y="66822"/>
                  </a:lnTo>
                  <a:lnTo>
                    <a:pt x="243829" y="89622"/>
                  </a:lnTo>
                  <a:lnTo>
                    <a:pt x="208178" y="115321"/>
                  </a:lnTo>
                  <a:lnTo>
                    <a:pt x="174770" y="143754"/>
                  </a:lnTo>
                  <a:lnTo>
                    <a:pt x="143769" y="174759"/>
                  </a:lnTo>
                  <a:lnTo>
                    <a:pt x="115338" y="208173"/>
                  </a:lnTo>
                  <a:lnTo>
                    <a:pt x="89639" y="243834"/>
                  </a:lnTo>
                  <a:lnTo>
                    <a:pt x="66837" y="281578"/>
                  </a:lnTo>
                  <a:lnTo>
                    <a:pt x="47095" y="321242"/>
                  </a:lnTo>
                  <a:lnTo>
                    <a:pt x="30576" y="362664"/>
                  </a:lnTo>
                  <a:lnTo>
                    <a:pt x="17444" y="405681"/>
                  </a:lnTo>
                  <a:lnTo>
                    <a:pt x="7862" y="450130"/>
                  </a:lnTo>
                  <a:lnTo>
                    <a:pt x="1992" y="495847"/>
                  </a:lnTo>
                  <a:lnTo>
                    <a:pt x="0" y="542670"/>
                  </a:lnTo>
                  <a:lnTo>
                    <a:pt x="1992" y="589489"/>
                  </a:lnTo>
                  <a:lnTo>
                    <a:pt x="7862" y="635201"/>
                  </a:lnTo>
                  <a:lnTo>
                    <a:pt x="17444" y="679646"/>
                  </a:lnTo>
                  <a:lnTo>
                    <a:pt x="30576" y="722659"/>
                  </a:lnTo>
                  <a:lnTo>
                    <a:pt x="47095" y="764078"/>
                  </a:lnTo>
                  <a:lnTo>
                    <a:pt x="66837" y="803739"/>
                  </a:lnTo>
                  <a:lnTo>
                    <a:pt x="89639" y="841481"/>
                  </a:lnTo>
                  <a:lnTo>
                    <a:pt x="115338" y="877139"/>
                  </a:lnTo>
                  <a:lnTo>
                    <a:pt x="143769" y="910552"/>
                  </a:lnTo>
                  <a:lnTo>
                    <a:pt x="174770" y="941556"/>
                  </a:lnTo>
                  <a:lnTo>
                    <a:pt x="208178" y="969988"/>
                  </a:lnTo>
                  <a:lnTo>
                    <a:pt x="243829" y="995685"/>
                  </a:lnTo>
                  <a:lnTo>
                    <a:pt x="281559" y="1018484"/>
                  </a:lnTo>
                  <a:lnTo>
                    <a:pt x="321206" y="1038223"/>
                  </a:lnTo>
                  <a:lnTo>
                    <a:pt x="362606" y="1054738"/>
                  </a:lnTo>
                  <a:lnTo>
                    <a:pt x="405595" y="1067867"/>
                  </a:lnTo>
                  <a:lnTo>
                    <a:pt x="450011" y="1077447"/>
                  </a:lnTo>
                  <a:lnTo>
                    <a:pt x="495690" y="1083314"/>
                  </a:lnTo>
                  <a:lnTo>
                    <a:pt x="542469" y="1085306"/>
                  </a:lnTo>
                  <a:lnTo>
                    <a:pt x="589321" y="1083314"/>
                  </a:lnTo>
                  <a:lnTo>
                    <a:pt x="635058" y="1077447"/>
                  </a:lnTo>
                  <a:lnTo>
                    <a:pt x="679517" y="1067867"/>
                  </a:lnTo>
                  <a:lnTo>
                    <a:pt x="722537" y="1054738"/>
                  </a:lnTo>
                  <a:lnTo>
                    <a:pt x="763955" y="1038223"/>
                  </a:lnTo>
                  <a:lnTo>
                    <a:pt x="803609" y="1018484"/>
                  </a:lnTo>
                  <a:lnTo>
                    <a:pt x="817850" y="1009878"/>
                  </a:lnTo>
                  <a:lnTo>
                    <a:pt x="542469" y="1009878"/>
                  </a:lnTo>
                  <a:lnTo>
                    <a:pt x="494677" y="1007465"/>
                  </a:lnTo>
                  <a:lnTo>
                    <a:pt x="448280" y="1000384"/>
                  </a:lnTo>
                  <a:lnTo>
                    <a:pt x="403510" y="988870"/>
                  </a:lnTo>
                  <a:lnTo>
                    <a:pt x="360600" y="973156"/>
                  </a:lnTo>
                  <a:lnTo>
                    <a:pt x="319784" y="953480"/>
                  </a:lnTo>
                  <a:lnTo>
                    <a:pt x="281294" y="930074"/>
                  </a:lnTo>
                  <a:lnTo>
                    <a:pt x="245364" y="903176"/>
                  </a:lnTo>
                  <a:lnTo>
                    <a:pt x="212226" y="873019"/>
                  </a:lnTo>
                  <a:lnTo>
                    <a:pt x="182114" y="839839"/>
                  </a:lnTo>
                  <a:lnTo>
                    <a:pt x="155282" y="803899"/>
                  </a:lnTo>
                  <a:lnTo>
                    <a:pt x="131900" y="765349"/>
                  </a:lnTo>
                  <a:lnTo>
                    <a:pt x="112264" y="724510"/>
                  </a:lnTo>
                  <a:lnTo>
                    <a:pt x="96585" y="681587"/>
                  </a:lnTo>
                  <a:lnTo>
                    <a:pt x="85098" y="636816"/>
                  </a:lnTo>
                  <a:lnTo>
                    <a:pt x="78036" y="590443"/>
                  </a:lnTo>
                  <a:lnTo>
                    <a:pt x="75628" y="542670"/>
                  </a:lnTo>
                  <a:lnTo>
                    <a:pt x="78034" y="494902"/>
                  </a:lnTo>
                  <a:lnTo>
                    <a:pt x="85098" y="448514"/>
                  </a:lnTo>
                  <a:lnTo>
                    <a:pt x="96585" y="403741"/>
                  </a:lnTo>
                  <a:lnTo>
                    <a:pt x="112264" y="360817"/>
                  </a:lnTo>
                  <a:lnTo>
                    <a:pt x="131900" y="319977"/>
                  </a:lnTo>
                  <a:lnTo>
                    <a:pt x="155261" y="281457"/>
                  </a:lnTo>
                  <a:lnTo>
                    <a:pt x="182114" y="245491"/>
                  </a:lnTo>
                  <a:lnTo>
                    <a:pt x="212226" y="212314"/>
                  </a:lnTo>
                  <a:lnTo>
                    <a:pt x="245364" y="182161"/>
                  </a:lnTo>
                  <a:lnTo>
                    <a:pt x="281294" y="155266"/>
                  </a:lnTo>
                  <a:lnTo>
                    <a:pt x="319784" y="131864"/>
                  </a:lnTo>
                  <a:lnTo>
                    <a:pt x="360600" y="112191"/>
                  </a:lnTo>
                  <a:lnTo>
                    <a:pt x="403510" y="96481"/>
                  </a:lnTo>
                  <a:lnTo>
                    <a:pt x="448280" y="84969"/>
                  </a:lnTo>
                  <a:lnTo>
                    <a:pt x="494677" y="77889"/>
                  </a:lnTo>
                  <a:lnTo>
                    <a:pt x="542469" y="75477"/>
                  </a:lnTo>
                  <a:lnTo>
                    <a:pt x="817930" y="75477"/>
                  </a:lnTo>
                  <a:lnTo>
                    <a:pt x="803609" y="66822"/>
                  </a:lnTo>
                  <a:lnTo>
                    <a:pt x="763955" y="47083"/>
                  </a:lnTo>
                  <a:lnTo>
                    <a:pt x="722537" y="30567"/>
                  </a:lnTo>
                  <a:lnTo>
                    <a:pt x="679517" y="17438"/>
                  </a:lnTo>
                  <a:lnTo>
                    <a:pt x="635058" y="7859"/>
                  </a:lnTo>
                  <a:lnTo>
                    <a:pt x="589321" y="1991"/>
                  </a:lnTo>
                  <a:lnTo>
                    <a:pt x="542469" y="0"/>
                  </a:lnTo>
                  <a:close/>
                </a:path>
                <a:path w="1085214" h="1085850">
                  <a:moveTo>
                    <a:pt x="817930" y="75477"/>
                  </a:moveTo>
                  <a:lnTo>
                    <a:pt x="542469" y="75477"/>
                  </a:lnTo>
                  <a:lnTo>
                    <a:pt x="590266" y="77889"/>
                  </a:lnTo>
                  <a:lnTo>
                    <a:pt x="636680" y="84969"/>
                  </a:lnTo>
                  <a:lnTo>
                    <a:pt x="681475" y="96481"/>
                  </a:lnTo>
                  <a:lnTo>
                    <a:pt x="724418" y="112191"/>
                  </a:lnTo>
                  <a:lnTo>
                    <a:pt x="765274" y="131864"/>
                  </a:lnTo>
                  <a:lnTo>
                    <a:pt x="803807" y="155266"/>
                  </a:lnTo>
                  <a:lnTo>
                    <a:pt x="839784" y="182161"/>
                  </a:lnTo>
                  <a:lnTo>
                    <a:pt x="872970" y="212314"/>
                  </a:lnTo>
                  <a:lnTo>
                    <a:pt x="903130" y="245491"/>
                  </a:lnTo>
                  <a:lnTo>
                    <a:pt x="930030" y="281457"/>
                  </a:lnTo>
                  <a:lnTo>
                    <a:pt x="953435" y="319977"/>
                  </a:lnTo>
                  <a:lnTo>
                    <a:pt x="973111" y="360817"/>
                  </a:lnTo>
                  <a:lnTo>
                    <a:pt x="988822" y="403741"/>
                  </a:lnTo>
                  <a:lnTo>
                    <a:pt x="1000335" y="448514"/>
                  </a:lnTo>
                  <a:lnTo>
                    <a:pt x="1007415" y="494902"/>
                  </a:lnTo>
                  <a:lnTo>
                    <a:pt x="1009827" y="542670"/>
                  </a:lnTo>
                  <a:lnTo>
                    <a:pt x="1007415" y="590443"/>
                  </a:lnTo>
                  <a:lnTo>
                    <a:pt x="1000335" y="636835"/>
                  </a:lnTo>
                  <a:lnTo>
                    <a:pt x="988822" y="681611"/>
                  </a:lnTo>
                  <a:lnTo>
                    <a:pt x="973111" y="724537"/>
                  </a:lnTo>
                  <a:lnTo>
                    <a:pt x="953435" y="765378"/>
                  </a:lnTo>
                  <a:lnTo>
                    <a:pt x="930030" y="803899"/>
                  </a:lnTo>
                  <a:lnTo>
                    <a:pt x="903130" y="839866"/>
                  </a:lnTo>
                  <a:lnTo>
                    <a:pt x="872970" y="873044"/>
                  </a:lnTo>
                  <a:lnTo>
                    <a:pt x="839784" y="903197"/>
                  </a:lnTo>
                  <a:lnTo>
                    <a:pt x="803807" y="930092"/>
                  </a:lnTo>
                  <a:lnTo>
                    <a:pt x="765274" y="953493"/>
                  </a:lnTo>
                  <a:lnTo>
                    <a:pt x="724418" y="973165"/>
                  </a:lnTo>
                  <a:lnTo>
                    <a:pt x="681475" y="988875"/>
                  </a:lnTo>
                  <a:lnTo>
                    <a:pt x="636680" y="1000387"/>
                  </a:lnTo>
                  <a:lnTo>
                    <a:pt x="590266" y="1007466"/>
                  </a:lnTo>
                  <a:lnTo>
                    <a:pt x="542469" y="1009878"/>
                  </a:lnTo>
                  <a:lnTo>
                    <a:pt x="817850" y="1009878"/>
                  </a:lnTo>
                  <a:lnTo>
                    <a:pt x="876979" y="969988"/>
                  </a:lnTo>
                  <a:lnTo>
                    <a:pt x="910371" y="941556"/>
                  </a:lnTo>
                  <a:lnTo>
                    <a:pt x="941352" y="910552"/>
                  </a:lnTo>
                  <a:lnTo>
                    <a:pt x="969759" y="877139"/>
                  </a:lnTo>
                  <a:lnTo>
                    <a:pt x="995430" y="841481"/>
                  </a:lnTo>
                  <a:lnTo>
                    <a:pt x="1018205" y="803739"/>
                  </a:lnTo>
                  <a:lnTo>
                    <a:pt x="1037920" y="764078"/>
                  </a:lnTo>
                  <a:lnTo>
                    <a:pt x="1054413" y="722659"/>
                  </a:lnTo>
                  <a:lnTo>
                    <a:pt x="1067524" y="679646"/>
                  </a:lnTo>
                  <a:lnTo>
                    <a:pt x="1077089" y="635201"/>
                  </a:lnTo>
                  <a:lnTo>
                    <a:pt x="1082947" y="589489"/>
                  </a:lnTo>
                  <a:lnTo>
                    <a:pt x="1084935" y="542670"/>
                  </a:lnTo>
                  <a:lnTo>
                    <a:pt x="1082947" y="495847"/>
                  </a:lnTo>
                  <a:lnTo>
                    <a:pt x="1077089" y="450130"/>
                  </a:lnTo>
                  <a:lnTo>
                    <a:pt x="1067524" y="405681"/>
                  </a:lnTo>
                  <a:lnTo>
                    <a:pt x="1054413" y="362664"/>
                  </a:lnTo>
                  <a:lnTo>
                    <a:pt x="1037920" y="321242"/>
                  </a:lnTo>
                  <a:lnTo>
                    <a:pt x="1018132" y="281457"/>
                  </a:lnTo>
                  <a:lnTo>
                    <a:pt x="995430" y="243834"/>
                  </a:lnTo>
                  <a:lnTo>
                    <a:pt x="969759" y="208173"/>
                  </a:lnTo>
                  <a:lnTo>
                    <a:pt x="941352" y="174759"/>
                  </a:lnTo>
                  <a:lnTo>
                    <a:pt x="910371" y="143754"/>
                  </a:lnTo>
                  <a:lnTo>
                    <a:pt x="876979" y="115321"/>
                  </a:lnTo>
                  <a:lnTo>
                    <a:pt x="841338" y="89622"/>
                  </a:lnTo>
                  <a:lnTo>
                    <a:pt x="817930" y="75477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172" name="object 17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285063" y="6280394"/>
              <a:ext cx="64148" cy="7584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377378" y="6222128"/>
              <a:ext cx="82943" cy="98588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501009" y="6145044"/>
              <a:ext cx="111617" cy="132332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655921" y="6081617"/>
              <a:ext cx="123102" cy="146519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2207336" y="6238209"/>
              <a:ext cx="724535" cy="290195"/>
            </a:xfrm>
            <a:custGeom>
              <a:avLst/>
              <a:gdLst/>
              <a:ahLst/>
              <a:cxnLst/>
              <a:rect l="l" t="t" r="r" b="b"/>
              <a:pathLst>
                <a:path w="724535" h="290195">
                  <a:moveTo>
                    <a:pt x="625398" y="42608"/>
                  </a:moveTo>
                  <a:lnTo>
                    <a:pt x="600100" y="12839"/>
                  </a:lnTo>
                  <a:lnTo>
                    <a:pt x="562279" y="0"/>
                  </a:lnTo>
                  <a:lnTo>
                    <a:pt x="538822" y="23774"/>
                  </a:lnTo>
                  <a:lnTo>
                    <a:pt x="535698" y="26644"/>
                  </a:lnTo>
                  <a:lnTo>
                    <a:pt x="530987" y="26644"/>
                  </a:lnTo>
                  <a:lnTo>
                    <a:pt x="528383" y="23774"/>
                  </a:lnTo>
                  <a:lnTo>
                    <a:pt x="510120" y="5372"/>
                  </a:lnTo>
                  <a:lnTo>
                    <a:pt x="509612" y="5372"/>
                  </a:lnTo>
                  <a:lnTo>
                    <a:pt x="491350" y="23774"/>
                  </a:lnTo>
                  <a:lnTo>
                    <a:pt x="488746" y="26644"/>
                  </a:lnTo>
                  <a:lnTo>
                    <a:pt x="484047" y="26644"/>
                  </a:lnTo>
                  <a:lnTo>
                    <a:pt x="480910" y="23774"/>
                  </a:lnTo>
                  <a:lnTo>
                    <a:pt x="457441" y="0"/>
                  </a:lnTo>
                  <a:lnTo>
                    <a:pt x="434848" y="5016"/>
                  </a:lnTo>
                  <a:lnTo>
                    <a:pt x="415518" y="16370"/>
                  </a:lnTo>
                  <a:lnTo>
                    <a:pt x="400596" y="32854"/>
                  </a:lnTo>
                  <a:lnTo>
                    <a:pt x="391198" y="53301"/>
                  </a:lnTo>
                  <a:lnTo>
                    <a:pt x="373989" y="70104"/>
                  </a:lnTo>
                  <a:lnTo>
                    <a:pt x="371373" y="72605"/>
                  </a:lnTo>
                  <a:lnTo>
                    <a:pt x="367207" y="72555"/>
                  </a:lnTo>
                  <a:lnTo>
                    <a:pt x="366674" y="72021"/>
                  </a:lnTo>
                  <a:lnTo>
                    <a:pt x="347903" y="53098"/>
                  </a:lnTo>
                  <a:lnTo>
                    <a:pt x="331228" y="69519"/>
                  </a:lnTo>
                  <a:lnTo>
                    <a:pt x="328599" y="72021"/>
                  </a:lnTo>
                  <a:lnTo>
                    <a:pt x="324446" y="72021"/>
                  </a:lnTo>
                  <a:lnTo>
                    <a:pt x="321830" y="69367"/>
                  </a:lnTo>
                  <a:lnTo>
                    <a:pt x="300964" y="47675"/>
                  </a:lnTo>
                  <a:lnTo>
                    <a:pt x="280441" y="51930"/>
                  </a:lnTo>
                  <a:lnTo>
                    <a:pt x="262686" y="62026"/>
                  </a:lnTo>
                  <a:lnTo>
                    <a:pt x="248958" y="76860"/>
                  </a:lnTo>
                  <a:lnTo>
                    <a:pt x="240449" y="95338"/>
                  </a:lnTo>
                  <a:lnTo>
                    <a:pt x="229514" y="105562"/>
                  </a:lnTo>
                  <a:lnTo>
                    <a:pt x="227926" y="107442"/>
                  </a:lnTo>
                  <a:lnTo>
                    <a:pt x="224802" y="107391"/>
                  </a:lnTo>
                  <a:lnTo>
                    <a:pt x="224409" y="107022"/>
                  </a:lnTo>
                  <a:lnTo>
                    <a:pt x="222732" y="105460"/>
                  </a:lnTo>
                  <a:lnTo>
                    <a:pt x="210718" y="92887"/>
                  </a:lnTo>
                  <a:lnTo>
                    <a:pt x="197688" y="105092"/>
                  </a:lnTo>
                  <a:lnTo>
                    <a:pt x="196113" y="107022"/>
                  </a:lnTo>
                  <a:lnTo>
                    <a:pt x="192989" y="106972"/>
                  </a:lnTo>
                  <a:lnTo>
                    <a:pt x="190919" y="105041"/>
                  </a:lnTo>
                  <a:lnTo>
                    <a:pt x="175247" y="88823"/>
                  </a:lnTo>
                  <a:lnTo>
                    <a:pt x="158318" y="92671"/>
                  </a:lnTo>
                  <a:lnTo>
                    <a:pt x="144221" y="101752"/>
                  </a:lnTo>
                  <a:lnTo>
                    <a:pt x="134035" y="114973"/>
                  </a:lnTo>
                  <a:lnTo>
                    <a:pt x="128828" y="131229"/>
                  </a:lnTo>
                  <a:lnTo>
                    <a:pt x="124142" y="135763"/>
                  </a:lnTo>
                  <a:lnTo>
                    <a:pt x="122580" y="137223"/>
                  </a:lnTo>
                  <a:lnTo>
                    <a:pt x="119964" y="137223"/>
                  </a:lnTo>
                  <a:lnTo>
                    <a:pt x="119646" y="136918"/>
                  </a:lnTo>
                  <a:lnTo>
                    <a:pt x="118110" y="135407"/>
                  </a:lnTo>
                  <a:lnTo>
                    <a:pt x="109029" y="126072"/>
                  </a:lnTo>
                  <a:lnTo>
                    <a:pt x="99301" y="135763"/>
                  </a:lnTo>
                  <a:lnTo>
                    <a:pt x="98056" y="136918"/>
                  </a:lnTo>
                  <a:lnTo>
                    <a:pt x="95440" y="136867"/>
                  </a:lnTo>
                  <a:lnTo>
                    <a:pt x="93878" y="135407"/>
                  </a:lnTo>
                  <a:lnTo>
                    <a:pt x="81889" y="122885"/>
                  </a:lnTo>
                  <a:lnTo>
                    <a:pt x="67906" y="126314"/>
                  </a:lnTo>
                  <a:lnTo>
                    <a:pt x="56464" y="134442"/>
                  </a:lnTo>
                  <a:lnTo>
                    <a:pt x="48742" y="146151"/>
                  </a:lnTo>
                  <a:lnTo>
                    <a:pt x="45897" y="160337"/>
                  </a:lnTo>
                  <a:lnTo>
                    <a:pt x="45364" y="198412"/>
                  </a:lnTo>
                  <a:lnTo>
                    <a:pt x="178650" y="137223"/>
                  </a:lnTo>
                  <a:lnTo>
                    <a:pt x="226364" y="115316"/>
                  </a:lnTo>
                  <a:lnTo>
                    <a:pt x="267576" y="212242"/>
                  </a:lnTo>
                  <a:lnTo>
                    <a:pt x="472033" y="115316"/>
                  </a:lnTo>
                  <a:lnTo>
                    <a:pt x="488645" y="107442"/>
                  </a:lnTo>
                  <a:lnTo>
                    <a:pt x="562127" y="72605"/>
                  </a:lnTo>
                  <a:lnTo>
                    <a:pt x="625398" y="42608"/>
                  </a:lnTo>
                  <a:close/>
                </a:path>
                <a:path w="724535" h="290195">
                  <a:moveTo>
                    <a:pt x="723988" y="34683"/>
                  </a:moveTo>
                  <a:lnTo>
                    <a:pt x="629577" y="27063"/>
                  </a:lnTo>
                  <a:lnTo>
                    <a:pt x="640537" y="50330"/>
                  </a:lnTo>
                  <a:lnTo>
                    <a:pt x="260286" y="231533"/>
                  </a:lnTo>
                  <a:lnTo>
                    <a:pt x="219075" y="134620"/>
                  </a:lnTo>
                  <a:lnTo>
                    <a:pt x="0" y="234149"/>
                  </a:lnTo>
                  <a:lnTo>
                    <a:pt x="17741" y="273418"/>
                  </a:lnTo>
                  <a:lnTo>
                    <a:pt x="196646" y="192417"/>
                  </a:lnTo>
                  <a:lnTo>
                    <a:pt x="237858" y="289852"/>
                  </a:lnTo>
                  <a:lnTo>
                    <a:pt x="659307" y="89344"/>
                  </a:lnTo>
                  <a:lnTo>
                    <a:pt x="670267" y="112661"/>
                  </a:lnTo>
                  <a:lnTo>
                    <a:pt x="723988" y="34683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177" name="object 177"/>
          <p:cNvGrpSpPr/>
          <p:nvPr/>
        </p:nvGrpSpPr>
        <p:grpSpPr>
          <a:xfrm>
            <a:off x="1074144" y="4959415"/>
            <a:ext cx="344277" cy="117054"/>
            <a:chOff x="958848" y="5898499"/>
            <a:chExt cx="476250" cy="161925"/>
          </a:xfrm>
        </p:grpSpPr>
        <p:pic>
          <p:nvPicPr>
            <p:cNvPr id="178" name="object 17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70165" y="5898499"/>
              <a:ext cx="174715" cy="161862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58848" y="5898501"/>
              <a:ext cx="182740" cy="160578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1389203" y="5996629"/>
              <a:ext cx="45720" cy="62230"/>
            </a:xfrm>
            <a:custGeom>
              <a:avLst/>
              <a:gdLst/>
              <a:ahLst/>
              <a:cxnLst/>
              <a:rect l="l" t="t" r="r" b="b"/>
              <a:pathLst>
                <a:path w="45719" h="62229">
                  <a:moveTo>
                    <a:pt x="0" y="62230"/>
                  </a:moveTo>
                  <a:lnTo>
                    <a:pt x="45274" y="62230"/>
                  </a:lnTo>
                  <a:lnTo>
                    <a:pt x="45274" y="0"/>
                  </a:lnTo>
                  <a:lnTo>
                    <a:pt x="0" y="0"/>
                  </a:lnTo>
                  <a:lnTo>
                    <a:pt x="0" y="6223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sp>
        <p:nvSpPr>
          <p:cNvPr id="181" name="object 181"/>
          <p:cNvSpPr/>
          <p:nvPr/>
        </p:nvSpPr>
        <p:spPr>
          <a:xfrm>
            <a:off x="1385242" y="4959662"/>
            <a:ext cx="179942" cy="118431"/>
          </a:xfrm>
          <a:custGeom>
            <a:avLst/>
            <a:gdLst/>
            <a:ahLst/>
            <a:cxnLst/>
            <a:rect l="l" t="t" r="r" b="b"/>
            <a:pathLst>
              <a:path w="248919" h="163829">
                <a:moveTo>
                  <a:pt x="156400" y="0"/>
                </a:moveTo>
                <a:lnTo>
                  <a:pt x="111125" y="0"/>
                </a:lnTo>
                <a:lnTo>
                  <a:pt x="111125" y="59690"/>
                </a:lnTo>
                <a:lnTo>
                  <a:pt x="45275" y="59690"/>
                </a:lnTo>
                <a:lnTo>
                  <a:pt x="45275" y="0"/>
                </a:lnTo>
                <a:lnTo>
                  <a:pt x="0" y="0"/>
                </a:lnTo>
                <a:lnTo>
                  <a:pt x="0" y="59690"/>
                </a:lnTo>
                <a:lnTo>
                  <a:pt x="0" y="97790"/>
                </a:lnTo>
                <a:lnTo>
                  <a:pt x="111125" y="97790"/>
                </a:lnTo>
                <a:lnTo>
                  <a:pt x="111125" y="160020"/>
                </a:lnTo>
                <a:lnTo>
                  <a:pt x="156400" y="160020"/>
                </a:lnTo>
                <a:lnTo>
                  <a:pt x="156400" y="97790"/>
                </a:lnTo>
                <a:lnTo>
                  <a:pt x="156400" y="59690"/>
                </a:lnTo>
                <a:lnTo>
                  <a:pt x="156400" y="0"/>
                </a:lnTo>
                <a:close/>
              </a:path>
              <a:path w="248919" h="163829">
                <a:moveTo>
                  <a:pt x="248894" y="135521"/>
                </a:moveTo>
                <a:lnTo>
                  <a:pt x="246697" y="124701"/>
                </a:lnTo>
                <a:lnTo>
                  <a:pt x="240703" y="115925"/>
                </a:lnTo>
                <a:lnTo>
                  <a:pt x="231825" y="110045"/>
                </a:lnTo>
                <a:lnTo>
                  <a:pt x="220954" y="107899"/>
                </a:lnTo>
                <a:lnTo>
                  <a:pt x="209943" y="110045"/>
                </a:lnTo>
                <a:lnTo>
                  <a:pt x="201079" y="115925"/>
                </a:lnTo>
                <a:lnTo>
                  <a:pt x="195160" y="124701"/>
                </a:lnTo>
                <a:lnTo>
                  <a:pt x="193014" y="135521"/>
                </a:lnTo>
                <a:lnTo>
                  <a:pt x="195160" y="146570"/>
                </a:lnTo>
                <a:lnTo>
                  <a:pt x="201079" y="155549"/>
                </a:lnTo>
                <a:lnTo>
                  <a:pt x="209943" y="161582"/>
                </a:lnTo>
                <a:lnTo>
                  <a:pt x="220954" y="163779"/>
                </a:lnTo>
                <a:lnTo>
                  <a:pt x="231825" y="161582"/>
                </a:lnTo>
                <a:lnTo>
                  <a:pt x="240703" y="155549"/>
                </a:lnTo>
                <a:lnTo>
                  <a:pt x="246697" y="146570"/>
                </a:lnTo>
                <a:lnTo>
                  <a:pt x="248894" y="135521"/>
                </a:lnTo>
                <a:close/>
              </a:path>
            </a:pathLst>
          </a:custGeom>
          <a:solidFill>
            <a:srgbClr val="2A371E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sp>
        <p:nvSpPr>
          <p:cNvPr id="182" name="object 182"/>
          <p:cNvSpPr/>
          <p:nvPr/>
        </p:nvSpPr>
        <p:spPr>
          <a:xfrm>
            <a:off x="1570120" y="4396970"/>
            <a:ext cx="50953" cy="21115"/>
          </a:xfrm>
          <a:custGeom>
            <a:avLst/>
            <a:gdLst/>
            <a:ahLst/>
            <a:cxnLst/>
            <a:rect l="l" t="t" r="r" b="b"/>
            <a:pathLst>
              <a:path w="70485" h="29210">
                <a:moveTo>
                  <a:pt x="70368" y="0"/>
                </a:moveTo>
                <a:lnTo>
                  <a:pt x="0" y="0"/>
                </a:lnTo>
                <a:lnTo>
                  <a:pt x="0" y="28919"/>
                </a:lnTo>
                <a:lnTo>
                  <a:pt x="70368" y="28919"/>
                </a:lnTo>
                <a:lnTo>
                  <a:pt x="70368" y="0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sp>
        <p:nvSpPr>
          <p:cNvPr id="183" name="object 183"/>
          <p:cNvSpPr/>
          <p:nvPr/>
        </p:nvSpPr>
        <p:spPr>
          <a:xfrm>
            <a:off x="1690288" y="4390457"/>
            <a:ext cx="23410" cy="62429"/>
          </a:xfrm>
          <a:custGeom>
            <a:avLst/>
            <a:gdLst/>
            <a:ahLst/>
            <a:cxnLst/>
            <a:rect l="l" t="t" r="r" b="b"/>
            <a:pathLst>
              <a:path w="32385" h="86360">
                <a:moveTo>
                  <a:pt x="0" y="86360"/>
                </a:moveTo>
                <a:lnTo>
                  <a:pt x="32105" y="86360"/>
                </a:lnTo>
                <a:lnTo>
                  <a:pt x="32105" y="0"/>
                </a:lnTo>
                <a:lnTo>
                  <a:pt x="0" y="0"/>
                </a:lnTo>
                <a:lnTo>
                  <a:pt x="0" y="86360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184" name="object 184"/>
          <p:cNvGrpSpPr/>
          <p:nvPr/>
        </p:nvGrpSpPr>
        <p:grpSpPr>
          <a:xfrm>
            <a:off x="1690287" y="4333753"/>
            <a:ext cx="1370682" cy="152400"/>
            <a:chOff x="1811181" y="5033000"/>
            <a:chExt cx="1896110" cy="210820"/>
          </a:xfrm>
        </p:grpSpPr>
        <p:sp>
          <p:nvSpPr>
            <p:cNvPr id="185" name="object 185"/>
            <p:cNvSpPr/>
            <p:nvPr/>
          </p:nvSpPr>
          <p:spPr>
            <a:xfrm>
              <a:off x="1811172" y="5084769"/>
              <a:ext cx="109855" cy="113030"/>
            </a:xfrm>
            <a:custGeom>
              <a:avLst/>
              <a:gdLst/>
              <a:ahLst/>
              <a:cxnLst/>
              <a:rect l="l" t="t" r="r" b="b"/>
              <a:pathLst>
                <a:path w="109855" h="113029">
                  <a:moveTo>
                    <a:pt x="109537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77419" y="26670"/>
                  </a:lnTo>
                  <a:lnTo>
                    <a:pt x="77419" y="113030"/>
                  </a:lnTo>
                  <a:lnTo>
                    <a:pt x="109537" y="113030"/>
                  </a:lnTo>
                  <a:lnTo>
                    <a:pt x="109537" y="26670"/>
                  </a:lnTo>
                  <a:lnTo>
                    <a:pt x="109537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186" name="object 18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952136" y="5081497"/>
              <a:ext cx="265297" cy="16214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241118" y="5084240"/>
              <a:ext cx="113181" cy="113856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381399" y="5081497"/>
              <a:ext cx="100648" cy="11955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506874" y="5081497"/>
              <a:ext cx="404657" cy="145519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933622" y="5084240"/>
              <a:ext cx="113179" cy="113856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065928" y="5081507"/>
              <a:ext cx="365714" cy="119546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3455564" y="5081507"/>
              <a:ext cx="113399" cy="119546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593558" y="5033000"/>
              <a:ext cx="113181" cy="165100"/>
            </a:xfrm>
            <a:prstGeom prst="rect">
              <a:avLst/>
            </a:prstGeom>
          </p:spPr>
        </p:pic>
      </p:grpSp>
      <p:pic>
        <p:nvPicPr>
          <p:cNvPr id="194" name="object 194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3125434" y="4370791"/>
            <a:ext cx="78358" cy="82306"/>
          </a:xfrm>
          <a:prstGeom prst="rect">
            <a:avLst/>
          </a:prstGeom>
        </p:spPr>
      </p:pic>
      <p:grpSp>
        <p:nvGrpSpPr>
          <p:cNvPr id="195" name="object 195"/>
          <p:cNvGrpSpPr/>
          <p:nvPr/>
        </p:nvGrpSpPr>
        <p:grpSpPr>
          <a:xfrm>
            <a:off x="3258283" y="4335561"/>
            <a:ext cx="256601" cy="120267"/>
            <a:chOff x="3980239" y="5035500"/>
            <a:chExt cx="354965" cy="166370"/>
          </a:xfrm>
        </p:grpSpPr>
        <p:pic>
          <p:nvPicPr>
            <p:cNvPr id="196" name="object 19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980239" y="5035500"/>
              <a:ext cx="113395" cy="162596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115506" y="5035503"/>
              <a:ext cx="219289" cy="165787"/>
            </a:xfrm>
            <a:prstGeom prst="rect">
              <a:avLst/>
            </a:prstGeom>
          </p:spPr>
        </p:pic>
      </p:grpSp>
      <p:pic>
        <p:nvPicPr>
          <p:cNvPr id="198" name="object 198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3674767" y="4371176"/>
            <a:ext cx="87903" cy="83734"/>
          </a:xfrm>
          <a:prstGeom prst="rect">
            <a:avLst/>
          </a:prstGeom>
        </p:spPr>
      </p:pic>
      <p:grpSp>
        <p:nvGrpSpPr>
          <p:cNvPr id="199" name="object 199"/>
          <p:cNvGrpSpPr/>
          <p:nvPr/>
        </p:nvGrpSpPr>
        <p:grpSpPr>
          <a:xfrm>
            <a:off x="2682494" y="5130993"/>
            <a:ext cx="470971" cy="117513"/>
            <a:chOff x="3183732" y="6135847"/>
            <a:chExt cx="651510" cy="162560"/>
          </a:xfrm>
        </p:grpSpPr>
        <p:sp>
          <p:nvSpPr>
            <p:cNvPr id="200" name="object 200"/>
            <p:cNvSpPr/>
            <p:nvPr/>
          </p:nvSpPr>
          <p:spPr>
            <a:xfrm>
              <a:off x="3183732" y="6174803"/>
              <a:ext cx="70485" cy="29209"/>
            </a:xfrm>
            <a:custGeom>
              <a:avLst/>
              <a:gdLst/>
              <a:ahLst/>
              <a:cxnLst/>
              <a:rect l="l" t="t" r="r" b="b"/>
              <a:pathLst>
                <a:path w="70485" h="29210">
                  <a:moveTo>
                    <a:pt x="70368" y="0"/>
                  </a:moveTo>
                  <a:lnTo>
                    <a:pt x="0" y="0"/>
                  </a:lnTo>
                  <a:lnTo>
                    <a:pt x="0" y="28914"/>
                  </a:lnTo>
                  <a:lnTo>
                    <a:pt x="70368" y="28914"/>
                  </a:lnTo>
                  <a:lnTo>
                    <a:pt x="70368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01" name="object 20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284154" y="6135847"/>
              <a:ext cx="496656" cy="162139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3803130" y="6207449"/>
              <a:ext cx="32384" cy="44450"/>
            </a:xfrm>
            <a:custGeom>
              <a:avLst/>
              <a:gdLst/>
              <a:ahLst/>
              <a:cxnLst/>
              <a:rect l="l" t="t" r="r" b="b"/>
              <a:pathLst>
                <a:path w="32385" h="44450">
                  <a:moveTo>
                    <a:pt x="0" y="44450"/>
                  </a:moveTo>
                  <a:lnTo>
                    <a:pt x="32104" y="44450"/>
                  </a:lnTo>
                  <a:lnTo>
                    <a:pt x="32104" y="0"/>
                  </a:lnTo>
                  <a:lnTo>
                    <a:pt x="0" y="0"/>
                  </a:lnTo>
                  <a:lnTo>
                    <a:pt x="0" y="4445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203" name="object 203"/>
          <p:cNvGrpSpPr/>
          <p:nvPr/>
        </p:nvGrpSpPr>
        <p:grpSpPr>
          <a:xfrm>
            <a:off x="3130251" y="5130996"/>
            <a:ext cx="185910" cy="86757"/>
            <a:chOff x="3803130" y="6135851"/>
            <a:chExt cx="257175" cy="120014"/>
          </a:xfrm>
        </p:grpSpPr>
        <p:sp>
          <p:nvSpPr>
            <p:cNvPr id="204" name="object 204"/>
            <p:cNvSpPr/>
            <p:nvPr/>
          </p:nvSpPr>
          <p:spPr>
            <a:xfrm>
              <a:off x="3803129" y="6138869"/>
              <a:ext cx="111125" cy="113030"/>
            </a:xfrm>
            <a:custGeom>
              <a:avLst/>
              <a:gdLst/>
              <a:ahLst/>
              <a:cxnLst/>
              <a:rect l="l" t="t" r="r" b="b"/>
              <a:pathLst>
                <a:path w="111125" h="113029">
                  <a:moveTo>
                    <a:pt x="110883" y="0"/>
                  </a:moveTo>
                  <a:lnTo>
                    <a:pt x="78790" y="0"/>
                  </a:lnTo>
                  <a:lnTo>
                    <a:pt x="78790" y="41910"/>
                  </a:lnTo>
                  <a:lnTo>
                    <a:pt x="32105" y="41910"/>
                  </a:lnTo>
                  <a:lnTo>
                    <a:pt x="32105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68580"/>
                  </a:lnTo>
                  <a:lnTo>
                    <a:pt x="78790" y="68580"/>
                  </a:lnTo>
                  <a:lnTo>
                    <a:pt x="78790" y="113030"/>
                  </a:lnTo>
                  <a:lnTo>
                    <a:pt x="110883" y="113030"/>
                  </a:lnTo>
                  <a:lnTo>
                    <a:pt x="110883" y="68580"/>
                  </a:lnTo>
                  <a:lnTo>
                    <a:pt x="110883" y="41910"/>
                  </a:lnTo>
                  <a:lnTo>
                    <a:pt x="110883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05" name="object 20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3936121" y="6135851"/>
              <a:ext cx="124103" cy="119555"/>
            </a:xfrm>
            <a:prstGeom prst="rect">
              <a:avLst/>
            </a:prstGeom>
          </p:spPr>
        </p:pic>
      </p:grpSp>
      <p:grpSp>
        <p:nvGrpSpPr>
          <p:cNvPr id="206" name="object 206"/>
          <p:cNvGrpSpPr/>
          <p:nvPr/>
        </p:nvGrpSpPr>
        <p:grpSpPr>
          <a:xfrm>
            <a:off x="3374377" y="5130993"/>
            <a:ext cx="849676" cy="117513"/>
            <a:chOff x="4140838" y="6135847"/>
            <a:chExt cx="1175385" cy="162560"/>
          </a:xfrm>
        </p:grpSpPr>
        <p:pic>
          <p:nvPicPr>
            <p:cNvPr id="207" name="object 20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140838" y="6135847"/>
              <a:ext cx="380070" cy="162139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545731" y="6138586"/>
              <a:ext cx="108395" cy="113856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678949" y="6138590"/>
              <a:ext cx="113179" cy="113856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823553" y="6135850"/>
              <a:ext cx="492102" cy="119555"/>
            </a:xfrm>
            <a:prstGeom prst="rect">
              <a:avLst/>
            </a:prstGeom>
          </p:spPr>
        </p:pic>
      </p:grpSp>
      <p:grpSp>
        <p:nvGrpSpPr>
          <p:cNvPr id="211" name="object 211"/>
          <p:cNvGrpSpPr/>
          <p:nvPr/>
        </p:nvGrpSpPr>
        <p:grpSpPr>
          <a:xfrm>
            <a:off x="4267440" y="5130993"/>
            <a:ext cx="553139" cy="117513"/>
            <a:chOff x="5376240" y="6135847"/>
            <a:chExt cx="765175" cy="162560"/>
          </a:xfrm>
        </p:grpSpPr>
        <p:pic>
          <p:nvPicPr>
            <p:cNvPr id="212" name="object 21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376240" y="6135847"/>
              <a:ext cx="228629" cy="119559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629467" y="6135847"/>
              <a:ext cx="365262" cy="119559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018411" y="6135857"/>
              <a:ext cx="122971" cy="162129"/>
            </a:xfrm>
            <a:prstGeom prst="rect">
              <a:avLst/>
            </a:prstGeom>
          </p:spPr>
        </p:pic>
      </p:grpSp>
      <p:grpSp>
        <p:nvGrpSpPr>
          <p:cNvPr id="215" name="object 215"/>
          <p:cNvGrpSpPr/>
          <p:nvPr/>
        </p:nvGrpSpPr>
        <p:grpSpPr>
          <a:xfrm>
            <a:off x="2682493" y="5304836"/>
            <a:ext cx="316276" cy="120267"/>
            <a:chOff x="3183732" y="6376330"/>
            <a:chExt cx="437515" cy="166370"/>
          </a:xfrm>
        </p:grpSpPr>
        <p:sp>
          <p:nvSpPr>
            <p:cNvPr id="216" name="object 216"/>
            <p:cNvSpPr/>
            <p:nvPr/>
          </p:nvSpPr>
          <p:spPr>
            <a:xfrm>
              <a:off x="3183732" y="6461275"/>
              <a:ext cx="70485" cy="29209"/>
            </a:xfrm>
            <a:custGeom>
              <a:avLst/>
              <a:gdLst/>
              <a:ahLst/>
              <a:cxnLst/>
              <a:rect l="l" t="t" r="r" b="b"/>
              <a:pathLst>
                <a:path w="70485" h="29210">
                  <a:moveTo>
                    <a:pt x="70368" y="0"/>
                  </a:moveTo>
                  <a:lnTo>
                    <a:pt x="0" y="0"/>
                  </a:lnTo>
                  <a:lnTo>
                    <a:pt x="0" y="28919"/>
                  </a:lnTo>
                  <a:lnTo>
                    <a:pt x="70368" y="28919"/>
                  </a:lnTo>
                  <a:lnTo>
                    <a:pt x="70368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17" name="object 21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280504" y="6379509"/>
              <a:ext cx="65811" cy="159411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3372731" y="6376330"/>
              <a:ext cx="248220" cy="165773"/>
            </a:xfrm>
            <a:prstGeom prst="rect">
              <a:avLst/>
            </a:prstGeom>
          </p:spPr>
        </p:pic>
      </p:grpSp>
      <p:pic>
        <p:nvPicPr>
          <p:cNvPr id="219" name="object 219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3060291" y="5340061"/>
            <a:ext cx="78355" cy="82306"/>
          </a:xfrm>
          <a:prstGeom prst="rect">
            <a:avLst/>
          </a:prstGeom>
        </p:spPr>
      </p:pic>
      <p:grpSp>
        <p:nvGrpSpPr>
          <p:cNvPr id="220" name="object 220"/>
          <p:cNvGrpSpPr/>
          <p:nvPr/>
        </p:nvGrpSpPr>
        <p:grpSpPr>
          <a:xfrm>
            <a:off x="3193135" y="5304830"/>
            <a:ext cx="366770" cy="120267"/>
            <a:chOff x="3890120" y="6376322"/>
            <a:chExt cx="507365" cy="166370"/>
          </a:xfrm>
        </p:grpSpPr>
        <p:pic>
          <p:nvPicPr>
            <p:cNvPr id="221" name="object 221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890120" y="6376322"/>
              <a:ext cx="113399" cy="162598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025386" y="6376326"/>
              <a:ext cx="219290" cy="165787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275655" y="6376330"/>
              <a:ext cx="121373" cy="165773"/>
            </a:xfrm>
            <a:prstGeom prst="rect">
              <a:avLst/>
            </a:prstGeom>
          </p:spPr>
        </p:pic>
      </p:grpSp>
      <p:sp>
        <p:nvSpPr>
          <p:cNvPr id="224" name="object 224"/>
          <p:cNvSpPr/>
          <p:nvPr/>
        </p:nvSpPr>
        <p:spPr>
          <a:xfrm>
            <a:off x="3621300" y="5338083"/>
            <a:ext cx="396148" cy="118431"/>
          </a:xfrm>
          <a:custGeom>
            <a:avLst/>
            <a:gdLst/>
            <a:ahLst/>
            <a:cxnLst/>
            <a:rect l="l" t="t" r="r" b="b"/>
            <a:pathLst>
              <a:path w="548004" h="163829">
                <a:moveTo>
                  <a:pt x="90170" y="2298"/>
                </a:moveTo>
                <a:lnTo>
                  <a:pt x="0" y="2298"/>
                </a:lnTo>
                <a:lnTo>
                  <a:pt x="0" y="30238"/>
                </a:lnTo>
                <a:lnTo>
                  <a:pt x="0" y="116598"/>
                </a:lnTo>
                <a:lnTo>
                  <a:pt x="32105" y="116598"/>
                </a:lnTo>
                <a:lnTo>
                  <a:pt x="32105" y="30238"/>
                </a:lnTo>
                <a:lnTo>
                  <a:pt x="90170" y="30238"/>
                </a:lnTo>
                <a:lnTo>
                  <a:pt x="90170" y="2298"/>
                </a:lnTo>
                <a:close/>
              </a:path>
              <a:path w="548004" h="163829">
                <a:moveTo>
                  <a:pt x="227266" y="59677"/>
                </a:moveTo>
                <a:lnTo>
                  <a:pt x="222631" y="36423"/>
                </a:lnTo>
                <a:lnTo>
                  <a:pt x="216890" y="28028"/>
                </a:lnTo>
                <a:lnTo>
                  <a:pt x="209651" y="17462"/>
                </a:lnTo>
                <a:lnTo>
                  <a:pt x="195605" y="8470"/>
                </a:lnTo>
                <a:lnTo>
                  <a:pt x="195605" y="59677"/>
                </a:lnTo>
                <a:lnTo>
                  <a:pt x="193255" y="72339"/>
                </a:lnTo>
                <a:lnTo>
                  <a:pt x="186728" y="82448"/>
                </a:lnTo>
                <a:lnTo>
                  <a:pt x="176784" y="89141"/>
                </a:lnTo>
                <a:lnTo>
                  <a:pt x="164185" y="91554"/>
                </a:lnTo>
                <a:lnTo>
                  <a:pt x="151599" y="89141"/>
                </a:lnTo>
                <a:lnTo>
                  <a:pt x="141655" y="82448"/>
                </a:lnTo>
                <a:lnTo>
                  <a:pt x="135115" y="72339"/>
                </a:lnTo>
                <a:lnTo>
                  <a:pt x="132765" y="59677"/>
                </a:lnTo>
                <a:lnTo>
                  <a:pt x="135115" y="47142"/>
                </a:lnTo>
                <a:lnTo>
                  <a:pt x="141643" y="37109"/>
                </a:lnTo>
                <a:lnTo>
                  <a:pt x="151599" y="30441"/>
                </a:lnTo>
                <a:lnTo>
                  <a:pt x="164185" y="28028"/>
                </a:lnTo>
                <a:lnTo>
                  <a:pt x="176784" y="30441"/>
                </a:lnTo>
                <a:lnTo>
                  <a:pt x="186728" y="37109"/>
                </a:lnTo>
                <a:lnTo>
                  <a:pt x="193255" y="47142"/>
                </a:lnTo>
                <a:lnTo>
                  <a:pt x="195605" y="59677"/>
                </a:lnTo>
                <a:lnTo>
                  <a:pt x="195605" y="8470"/>
                </a:lnTo>
                <a:lnTo>
                  <a:pt x="189699" y="4686"/>
                </a:lnTo>
                <a:lnTo>
                  <a:pt x="164185" y="0"/>
                </a:lnTo>
                <a:lnTo>
                  <a:pt x="138569" y="4686"/>
                </a:lnTo>
                <a:lnTo>
                  <a:pt x="118643" y="17462"/>
                </a:lnTo>
                <a:lnTo>
                  <a:pt x="105714" y="36423"/>
                </a:lnTo>
                <a:lnTo>
                  <a:pt x="101104" y="59677"/>
                </a:lnTo>
                <a:lnTo>
                  <a:pt x="105714" y="83146"/>
                </a:lnTo>
                <a:lnTo>
                  <a:pt x="118643" y="102171"/>
                </a:lnTo>
                <a:lnTo>
                  <a:pt x="138569" y="114909"/>
                </a:lnTo>
                <a:lnTo>
                  <a:pt x="164185" y="119570"/>
                </a:lnTo>
                <a:lnTo>
                  <a:pt x="189699" y="114909"/>
                </a:lnTo>
                <a:lnTo>
                  <a:pt x="209651" y="102171"/>
                </a:lnTo>
                <a:lnTo>
                  <a:pt x="216890" y="91554"/>
                </a:lnTo>
                <a:lnTo>
                  <a:pt x="222631" y="83146"/>
                </a:lnTo>
                <a:lnTo>
                  <a:pt x="227266" y="59677"/>
                </a:lnTo>
                <a:close/>
              </a:path>
              <a:path w="548004" h="163829">
                <a:moveTo>
                  <a:pt x="380072" y="89738"/>
                </a:moveTo>
                <a:lnTo>
                  <a:pt x="361403" y="89738"/>
                </a:lnTo>
                <a:lnTo>
                  <a:pt x="361403" y="29616"/>
                </a:lnTo>
                <a:lnTo>
                  <a:pt x="361403" y="2743"/>
                </a:lnTo>
                <a:lnTo>
                  <a:pt x="329971" y="2743"/>
                </a:lnTo>
                <a:lnTo>
                  <a:pt x="329971" y="29616"/>
                </a:lnTo>
                <a:lnTo>
                  <a:pt x="329971" y="89738"/>
                </a:lnTo>
                <a:lnTo>
                  <a:pt x="284429" y="89738"/>
                </a:lnTo>
                <a:lnTo>
                  <a:pt x="289356" y="74968"/>
                </a:lnTo>
                <a:lnTo>
                  <a:pt x="292430" y="59931"/>
                </a:lnTo>
                <a:lnTo>
                  <a:pt x="294005" y="44754"/>
                </a:lnTo>
                <a:lnTo>
                  <a:pt x="294449" y="29616"/>
                </a:lnTo>
                <a:lnTo>
                  <a:pt x="329971" y="29616"/>
                </a:lnTo>
                <a:lnTo>
                  <a:pt x="329971" y="2743"/>
                </a:lnTo>
                <a:lnTo>
                  <a:pt x="265760" y="2743"/>
                </a:lnTo>
                <a:lnTo>
                  <a:pt x="265303" y="24841"/>
                </a:lnTo>
                <a:lnTo>
                  <a:pt x="264160" y="46837"/>
                </a:lnTo>
                <a:lnTo>
                  <a:pt x="261454" y="64579"/>
                </a:lnTo>
                <a:lnTo>
                  <a:pt x="257263" y="78663"/>
                </a:lnTo>
                <a:lnTo>
                  <a:pt x="251637" y="89738"/>
                </a:lnTo>
                <a:lnTo>
                  <a:pt x="237058" y="89738"/>
                </a:lnTo>
                <a:lnTo>
                  <a:pt x="237058" y="145529"/>
                </a:lnTo>
                <a:lnTo>
                  <a:pt x="267804" y="145529"/>
                </a:lnTo>
                <a:lnTo>
                  <a:pt x="267804" y="116611"/>
                </a:lnTo>
                <a:lnTo>
                  <a:pt x="349783" y="116611"/>
                </a:lnTo>
                <a:lnTo>
                  <a:pt x="349783" y="145529"/>
                </a:lnTo>
                <a:lnTo>
                  <a:pt x="380072" y="145529"/>
                </a:lnTo>
                <a:lnTo>
                  <a:pt x="380072" y="116611"/>
                </a:lnTo>
                <a:lnTo>
                  <a:pt x="380072" y="89738"/>
                </a:lnTo>
                <a:close/>
              </a:path>
              <a:path w="548004" h="163829">
                <a:moveTo>
                  <a:pt x="514870" y="2743"/>
                </a:moveTo>
                <a:lnTo>
                  <a:pt x="480949" y="2743"/>
                </a:lnTo>
                <a:lnTo>
                  <a:pt x="452475" y="77584"/>
                </a:lnTo>
                <a:lnTo>
                  <a:pt x="422427" y="2743"/>
                </a:lnTo>
                <a:lnTo>
                  <a:pt x="387819" y="2743"/>
                </a:lnTo>
                <a:lnTo>
                  <a:pt x="436765" y="112687"/>
                </a:lnTo>
                <a:lnTo>
                  <a:pt x="431800" y="122809"/>
                </a:lnTo>
                <a:lnTo>
                  <a:pt x="426186" y="129921"/>
                </a:lnTo>
                <a:lnTo>
                  <a:pt x="419544" y="134124"/>
                </a:lnTo>
                <a:lnTo>
                  <a:pt x="411505" y="135496"/>
                </a:lnTo>
                <a:lnTo>
                  <a:pt x="404901" y="135496"/>
                </a:lnTo>
                <a:lnTo>
                  <a:pt x="399440" y="133908"/>
                </a:lnTo>
                <a:lnTo>
                  <a:pt x="394195" y="130949"/>
                </a:lnTo>
                <a:lnTo>
                  <a:pt x="394195" y="158953"/>
                </a:lnTo>
                <a:lnTo>
                  <a:pt x="398957" y="161455"/>
                </a:lnTo>
                <a:lnTo>
                  <a:pt x="408089" y="163512"/>
                </a:lnTo>
                <a:lnTo>
                  <a:pt x="416966" y="163512"/>
                </a:lnTo>
                <a:lnTo>
                  <a:pt x="431507" y="161277"/>
                </a:lnTo>
                <a:lnTo>
                  <a:pt x="443801" y="154609"/>
                </a:lnTo>
                <a:lnTo>
                  <a:pt x="454012" y="143624"/>
                </a:lnTo>
                <a:lnTo>
                  <a:pt x="462280" y="128435"/>
                </a:lnTo>
                <a:lnTo>
                  <a:pt x="514870" y="2743"/>
                </a:lnTo>
                <a:close/>
              </a:path>
              <a:path w="548004" h="163829">
                <a:moveTo>
                  <a:pt x="547674" y="99072"/>
                </a:moveTo>
                <a:lnTo>
                  <a:pt x="546112" y="91401"/>
                </a:lnTo>
                <a:lnTo>
                  <a:pt x="541870" y="85178"/>
                </a:lnTo>
                <a:lnTo>
                  <a:pt x="535571" y="81013"/>
                </a:lnTo>
                <a:lnTo>
                  <a:pt x="527862" y="79489"/>
                </a:lnTo>
                <a:lnTo>
                  <a:pt x="520052" y="81013"/>
                </a:lnTo>
                <a:lnTo>
                  <a:pt x="513765" y="85178"/>
                </a:lnTo>
                <a:lnTo>
                  <a:pt x="509574" y="91401"/>
                </a:lnTo>
                <a:lnTo>
                  <a:pt x="508050" y="99072"/>
                </a:lnTo>
                <a:lnTo>
                  <a:pt x="509574" y="106908"/>
                </a:lnTo>
                <a:lnTo>
                  <a:pt x="513765" y="113284"/>
                </a:lnTo>
                <a:lnTo>
                  <a:pt x="520052" y="117551"/>
                </a:lnTo>
                <a:lnTo>
                  <a:pt x="527862" y="119113"/>
                </a:lnTo>
                <a:lnTo>
                  <a:pt x="535571" y="117551"/>
                </a:lnTo>
                <a:lnTo>
                  <a:pt x="541870" y="113284"/>
                </a:lnTo>
                <a:lnTo>
                  <a:pt x="546112" y="106908"/>
                </a:lnTo>
                <a:lnTo>
                  <a:pt x="547674" y="99072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225" name="object 225"/>
          <p:cNvGrpSpPr/>
          <p:nvPr/>
        </p:nvGrpSpPr>
        <p:grpSpPr>
          <a:xfrm>
            <a:off x="5522296" y="903578"/>
            <a:ext cx="627043" cy="627043"/>
            <a:chOff x="7112124" y="287923"/>
            <a:chExt cx="867410" cy="867410"/>
          </a:xfrm>
        </p:grpSpPr>
        <p:sp>
          <p:nvSpPr>
            <p:cNvPr id="226" name="object 226"/>
            <p:cNvSpPr/>
            <p:nvPr/>
          </p:nvSpPr>
          <p:spPr>
            <a:xfrm>
              <a:off x="7112124" y="287923"/>
              <a:ext cx="867410" cy="867410"/>
            </a:xfrm>
            <a:custGeom>
              <a:avLst/>
              <a:gdLst/>
              <a:ahLst/>
              <a:cxnLst/>
              <a:rect l="l" t="t" r="r" b="b"/>
              <a:pathLst>
                <a:path w="867409" h="867410">
                  <a:moveTo>
                    <a:pt x="433781" y="0"/>
                  </a:moveTo>
                  <a:lnTo>
                    <a:pt x="386511" y="2544"/>
                  </a:lnTo>
                  <a:lnTo>
                    <a:pt x="340716" y="9999"/>
                  </a:lnTo>
                  <a:lnTo>
                    <a:pt x="296662" y="22102"/>
                  </a:lnTo>
                  <a:lnTo>
                    <a:pt x="254612" y="38588"/>
                  </a:lnTo>
                  <a:lnTo>
                    <a:pt x="214831" y="59192"/>
                  </a:lnTo>
                  <a:lnTo>
                    <a:pt x="177583" y="83649"/>
                  </a:lnTo>
                  <a:lnTo>
                    <a:pt x="143134" y="111696"/>
                  </a:lnTo>
                  <a:lnTo>
                    <a:pt x="111747" y="143067"/>
                  </a:lnTo>
                  <a:lnTo>
                    <a:pt x="83686" y="177499"/>
                  </a:lnTo>
                  <a:lnTo>
                    <a:pt x="59217" y="214726"/>
                  </a:lnTo>
                  <a:lnTo>
                    <a:pt x="38604" y="254485"/>
                  </a:lnTo>
                  <a:lnTo>
                    <a:pt x="22111" y="296510"/>
                  </a:lnTo>
                  <a:lnTo>
                    <a:pt x="10003" y="340537"/>
                  </a:lnTo>
                  <a:lnTo>
                    <a:pt x="2545" y="386302"/>
                  </a:lnTo>
                  <a:lnTo>
                    <a:pt x="0" y="433541"/>
                  </a:lnTo>
                  <a:lnTo>
                    <a:pt x="2545" y="480772"/>
                  </a:lnTo>
                  <a:lnTo>
                    <a:pt x="10003" y="526530"/>
                  </a:lnTo>
                  <a:lnTo>
                    <a:pt x="22111" y="570552"/>
                  </a:lnTo>
                  <a:lnTo>
                    <a:pt x="38604" y="612572"/>
                  </a:lnTo>
                  <a:lnTo>
                    <a:pt x="59217" y="652325"/>
                  </a:lnTo>
                  <a:lnTo>
                    <a:pt x="83686" y="689548"/>
                  </a:lnTo>
                  <a:lnTo>
                    <a:pt x="111747" y="723976"/>
                  </a:lnTo>
                  <a:lnTo>
                    <a:pt x="143134" y="755345"/>
                  </a:lnTo>
                  <a:lnTo>
                    <a:pt x="177583" y="783389"/>
                  </a:lnTo>
                  <a:lnTo>
                    <a:pt x="214831" y="807844"/>
                  </a:lnTo>
                  <a:lnTo>
                    <a:pt x="254612" y="828446"/>
                  </a:lnTo>
                  <a:lnTo>
                    <a:pt x="296662" y="844930"/>
                  </a:lnTo>
                  <a:lnTo>
                    <a:pt x="340716" y="857032"/>
                  </a:lnTo>
                  <a:lnTo>
                    <a:pt x="386511" y="864487"/>
                  </a:lnTo>
                  <a:lnTo>
                    <a:pt x="433781" y="867031"/>
                  </a:lnTo>
                  <a:lnTo>
                    <a:pt x="480975" y="864487"/>
                  </a:lnTo>
                  <a:lnTo>
                    <a:pt x="526703" y="857032"/>
                  </a:lnTo>
                  <a:lnTo>
                    <a:pt x="570700" y="844930"/>
                  </a:lnTo>
                  <a:lnTo>
                    <a:pt x="612701" y="828446"/>
                  </a:lnTo>
                  <a:lnTo>
                    <a:pt x="652441" y="807844"/>
                  </a:lnTo>
                  <a:lnTo>
                    <a:pt x="654058" y="806781"/>
                  </a:lnTo>
                  <a:lnTo>
                    <a:pt x="433781" y="806781"/>
                  </a:lnTo>
                  <a:lnTo>
                    <a:pt x="386935" y="803872"/>
                  </a:lnTo>
                  <a:lnTo>
                    <a:pt x="341829" y="795380"/>
                  </a:lnTo>
                  <a:lnTo>
                    <a:pt x="298812" y="781654"/>
                  </a:lnTo>
                  <a:lnTo>
                    <a:pt x="258234" y="763045"/>
                  </a:lnTo>
                  <a:lnTo>
                    <a:pt x="220443" y="739901"/>
                  </a:lnTo>
                  <a:lnTo>
                    <a:pt x="185790" y="712574"/>
                  </a:lnTo>
                  <a:lnTo>
                    <a:pt x="154624" y="681413"/>
                  </a:lnTo>
                  <a:lnTo>
                    <a:pt x="127294" y="646769"/>
                  </a:lnTo>
                  <a:lnTo>
                    <a:pt x="104149" y="608990"/>
                  </a:lnTo>
                  <a:lnTo>
                    <a:pt x="85539" y="568429"/>
                  </a:lnTo>
                  <a:lnTo>
                    <a:pt x="71814" y="525433"/>
                  </a:lnTo>
                  <a:lnTo>
                    <a:pt x="63323" y="480354"/>
                  </a:lnTo>
                  <a:lnTo>
                    <a:pt x="60415" y="433541"/>
                  </a:lnTo>
                  <a:lnTo>
                    <a:pt x="63323" y="386723"/>
                  </a:lnTo>
                  <a:lnTo>
                    <a:pt x="71814" y="341640"/>
                  </a:lnTo>
                  <a:lnTo>
                    <a:pt x="85539" y="298642"/>
                  </a:lnTo>
                  <a:lnTo>
                    <a:pt x="104149" y="258080"/>
                  </a:lnTo>
                  <a:lnTo>
                    <a:pt x="127294" y="220302"/>
                  </a:lnTo>
                  <a:lnTo>
                    <a:pt x="154624" y="185658"/>
                  </a:lnTo>
                  <a:lnTo>
                    <a:pt x="185790" y="154499"/>
                  </a:lnTo>
                  <a:lnTo>
                    <a:pt x="220443" y="127173"/>
                  </a:lnTo>
                  <a:lnTo>
                    <a:pt x="258234" y="104032"/>
                  </a:lnTo>
                  <a:lnTo>
                    <a:pt x="298812" y="85424"/>
                  </a:lnTo>
                  <a:lnTo>
                    <a:pt x="341829" y="71700"/>
                  </a:lnTo>
                  <a:lnTo>
                    <a:pt x="386935" y="63208"/>
                  </a:lnTo>
                  <a:lnTo>
                    <a:pt x="433781" y="60300"/>
                  </a:lnTo>
                  <a:lnTo>
                    <a:pt x="654128" y="60300"/>
                  </a:lnTo>
                  <a:lnTo>
                    <a:pt x="652441" y="59192"/>
                  </a:lnTo>
                  <a:lnTo>
                    <a:pt x="612701" y="38588"/>
                  </a:lnTo>
                  <a:lnTo>
                    <a:pt x="570700" y="22102"/>
                  </a:lnTo>
                  <a:lnTo>
                    <a:pt x="526703" y="9999"/>
                  </a:lnTo>
                  <a:lnTo>
                    <a:pt x="480975" y="2544"/>
                  </a:lnTo>
                  <a:lnTo>
                    <a:pt x="433781" y="0"/>
                  </a:lnTo>
                  <a:close/>
                </a:path>
                <a:path w="867409" h="867410">
                  <a:moveTo>
                    <a:pt x="654128" y="60300"/>
                  </a:moveTo>
                  <a:lnTo>
                    <a:pt x="433781" y="60300"/>
                  </a:lnTo>
                  <a:lnTo>
                    <a:pt x="480537" y="63208"/>
                  </a:lnTo>
                  <a:lnTo>
                    <a:pt x="525567" y="71700"/>
                  </a:lnTo>
                  <a:lnTo>
                    <a:pt x="568521" y="85424"/>
                  </a:lnTo>
                  <a:lnTo>
                    <a:pt x="609047" y="104032"/>
                  </a:lnTo>
                  <a:lnTo>
                    <a:pt x="646797" y="127173"/>
                  </a:lnTo>
                  <a:lnTo>
                    <a:pt x="681418" y="154499"/>
                  </a:lnTo>
                  <a:lnTo>
                    <a:pt x="712561" y="185658"/>
                  </a:lnTo>
                  <a:lnTo>
                    <a:pt x="739874" y="220302"/>
                  </a:lnTo>
                  <a:lnTo>
                    <a:pt x="763007" y="258080"/>
                  </a:lnTo>
                  <a:lnTo>
                    <a:pt x="781610" y="298642"/>
                  </a:lnTo>
                  <a:lnTo>
                    <a:pt x="795332" y="341640"/>
                  </a:lnTo>
                  <a:lnTo>
                    <a:pt x="803822" y="386723"/>
                  </a:lnTo>
                  <a:lnTo>
                    <a:pt x="806730" y="433541"/>
                  </a:lnTo>
                  <a:lnTo>
                    <a:pt x="803822" y="480354"/>
                  </a:lnTo>
                  <a:lnTo>
                    <a:pt x="795332" y="525433"/>
                  </a:lnTo>
                  <a:lnTo>
                    <a:pt x="781610" y="568429"/>
                  </a:lnTo>
                  <a:lnTo>
                    <a:pt x="763007" y="608990"/>
                  </a:lnTo>
                  <a:lnTo>
                    <a:pt x="739874" y="646769"/>
                  </a:lnTo>
                  <a:lnTo>
                    <a:pt x="712561" y="681413"/>
                  </a:lnTo>
                  <a:lnTo>
                    <a:pt x="681418" y="712574"/>
                  </a:lnTo>
                  <a:lnTo>
                    <a:pt x="646797" y="739901"/>
                  </a:lnTo>
                  <a:lnTo>
                    <a:pt x="609047" y="763045"/>
                  </a:lnTo>
                  <a:lnTo>
                    <a:pt x="568521" y="781654"/>
                  </a:lnTo>
                  <a:lnTo>
                    <a:pt x="525567" y="795380"/>
                  </a:lnTo>
                  <a:lnTo>
                    <a:pt x="480537" y="803872"/>
                  </a:lnTo>
                  <a:lnTo>
                    <a:pt x="433781" y="806781"/>
                  </a:lnTo>
                  <a:lnTo>
                    <a:pt x="654058" y="806781"/>
                  </a:lnTo>
                  <a:lnTo>
                    <a:pt x="689655" y="783389"/>
                  </a:lnTo>
                  <a:lnTo>
                    <a:pt x="724077" y="755345"/>
                  </a:lnTo>
                  <a:lnTo>
                    <a:pt x="755442" y="723976"/>
                  </a:lnTo>
                  <a:lnTo>
                    <a:pt x="783486" y="689548"/>
                  </a:lnTo>
                  <a:lnTo>
                    <a:pt x="807942" y="652325"/>
                  </a:lnTo>
                  <a:lnTo>
                    <a:pt x="828547" y="612572"/>
                  </a:lnTo>
                  <a:lnTo>
                    <a:pt x="845034" y="570552"/>
                  </a:lnTo>
                  <a:lnTo>
                    <a:pt x="857139" y="526530"/>
                  </a:lnTo>
                  <a:lnTo>
                    <a:pt x="864597" y="480772"/>
                  </a:lnTo>
                  <a:lnTo>
                    <a:pt x="867142" y="433541"/>
                  </a:lnTo>
                  <a:lnTo>
                    <a:pt x="864597" y="386302"/>
                  </a:lnTo>
                  <a:lnTo>
                    <a:pt x="857139" y="340537"/>
                  </a:lnTo>
                  <a:lnTo>
                    <a:pt x="845034" y="296510"/>
                  </a:lnTo>
                  <a:lnTo>
                    <a:pt x="828547" y="254485"/>
                  </a:lnTo>
                  <a:lnTo>
                    <a:pt x="807942" y="214726"/>
                  </a:lnTo>
                  <a:lnTo>
                    <a:pt x="783486" y="177499"/>
                  </a:lnTo>
                  <a:lnTo>
                    <a:pt x="755442" y="143067"/>
                  </a:lnTo>
                  <a:lnTo>
                    <a:pt x="724077" y="111696"/>
                  </a:lnTo>
                  <a:lnTo>
                    <a:pt x="689655" y="83649"/>
                  </a:lnTo>
                  <a:lnTo>
                    <a:pt x="654128" y="6030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7512977" y="730599"/>
              <a:ext cx="63500" cy="111125"/>
            </a:xfrm>
            <a:custGeom>
              <a:avLst/>
              <a:gdLst/>
              <a:ahLst/>
              <a:cxnLst/>
              <a:rect l="l" t="t" r="r" b="b"/>
              <a:pathLst>
                <a:path w="63500" h="111125">
                  <a:moveTo>
                    <a:pt x="22923" y="0"/>
                  </a:moveTo>
                  <a:lnTo>
                    <a:pt x="16662" y="76"/>
                  </a:lnTo>
                  <a:lnTo>
                    <a:pt x="10833" y="1701"/>
                  </a:lnTo>
                  <a:lnTo>
                    <a:pt x="6667" y="4914"/>
                  </a:lnTo>
                  <a:lnTo>
                    <a:pt x="2095" y="8128"/>
                  </a:lnTo>
                  <a:lnTo>
                    <a:pt x="0" y="12877"/>
                  </a:lnTo>
                  <a:lnTo>
                    <a:pt x="0" y="19126"/>
                  </a:lnTo>
                  <a:lnTo>
                    <a:pt x="1409" y="26276"/>
                  </a:lnTo>
                  <a:lnTo>
                    <a:pt x="5676" y="31826"/>
                  </a:lnTo>
                  <a:lnTo>
                    <a:pt x="12839" y="35750"/>
                  </a:lnTo>
                  <a:lnTo>
                    <a:pt x="22923" y="38087"/>
                  </a:lnTo>
                  <a:lnTo>
                    <a:pt x="22923" y="0"/>
                  </a:lnTo>
                  <a:close/>
                </a:path>
                <a:path w="63500" h="111125">
                  <a:moveTo>
                    <a:pt x="63347" y="88633"/>
                  </a:moveTo>
                  <a:lnTo>
                    <a:pt x="61785" y="81102"/>
                  </a:lnTo>
                  <a:lnTo>
                    <a:pt x="57086" y="75057"/>
                  </a:lnTo>
                  <a:lnTo>
                    <a:pt x="49276" y="70523"/>
                  </a:lnTo>
                  <a:lnTo>
                    <a:pt x="38341" y="67462"/>
                  </a:lnTo>
                  <a:lnTo>
                    <a:pt x="38341" y="110883"/>
                  </a:lnTo>
                  <a:lnTo>
                    <a:pt x="63347" y="95211"/>
                  </a:lnTo>
                  <a:lnTo>
                    <a:pt x="63347" y="88633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28" name="object 22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464222" y="482579"/>
              <a:ext cx="163369" cy="89381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7367136" y="595288"/>
              <a:ext cx="357505" cy="361315"/>
            </a:xfrm>
            <a:custGeom>
              <a:avLst/>
              <a:gdLst/>
              <a:ahLst/>
              <a:cxnLst/>
              <a:rect l="l" t="t" r="r" b="b"/>
              <a:pathLst>
                <a:path w="357504" h="361315">
                  <a:moveTo>
                    <a:pt x="122097" y="0"/>
                  </a:moveTo>
                  <a:lnTo>
                    <a:pt x="83635" y="31402"/>
                  </a:lnTo>
                  <a:lnTo>
                    <a:pt x="50135" y="73958"/>
                  </a:lnTo>
                  <a:lnTo>
                    <a:pt x="23655" y="123552"/>
                  </a:lnTo>
                  <a:lnTo>
                    <a:pt x="6257" y="176070"/>
                  </a:lnTo>
                  <a:lnTo>
                    <a:pt x="0" y="227394"/>
                  </a:lnTo>
                  <a:lnTo>
                    <a:pt x="6381" y="273572"/>
                  </a:lnTo>
                  <a:lnTo>
                    <a:pt x="24385" y="308457"/>
                  </a:lnTo>
                  <a:lnTo>
                    <a:pt x="88404" y="349517"/>
                  </a:lnTo>
                  <a:lnTo>
                    <a:pt x="130992" y="358275"/>
                  </a:lnTo>
                  <a:lnTo>
                    <a:pt x="178348" y="360907"/>
                  </a:lnTo>
                  <a:lnTo>
                    <a:pt x="225880" y="358275"/>
                  </a:lnTo>
                  <a:lnTo>
                    <a:pt x="268586" y="349517"/>
                  </a:lnTo>
                  <a:lnTo>
                    <a:pt x="304764" y="333341"/>
                  </a:lnTo>
                  <a:lnTo>
                    <a:pt x="332712" y="308457"/>
                  </a:lnTo>
                  <a:lnTo>
                    <a:pt x="343350" y="287860"/>
                  </a:lnTo>
                  <a:lnTo>
                    <a:pt x="168771" y="287860"/>
                  </a:lnTo>
                  <a:lnTo>
                    <a:pt x="168771" y="266904"/>
                  </a:lnTo>
                  <a:lnTo>
                    <a:pt x="149702" y="263041"/>
                  </a:lnTo>
                  <a:lnTo>
                    <a:pt x="134386" y="254957"/>
                  </a:lnTo>
                  <a:lnTo>
                    <a:pt x="122823" y="242648"/>
                  </a:lnTo>
                  <a:lnTo>
                    <a:pt x="115013" y="226113"/>
                  </a:lnTo>
                  <a:lnTo>
                    <a:pt x="139180" y="220435"/>
                  </a:lnTo>
                  <a:lnTo>
                    <a:pt x="168771" y="220435"/>
                  </a:lnTo>
                  <a:lnTo>
                    <a:pt x="168771" y="201395"/>
                  </a:lnTo>
                  <a:lnTo>
                    <a:pt x="129604" y="183845"/>
                  </a:lnTo>
                  <a:lnTo>
                    <a:pt x="120841" y="158559"/>
                  </a:lnTo>
                  <a:lnTo>
                    <a:pt x="123817" y="141462"/>
                  </a:lnTo>
                  <a:lnTo>
                    <a:pt x="132771" y="128416"/>
                  </a:lnTo>
                  <a:lnTo>
                    <a:pt x="147743" y="119408"/>
                  </a:lnTo>
                  <a:lnTo>
                    <a:pt x="168771" y="114426"/>
                  </a:lnTo>
                  <a:lnTo>
                    <a:pt x="168771" y="98132"/>
                  </a:lnTo>
                  <a:lnTo>
                    <a:pt x="316643" y="98132"/>
                  </a:lnTo>
                  <a:lnTo>
                    <a:pt x="305269" y="77665"/>
                  </a:lnTo>
                  <a:lnTo>
                    <a:pt x="272092" y="35419"/>
                  </a:lnTo>
                  <a:lnTo>
                    <a:pt x="250281" y="16333"/>
                  </a:lnTo>
                  <a:lnTo>
                    <a:pt x="127929" y="16333"/>
                  </a:lnTo>
                  <a:lnTo>
                    <a:pt x="122925" y="9295"/>
                  </a:lnTo>
                  <a:lnTo>
                    <a:pt x="122097" y="0"/>
                  </a:lnTo>
                  <a:close/>
                </a:path>
                <a:path w="357504" h="361315">
                  <a:moveTo>
                    <a:pt x="184190" y="135307"/>
                  </a:moveTo>
                  <a:lnTo>
                    <a:pt x="184190" y="174852"/>
                  </a:lnTo>
                  <a:lnTo>
                    <a:pt x="194500" y="177849"/>
                  </a:lnTo>
                  <a:lnTo>
                    <a:pt x="202935" y="180474"/>
                  </a:lnTo>
                  <a:lnTo>
                    <a:pt x="234187" y="212181"/>
                  </a:lnTo>
                  <a:lnTo>
                    <a:pt x="234187" y="221019"/>
                  </a:lnTo>
                  <a:lnTo>
                    <a:pt x="214250" y="257874"/>
                  </a:lnTo>
                  <a:lnTo>
                    <a:pt x="184190" y="266904"/>
                  </a:lnTo>
                  <a:lnTo>
                    <a:pt x="184190" y="287860"/>
                  </a:lnTo>
                  <a:lnTo>
                    <a:pt x="343350" y="287860"/>
                  </a:lnTo>
                  <a:lnTo>
                    <a:pt x="350729" y="273572"/>
                  </a:lnTo>
                  <a:lnTo>
                    <a:pt x="357113" y="227394"/>
                  </a:lnTo>
                  <a:lnTo>
                    <a:pt x="350460" y="177456"/>
                  </a:lnTo>
                  <a:lnTo>
                    <a:pt x="342166" y="154101"/>
                  </a:lnTo>
                  <a:lnTo>
                    <a:pt x="205855" y="154101"/>
                  </a:lnTo>
                  <a:lnTo>
                    <a:pt x="202177" y="146387"/>
                  </a:lnTo>
                  <a:lnTo>
                    <a:pt x="197365" y="140685"/>
                  </a:lnTo>
                  <a:lnTo>
                    <a:pt x="191382" y="136993"/>
                  </a:lnTo>
                  <a:lnTo>
                    <a:pt x="184190" y="135307"/>
                  </a:lnTo>
                  <a:close/>
                </a:path>
                <a:path w="357504" h="361315">
                  <a:moveTo>
                    <a:pt x="168771" y="220435"/>
                  </a:moveTo>
                  <a:lnTo>
                    <a:pt x="139180" y="220435"/>
                  </a:lnTo>
                  <a:lnTo>
                    <a:pt x="143570" y="231024"/>
                  </a:lnTo>
                  <a:lnTo>
                    <a:pt x="149914" y="238846"/>
                  </a:lnTo>
                  <a:lnTo>
                    <a:pt x="158288" y="243902"/>
                  </a:lnTo>
                  <a:lnTo>
                    <a:pt x="168771" y="246190"/>
                  </a:lnTo>
                  <a:lnTo>
                    <a:pt x="168771" y="220435"/>
                  </a:lnTo>
                  <a:close/>
                </a:path>
                <a:path w="357504" h="361315">
                  <a:moveTo>
                    <a:pt x="316643" y="98132"/>
                  </a:moveTo>
                  <a:lnTo>
                    <a:pt x="184190" y="98132"/>
                  </a:lnTo>
                  <a:lnTo>
                    <a:pt x="184190" y="114426"/>
                  </a:lnTo>
                  <a:lnTo>
                    <a:pt x="200118" y="118313"/>
                  </a:lnTo>
                  <a:lnTo>
                    <a:pt x="212883" y="125415"/>
                  </a:lnTo>
                  <a:lnTo>
                    <a:pt x="222445" y="135722"/>
                  </a:lnTo>
                  <a:lnTo>
                    <a:pt x="228766" y="149223"/>
                  </a:lnTo>
                  <a:lnTo>
                    <a:pt x="205855" y="154101"/>
                  </a:lnTo>
                  <a:lnTo>
                    <a:pt x="342166" y="154101"/>
                  </a:lnTo>
                  <a:lnTo>
                    <a:pt x="332285" y="126279"/>
                  </a:lnTo>
                  <a:lnTo>
                    <a:pt x="316643" y="98132"/>
                  </a:lnTo>
                  <a:close/>
                </a:path>
                <a:path w="357504" h="361315">
                  <a:moveTo>
                    <a:pt x="235433" y="3341"/>
                  </a:moveTo>
                  <a:lnTo>
                    <a:pt x="233770" y="10923"/>
                  </a:lnTo>
                  <a:lnTo>
                    <a:pt x="229604" y="16333"/>
                  </a:lnTo>
                  <a:lnTo>
                    <a:pt x="250281" y="16333"/>
                  </a:lnTo>
                  <a:lnTo>
                    <a:pt x="235433" y="3341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230" name="object 230"/>
          <p:cNvGrpSpPr/>
          <p:nvPr/>
        </p:nvGrpSpPr>
        <p:grpSpPr>
          <a:xfrm>
            <a:off x="6511292" y="997348"/>
            <a:ext cx="347949" cy="154236"/>
            <a:chOff x="8480235" y="417639"/>
            <a:chExt cx="481330" cy="213360"/>
          </a:xfrm>
        </p:grpSpPr>
        <p:pic>
          <p:nvPicPr>
            <p:cNvPr id="231" name="object 23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8480235" y="417639"/>
              <a:ext cx="167641" cy="213357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678664" y="478597"/>
              <a:ext cx="197510" cy="152398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8918237" y="571189"/>
              <a:ext cx="43180" cy="59690"/>
            </a:xfrm>
            <a:custGeom>
              <a:avLst/>
              <a:gdLst/>
              <a:ahLst/>
              <a:cxnLst/>
              <a:rect l="l" t="t" r="r" b="b"/>
              <a:pathLst>
                <a:path w="43179" h="59690">
                  <a:moveTo>
                    <a:pt x="0" y="59690"/>
                  </a:moveTo>
                  <a:lnTo>
                    <a:pt x="42976" y="59690"/>
                  </a:lnTo>
                  <a:lnTo>
                    <a:pt x="42976" y="0"/>
                  </a:lnTo>
                  <a:lnTo>
                    <a:pt x="0" y="0"/>
                  </a:lnTo>
                  <a:lnTo>
                    <a:pt x="0" y="5969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234" name="object 234"/>
          <p:cNvGrpSpPr/>
          <p:nvPr/>
        </p:nvGrpSpPr>
        <p:grpSpPr>
          <a:xfrm>
            <a:off x="6827919" y="1038774"/>
            <a:ext cx="390181" cy="115677"/>
            <a:chOff x="8918237" y="474944"/>
            <a:chExt cx="539750" cy="160020"/>
          </a:xfrm>
        </p:grpSpPr>
        <p:sp>
          <p:nvSpPr>
            <p:cNvPr id="235" name="object 235"/>
            <p:cNvSpPr/>
            <p:nvPr/>
          </p:nvSpPr>
          <p:spPr>
            <a:xfrm>
              <a:off x="8918232" y="478479"/>
              <a:ext cx="148590" cy="152400"/>
            </a:xfrm>
            <a:custGeom>
              <a:avLst/>
              <a:gdLst/>
              <a:ahLst/>
              <a:cxnLst/>
              <a:rect l="l" t="t" r="r" b="b"/>
              <a:pathLst>
                <a:path w="148590" h="152400">
                  <a:moveTo>
                    <a:pt x="148437" y="0"/>
                  </a:moveTo>
                  <a:lnTo>
                    <a:pt x="105460" y="0"/>
                  </a:lnTo>
                  <a:lnTo>
                    <a:pt x="105460" y="57150"/>
                  </a:lnTo>
                  <a:lnTo>
                    <a:pt x="42976" y="57150"/>
                  </a:lnTo>
                  <a:lnTo>
                    <a:pt x="42976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92710"/>
                  </a:lnTo>
                  <a:lnTo>
                    <a:pt x="105460" y="92710"/>
                  </a:lnTo>
                  <a:lnTo>
                    <a:pt x="105460" y="152400"/>
                  </a:lnTo>
                  <a:lnTo>
                    <a:pt x="148437" y="152400"/>
                  </a:lnTo>
                  <a:lnTo>
                    <a:pt x="148437" y="92710"/>
                  </a:lnTo>
                  <a:lnTo>
                    <a:pt x="148437" y="57150"/>
                  </a:lnTo>
                  <a:lnTo>
                    <a:pt x="148437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36" name="object 23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9098679" y="474944"/>
              <a:ext cx="168857" cy="160020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9299239" y="478597"/>
              <a:ext cx="158493" cy="152402"/>
            </a:xfrm>
            <a:prstGeom prst="rect">
              <a:avLst/>
            </a:prstGeom>
          </p:spPr>
        </p:pic>
      </p:grpSp>
      <p:grpSp>
        <p:nvGrpSpPr>
          <p:cNvPr id="238" name="object 238"/>
          <p:cNvGrpSpPr/>
          <p:nvPr/>
        </p:nvGrpSpPr>
        <p:grpSpPr>
          <a:xfrm>
            <a:off x="7284462" y="1038770"/>
            <a:ext cx="551761" cy="156990"/>
            <a:chOff x="9549787" y="474940"/>
            <a:chExt cx="763270" cy="217170"/>
          </a:xfrm>
        </p:grpSpPr>
        <p:pic>
          <p:nvPicPr>
            <p:cNvPr id="239" name="object 23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9549787" y="474944"/>
              <a:ext cx="168857" cy="160020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9750347" y="474944"/>
              <a:ext cx="164591" cy="217018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946641" y="474940"/>
              <a:ext cx="293522" cy="160020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10270036" y="571189"/>
              <a:ext cx="43180" cy="59690"/>
            </a:xfrm>
            <a:custGeom>
              <a:avLst/>
              <a:gdLst/>
              <a:ahLst/>
              <a:cxnLst/>
              <a:rect l="l" t="t" r="r" b="b"/>
              <a:pathLst>
                <a:path w="43179" h="59690">
                  <a:moveTo>
                    <a:pt x="0" y="59690"/>
                  </a:moveTo>
                  <a:lnTo>
                    <a:pt x="42976" y="59690"/>
                  </a:lnTo>
                  <a:lnTo>
                    <a:pt x="42976" y="0"/>
                  </a:lnTo>
                  <a:lnTo>
                    <a:pt x="0" y="0"/>
                  </a:lnTo>
                  <a:lnTo>
                    <a:pt x="0" y="5969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243" name="object 243"/>
          <p:cNvGrpSpPr/>
          <p:nvPr/>
        </p:nvGrpSpPr>
        <p:grpSpPr>
          <a:xfrm>
            <a:off x="7805123" y="1038771"/>
            <a:ext cx="1025946" cy="115677"/>
            <a:chOff x="10270036" y="474940"/>
            <a:chExt cx="1419225" cy="160020"/>
          </a:xfrm>
        </p:grpSpPr>
        <p:sp>
          <p:nvSpPr>
            <p:cNvPr id="244" name="object 244"/>
            <p:cNvSpPr/>
            <p:nvPr/>
          </p:nvSpPr>
          <p:spPr>
            <a:xfrm>
              <a:off x="10270033" y="478479"/>
              <a:ext cx="148590" cy="152400"/>
            </a:xfrm>
            <a:custGeom>
              <a:avLst/>
              <a:gdLst/>
              <a:ahLst/>
              <a:cxnLst/>
              <a:rect l="l" t="t" r="r" b="b"/>
              <a:pathLst>
                <a:path w="148590" h="152400">
                  <a:moveTo>
                    <a:pt x="148437" y="0"/>
                  </a:moveTo>
                  <a:lnTo>
                    <a:pt x="105460" y="0"/>
                  </a:lnTo>
                  <a:lnTo>
                    <a:pt x="105460" y="57150"/>
                  </a:lnTo>
                  <a:lnTo>
                    <a:pt x="42976" y="57150"/>
                  </a:lnTo>
                  <a:lnTo>
                    <a:pt x="42976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92710"/>
                  </a:lnTo>
                  <a:lnTo>
                    <a:pt x="105460" y="92710"/>
                  </a:lnTo>
                  <a:lnTo>
                    <a:pt x="105460" y="152400"/>
                  </a:lnTo>
                  <a:lnTo>
                    <a:pt x="148437" y="152400"/>
                  </a:lnTo>
                  <a:lnTo>
                    <a:pt x="148437" y="92710"/>
                  </a:lnTo>
                  <a:lnTo>
                    <a:pt x="148437" y="57150"/>
                  </a:lnTo>
                  <a:lnTo>
                    <a:pt x="148437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45" name="object 24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0460537" y="478597"/>
              <a:ext cx="151484" cy="152402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0646773" y="478597"/>
              <a:ext cx="141123" cy="152402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0819897" y="474940"/>
              <a:ext cx="151790" cy="160020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0994551" y="474944"/>
              <a:ext cx="130759" cy="160020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1161886" y="478597"/>
              <a:ext cx="158493" cy="152402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1344464" y="478597"/>
              <a:ext cx="151484" cy="152402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1522163" y="478597"/>
              <a:ext cx="166726" cy="152398"/>
            </a:xfrm>
            <a:prstGeom prst="rect">
              <a:avLst/>
            </a:prstGeom>
          </p:spPr>
        </p:pic>
      </p:grpSp>
      <p:sp>
        <p:nvSpPr>
          <p:cNvPr id="252" name="object 252"/>
          <p:cNvSpPr/>
          <p:nvPr/>
        </p:nvSpPr>
        <p:spPr>
          <a:xfrm>
            <a:off x="6511291" y="1252485"/>
            <a:ext cx="31214" cy="84462"/>
          </a:xfrm>
          <a:custGeom>
            <a:avLst/>
            <a:gdLst/>
            <a:ahLst/>
            <a:cxnLst/>
            <a:rect l="l" t="t" r="r" b="b"/>
            <a:pathLst>
              <a:path w="43179" h="116840">
                <a:moveTo>
                  <a:pt x="0" y="116840"/>
                </a:moveTo>
                <a:lnTo>
                  <a:pt x="42976" y="116840"/>
                </a:lnTo>
                <a:lnTo>
                  <a:pt x="42976" y="0"/>
                </a:lnTo>
                <a:lnTo>
                  <a:pt x="0" y="0"/>
                </a:lnTo>
                <a:lnTo>
                  <a:pt x="0" y="116840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253" name="object 253"/>
          <p:cNvGrpSpPr/>
          <p:nvPr/>
        </p:nvGrpSpPr>
        <p:grpSpPr>
          <a:xfrm>
            <a:off x="6511290" y="1223995"/>
            <a:ext cx="1171460" cy="158367"/>
            <a:chOff x="8480235" y="731166"/>
            <a:chExt cx="1620520" cy="219075"/>
          </a:xfrm>
        </p:grpSpPr>
        <p:sp>
          <p:nvSpPr>
            <p:cNvPr id="254" name="object 254"/>
            <p:cNvSpPr/>
            <p:nvPr/>
          </p:nvSpPr>
          <p:spPr>
            <a:xfrm>
              <a:off x="8480234" y="735019"/>
              <a:ext cx="146685" cy="152400"/>
            </a:xfrm>
            <a:custGeom>
              <a:avLst/>
              <a:gdLst/>
              <a:ahLst/>
              <a:cxnLst/>
              <a:rect l="l" t="t" r="r" b="b"/>
              <a:pathLst>
                <a:path w="146684" h="152400">
                  <a:moveTo>
                    <a:pt x="146596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103619" y="35560"/>
                  </a:lnTo>
                  <a:lnTo>
                    <a:pt x="103619" y="152400"/>
                  </a:lnTo>
                  <a:lnTo>
                    <a:pt x="146596" y="152400"/>
                  </a:lnTo>
                  <a:lnTo>
                    <a:pt x="146596" y="35560"/>
                  </a:lnTo>
                  <a:lnTo>
                    <a:pt x="146596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55" name="object 255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668908" y="731166"/>
              <a:ext cx="164592" cy="217015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8855139" y="731171"/>
              <a:ext cx="554355" cy="219075"/>
            </a:xfrm>
            <a:custGeom>
              <a:avLst/>
              <a:gdLst/>
              <a:ahLst/>
              <a:cxnLst/>
              <a:rect l="l" t="t" r="r" b="b"/>
              <a:pathLst>
                <a:path w="554354" h="219075">
                  <a:moveTo>
                    <a:pt x="168859" y="79857"/>
                  </a:moveTo>
                  <a:lnTo>
                    <a:pt x="162648" y="48729"/>
                  </a:lnTo>
                  <a:lnTo>
                    <a:pt x="154952" y="37490"/>
                  </a:lnTo>
                  <a:lnTo>
                    <a:pt x="145275" y="23355"/>
                  </a:lnTo>
                  <a:lnTo>
                    <a:pt x="126492" y="11328"/>
                  </a:lnTo>
                  <a:lnTo>
                    <a:pt x="126492" y="79857"/>
                  </a:lnTo>
                  <a:lnTo>
                    <a:pt x="123342" y="96812"/>
                  </a:lnTo>
                  <a:lnTo>
                    <a:pt x="114604" y="110337"/>
                  </a:lnTo>
                  <a:lnTo>
                    <a:pt x="101282" y="119291"/>
                  </a:lnTo>
                  <a:lnTo>
                    <a:pt x="84429" y="122529"/>
                  </a:lnTo>
                  <a:lnTo>
                    <a:pt x="67564" y="119291"/>
                  </a:lnTo>
                  <a:lnTo>
                    <a:pt x="54254" y="110337"/>
                  </a:lnTo>
                  <a:lnTo>
                    <a:pt x="45504" y="96812"/>
                  </a:lnTo>
                  <a:lnTo>
                    <a:pt x="42367" y="79857"/>
                  </a:lnTo>
                  <a:lnTo>
                    <a:pt x="45504" y="63080"/>
                  </a:lnTo>
                  <a:lnTo>
                    <a:pt x="54254" y="49644"/>
                  </a:lnTo>
                  <a:lnTo>
                    <a:pt x="67564" y="40728"/>
                  </a:lnTo>
                  <a:lnTo>
                    <a:pt x="84429" y="37490"/>
                  </a:lnTo>
                  <a:lnTo>
                    <a:pt x="101282" y="40728"/>
                  </a:lnTo>
                  <a:lnTo>
                    <a:pt x="114604" y="49644"/>
                  </a:lnTo>
                  <a:lnTo>
                    <a:pt x="123342" y="63080"/>
                  </a:lnTo>
                  <a:lnTo>
                    <a:pt x="126492" y="79857"/>
                  </a:lnTo>
                  <a:lnTo>
                    <a:pt x="126492" y="11328"/>
                  </a:lnTo>
                  <a:lnTo>
                    <a:pt x="118579" y="6261"/>
                  </a:lnTo>
                  <a:lnTo>
                    <a:pt x="84429" y="0"/>
                  </a:lnTo>
                  <a:lnTo>
                    <a:pt x="50152" y="6261"/>
                  </a:lnTo>
                  <a:lnTo>
                    <a:pt x="23469" y="23355"/>
                  </a:lnTo>
                  <a:lnTo>
                    <a:pt x="6159" y="48729"/>
                  </a:lnTo>
                  <a:lnTo>
                    <a:pt x="0" y="79857"/>
                  </a:lnTo>
                  <a:lnTo>
                    <a:pt x="6159" y="111290"/>
                  </a:lnTo>
                  <a:lnTo>
                    <a:pt x="23469" y="136740"/>
                  </a:lnTo>
                  <a:lnTo>
                    <a:pt x="50152" y="153797"/>
                  </a:lnTo>
                  <a:lnTo>
                    <a:pt x="84429" y="160020"/>
                  </a:lnTo>
                  <a:lnTo>
                    <a:pt x="118579" y="153797"/>
                  </a:lnTo>
                  <a:lnTo>
                    <a:pt x="145275" y="136740"/>
                  </a:lnTo>
                  <a:lnTo>
                    <a:pt x="154978" y="122529"/>
                  </a:lnTo>
                  <a:lnTo>
                    <a:pt x="162648" y="111290"/>
                  </a:lnTo>
                  <a:lnTo>
                    <a:pt x="168859" y="79857"/>
                  </a:lnTo>
                  <a:close/>
                </a:path>
                <a:path w="554354" h="219075">
                  <a:moveTo>
                    <a:pt x="373380" y="120091"/>
                  </a:moveTo>
                  <a:lnTo>
                    <a:pt x="348386" y="120091"/>
                  </a:lnTo>
                  <a:lnTo>
                    <a:pt x="348386" y="39624"/>
                  </a:lnTo>
                  <a:lnTo>
                    <a:pt x="348386" y="3657"/>
                  </a:lnTo>
                  <a:lnTo>
                    <a:pt x="306324" y="3657"/>
                  </a:lnTo>
                  <a:lnTo>
                    <a:pt x="306324" y="39624"/>
                  </a:lnTo>
                  <a:lnTo>
                    <a:pt x="306324" y="120091"/>
                  </a:lnTo>
                  <a:lnTo>
                    <a:pt x="245364" y="120091"/>
                  </a:lnTo>
                  <a:lnTo>
                    <a:pt x="251955" y="100330"/>
                  </a:lnTo>
                  <a:lnTo>
                    <a:pt x="256070" y="80200"/>
                  </a:lnTo>
                  <a:lnTo>
                    <a:pt x="258178" y="59893"/>
                  </a:lnTo>
                  <a:lnTo>
                    <a:pt x="258775" y="39624"/>
                  </a:lnTo>
                  <a:lnTo>
                    <a:pt x="306324" y="39624"/>
                  </a:lnTo>
                  <a:lnTo>
                    <a:pt x="306324" y="3657"/>
                  </a:lnTo>
                  <a:lnTo>
                    <a:pt x="220370" y="3657"/>
                  </a:lnTo>
                  <a:lnTo>
                    <a:pt x="219760" y="33223"/>
                  </a:lnTo>
                  <a:lnTo>
                    <a:pt x="218236" y="62674"/>
                  </a:lnTo>
                  <a:lnTo>
                    <a:pt x="214617" y="86410"/>
                  </a:lnTo>
                  <a:lnTo>
                    <a:pt x="209003" y="105270"/>
                  </a:lnTo>
                  <a:lnTo>
                    <a:pt x="201472" y="120091"/>
                  </a:lnTo>
                  <a:lnTo>
                    <a:pt x="181965" y="120091"/>
                  </a:lnTo>
                  <a:lnTo>
                    <a:pt x="181965" y="194767"/>
                  </a:lnTo>
                  <a:lnTo>
                    <a:pt x="223113" y="194767"/>
                  </a:lnTo>
                  <a:lnTo>
                    <a:pt x="223113" y="156057"/>
                  </a:lnTo>
                  <a:lnTo>
                    <a:pt x="332841" y="156057"/>
                  </a:lnTo>
                  <a:lnTo>
                    <a:pt x="332841" y="194767"/>
                  </a:lnTo>
                  <a:lnTo>
                    <a:pt x="373380" y="194767"/>
                  </a:lnTo>
                  <a:lnTo>
                    <a:pt x="373380" y="156057"/>
                  </a:lnTo>
                  <a:lnTo>
                    <a:pt x="373380" y="120091"/>
                  </a:lnTo>
                  <a:close/>
                </a:path>
                <a:path w="554354" h="219075">
                  <a:moveTo>
                    <a:pt x="553821" y="3657"/>
                  </a:moveTo>
                  <a:lnTo>
                    <a:pt x="508406" y="3657"/>
                  </a:lnTo>
                  <a:lnTo>
                    <a:pt x="470306" y="103835"/>
                  </a:lnTo>
                  <a:lnTo>
                    <a:pt x="430072" y="3657"/>
                  </a:lnTo>
                  <a:lnTo>
                    <a:pt x="383743" y="3657"/>
                  </a:lnTo>
                  <a:lnTo>
                    <a:pt x="449275" y="150825"/>
                  </a:lnTo>
                  <a:lnTo>
                    <a:pt x="442620" y="164363"/>
                  </a:lnTo>
                  <a:lnTo>
                    <a:pt x="435102" y="173875"/>
                  </a:lnTo>
                  <a:lnTo>
                    <a:pt x="426212" y="179501"/>
                  </a:lnTo>
                  <a:lnTo>
                    <a:pt x="415442" y="181356"/>
                  </a:lnTo>
                  <a:lnTo>
                    <a:pt x="406603" y="181356"/>
                  </a:lnTo>
                  <a:lnTo>
                    <a:pt x="399288" y="179222"/>
                  </a:lnTo>
                  <a:lnTo>
                    <a:pt x="392277" y="175260"/>
                  </a:lnTo>
                  <a:lnTo>
                    <a:pt x="392277" y="212750"/>
                  </a:lnTo>
                  <a:lnTo>
                    <a:pt x="398068" y="215112"/>
                  </a:lnTo>
                  <a:lnTo>
                    <a:pt x="405460" y="217055"/>
                  </a:lnTo>
                  <a:lnTo>
                    <a:pt x="413880" y="218363"/>
                  </a:lnTo>
                  <a:lnTo>
                    <a:pt x="422757" y="218846"/>
                  </a:lnTo>
                  <a:lnTo>
                    <a:pt x="442226" y="215836"/>
                  </a:lnTo>
                  <a:lnTo>
                    <a:pt x="458685" y="206921"/>
                  </a:lnTo>
                  <a:lnTo>
                    <a:pt x="472351" y="192227"/>
                  </a:lnTo>
                  <a:lnTo>
                    <a:pt x="483412" y="171907"/>
                  </a:lnTo>
                  <a:lnTo>
                    <a:pt x="553821" y="3657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57" name="object 257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434567" y="731166"/>
              <a:ext cx="488904" cy="160020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9955173" y="734824"/>
              <a:ext cx="145087" cy="152398"/>
            </a:xfrm>
            <a:prstGeom prst="rect">
              <a:avLst/>
            </a:prstGeom>
          </p:spPr>
        </p:pic>
      </p:grpSp>
      <p:sp>
        <p:nvSpPr>
          <p:cNvPr id="259" name="object 259"/>
          <p:cNvSpPr/>
          <p:nvPr/>
        </p:nvSpPr>
        <p:spPr>
          <a:xfrm>
            <a:off x="7762815" y="1252485"/>
            <a:ext cx="31214" cy="84462"/>
          </a:xfrm>
          <a:custGeom>
            <a:avLst/>
            <a:gdLst/>
            <a:ahLst/>
            <a:cxnLst/>
            <a:rect l="l" t="t" r="r" b="b"/>
            <a:pathLst>
              <a:path w="43179" h="116840">
                <a:moveTo>
                  <a:pt x="0" y="116840"/>
                </a:moveTo>
                <a:lnTo>
                  <a:pt x="42976" y="116840"/>
                </a:lnTo>
                <a:lnTo>
                  <a:pt x="42976" y="0"/>
                </a:lnTo>
                <a:lnTo>
                  <a:pt x="0" y="0"/>
                </a:lnTo>
                <a:lnTo>
                  <a:pt x="0" y="116840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260" name="object 260"/>
          <p:cNvGrpSpPr/>
          <p:nvPr/>
        </p:nvGrpSpPr>
        <p:grpSpPr>
          <a:xfrm>
            <a:off x="7762816" y="1223995"/>
            <a:ext cx="546712" cy="115677"/>
            <a:chOff x="10211511" y="731166"/>
            <a:chExt cx="756285" cy="160020"/>
          </a:xfrm>
        </p:grpSpPr>
        <p:sp>
          <p:nvSpPr>
            <p:cNvPr id="261" name="object 261"/>
            <p:cNvSpPr/>
            <p:nvPr/>
          </p:nvSpPr>
          <p:spPr>
            <a:xfrm>
              <a:off x="10211512" y="735019"/>
              <a:ext cx="146685" cy="152400"/>
            </a:xfrm>
            <a:custGeom>
              <a:avLst/>
              <a:gdLst/>
              <a:ahLst/>
              <a:cxnLst/>
              <a:rect l="l" t="t" r="r" b="b"/>
              <a:pathLst>
                <a:path w="146684" h="152400">
                  <a:moveTo>
                    <a:pt x="146608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103632" y="35560"/>
                  </a:lnTo>
                  <a:lnTo>
                    <a:pt x="103632" y="152400"/>
                  </a:lnTo>
                  <a:lnTo>
                    <a:pt x="146608" y="152400"/>
                  </a:lnTo>
                  <a:lnTo>
                    <a:pt x="146608" y="35560"/>
                  </a:lnTo>
                  <a:lnTo>
                    <a:pt x="146608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62" name="object 262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0400184" y="734820"/>
              <a:ext cx="151484" cy="152402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0577275" y="731166"/>
              <a:ext cx="317602" cy="160020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10924751" y="827729"/>
              <a:ext cx="43180" cy="59690"/>
            </a:xfrm>
            <a:custGeom>
              <a:avLst/>
              <a:gdLst/>
              <a:ahLst/>
              <a:cxnLst/>
              <a:rect l="l" t="t" r="r" b="b"/>
              <a:pathLst>
                <a:path w="43179" h="59690">
                  <a:moveTo>
                    <a:pt x="0" y="59690"/>
                  </a:moveTo>
                  <a:lnTo>
                    <a:pt x="42976" y="59690"/>
                  </a:lnTo>
                  <a:lnTo>
                    <a:pt x="42976" y="0"/>
                  </a:lnTo>
                  <a:lnTo>
                    <a:pt x="0" y="0"/>
                  </a:lnTo>
                  <a:lnTo>
                    <a:pt x="0" y="5969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265" name="object 265"/>
          <p:cNvGrpSpPr/>
          <p:nvPr/>
        </p:nvGrpSpPr>
        <p:grpSpPr>
          <a:xfrm>
            <a:off x="8278410" y="1226635"/>
            <a:ext cx="378246" cy="110628"/>
            <a:chOff x="10924750" y="734820"/>
            <a:chExt cx="523240" cy="153035"/>
          </a:xfrm>
        </p:grpSpPr>
        <p:sp>
          <p:nvSpPr>
            <p:cNvPr id="266" name="object 266"/>
            <p:cNvSpPr/>
            <p:nvPr/>
          </p:nvSpPr>
          <p:spPr>
            <a:xfrm>
              <a:off x="10924743" y="735019"/>
              <a:ext cx="148590" cy="152400"/>
            </a:xfrm>
            <a:custGeom>
              <a:avLst/>
              <a:gdLst/>
              <a:ahLst/>
              <a:cxnLst/>
              <a:rect l="l" t="t" r="r" b="b"/>
              <a:pathLst>
                <a:path w="148590" h="152400">
                  <a:moveTo>
                    <a:pt x="148437" y="0"/>
                  </a:moveTo>
                  <a:lnTo>
                    <a:pt x="105460" y="0"/>
                  </a:lnTo>
                  <a:lnTo>
                    <a:pt x="105460" y="55880"/>
                  </a:lnTo>
                  <a:lnTo>
                    <a:pt x="42976" y="55880"/>
                  </a:lnTo>
                  <a:lnTo>
                    <a:pt x="42976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92710"/>
                  </a:lnTo>
                  <a:lnTo>
                    <a:pt x="105460" y="92710"/>
                  </a:lnTo>
                  <a:lnTo>
                    <a:pt x="105460" y="152400"/>
                  </a:lnTo>
                  <a:lnTo>
                    <a:pt x="148437" y="152400"/>
                  </a:lnTo>
                  <a:lnTo>
                    <a:pt x="148437" y="92710"/>
                  </a:lnTo>
                  <a:lnTo>
                    <a:pt x="148437" y="55880"/>
                  </a:lnTo>
                  <a:lnTo>
                    <a:pt x="148437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pic>
          <p:nvPicPr>
            <p:cNvPr id="267" name="object 26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1115252" y="734820"/>
              <a:ext cx="151484" cy="152402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1295392" y="734820"/>
              <a:ext cx="152092" cy="152402"/>
            </a:xfrm>
            <a:prstGeom prst="rect">
              <a:avLst/>
            </a:prstGeom>
          </p:spPr>
        </p:pic>
      </p:grpSp>
      <p:sp>
        <p:nvSpPr>
          <p:cNvPr id="269" name="object 269"/>
          <p:cNvSpPr/>
          <p:nvPr/>
        </p:nvSpPr>
        <p:spPr>
          <a:xfrm>
            <a:off x="5239259" y="4763773"/>
            <a:ext cx="485660" cy="22034"/>
          </a:xfrm>
          <a:custGeom>
            <a:avLst/>
            <a:gdLst/>
            <a:ahLst/>
            <a:cxnLst/>
            <a:rect l="l" t="t" r="r" b="b"/>
            <a:pathLst>
              <a:path w="671829" h="30479">
                <a:moveTo>
                  <a:pt x="671652" y="0"/>
                </a:moveTo>
                <a:lnTo>
                  <a:pt x="0" y="0"/>
                </a:lnTo>
                <a:lnTo>
                  <a:pt x="0" y="30088"/>
                </a:lnTo>
                <a:lnTo>
                  <a:pt x="671652" y="30088"/>
                </a:lnTo>
                <a:lnTo>
                  <a:pt x="671652" y="0"/>
                </a:lnTo>
                <a:close/>
              </a:path>
            </a:pathLst>
          </a:custGeom>
          <a:solidFill>
            <a:srgbClr val="A2B168"/>
          </a:solidFill>
        </p:spPr>
        <p:txBody>
          <a:bodyPr wrap="square" lIns="0" tIns="0" rIns="0" bIns="0" rtlCol="0"/>
          <a:lstStyle/>
          <a:p>
            <a:endParaRPr sz="1301"/>
          </a:p>
        </p:txBody>
      </p:sp>
      <p:grpSp>
        <p:nvGrpSpPr>
          <p:cNvPr id="270" name="object 270"/>
          <p:cNvGrpSpPr/>
          <p:nvPr/>
        </p:nvGrpSpPr>
        <p:grpSpPr>
          <a:xfrm>
            <a:off x="5239259" y="5045165"/>
            <a:ext cx="485660" cy="283225"/>
            <a:chOff x="6720591" y="6017118"/>
            <a:chExt cx="671830" cy="391795"/>
          </a:xfrm>
        </p:grpSpPr>
        <p:sp>
          <p:nvSpPr>
            <p:cNvPr id="271" name="object 271"/>
            <p:cNvSpPr/>
            <p:nvPr/>
          </p:nvSpPr>
          <p:spPr>
            <a:xfrm>
              <a:off x="6720591" y="6017118"/>
              <a:ext cx="671830" cy="130810"/>
            </a:xfrm>
            <a:custGeom>
              <a:avLst/>
              <a:gdLst/>
              <a:ahLst/>
              <a:cxnLst/>
              <a:rect l="l" t="t" r="r" b="b"/>
              <a:pathLst>
                <a:path w="671829" h="130810">
                  <a:moveTo>
                    <a:pt x="671652" y="0"/>
                  </a:moveTo>
                  <a:lnTo>
                    <a:pt x="0" y="0"/>
                  </a:lnTo>
                  <a:lnTo>
                    <a:pt x="0" y="130578"/>
                  </a:lnTo>
                  <a:lnTo>
                    <a:pt x="671652" y="130578"/>
                  </a:lnTo>
                  <a:lnTo>
                    <a:pt x="671652" y="0"/>
                  </a:lnTo>
                  <a:close/>
                </a:path>
              </a:pathLst>
            </a:custGeom>
            <a:solidFill>
              <a:srgbClr val="1E0F00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6720591" y="6147697"/>
              <a:ext cx="671830" cy="130810"/>
            </a:xfrm>
            <a:custGeom>
              <a:avLst/>
              <a:gdLst/>
              <a:ahLst/>
              <a:cxnLst/>
              <a:rect l="l" t="t" r="r" b="b"/>
              <a:pathLst>
                <a:path w="671829" h="130810">
                  <a:moveTo>
                    <a:pt x="671652" y="0"/>
                  </a:moveTo>
                  <a:lnTo>
                    <a:pt x="0" y="0"/>
                  </a:lnTo>
                  <a:lnTo>
                    <a:pt x="0" y="130597"/>
                  </a:lnTo>
                  <a:lnTo>
                    <a:pt x="671652" y="130597"/>
                  </a:lnTo>
                  <a:lnTo>
                    <a:pt x="671652" y="0"/>
                  </a:lnTo>
                  <a:close/>
                </a:path>
              </a:pathLst>
            </a:custGeom>
            <a:solidFill>
              <a:srgbClr val="47603C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6720591" y="6278281"/>
              <a:ext cx="671830" cy="130810"/>
            </a:xfrm>
            <a:custGeom>
              <a:avLst/>
              <a:gdLst/>
              <a:ahLst/>
              <a:cxnLst/>
              <a:rect l="l" t="t" r="r" b="b"/>
              <a:pathLst>
                <a:path w="671829" h="130810">
                  <a:moveTo>
                    <a:pt x="671652" y="0"/>
                  </a:moveTo>
                  <a:lnTo>
                    <a:pt x="0" y="0"/>
                  </a:lnTo>
                  <a:lnTo>
                    <a:pt x="0" y="130608"/>
                  </a:lnTo>
                  <a:lnTo>
                    <a:pt x="671652" y="130608"/>
                  </a:lnTo>
                  <a:lnTo>
                    <a:pt x="671652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grpSp>
        <p:nvGrpSpPr>
          <p:cNvPr id="274" name="object 274"/>
          <p:cNvGrpSpPr/>
          <p:nvPr/>
        </p:nvGrpSpPr>
        <p:grpSpPr>
          <a:xfrm>
            <a:off x="5239259" y="5544440"/>
            <a:ext cx="485660" cy="283225"/>
            <a:chOff x="6720591" y="6707782"/>
            <a:chExt cx="671830" cy="391795"/>
          </a:xfrm>
        </p:grpSpPr>
        <p:sp>
          <p:nvSpPr>
            <p:cNvPr id="275" name="object 275"/>
            <p:cNvSpPr/>
            <p:nvPr/>
          </p:nvSpPr>
          <p:spPr>
            <a:xfrm>
              <a:off x="6720591" y="6707782"/>
              <a:ext cx="224154" cy="391795"/>
            </a:xfrm>
            <a:custGeom>
              <a:avLst/>
              <a:gdLst/>
              <a:ahLst/>
              <a:cxnLst/>
              <a:rect l="l" t="t" r="r" b="b"/>
              <a:pathLst>
                <a:path w="224154" h="391795">
                  <a:moveTo>
                    <a:pt x="223876" y="0"/>
                  </a:moveTo>
                  <a:lnTo>
                    <a:pt x="0" y="0"/>
                  </a:lnTo>
                  <a:lnTo>
                    <a:pt x="0" y="391781"/>
                  </a:lnTo>
                  <a:lnTo>
                    <a:pt x="223876" y="391781"/>
                  </a:lnTo>
                  <a:lnTo>
                    <a:pt x="223876" y="0"/>
                  </a:lnTo>
                  <a:close/>
                </a:path>
              </a:pathLst>
            </a:custGeom>
            <a:solidFill>
              <a:srgbClr val="A2B168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276" name="object 276"/>
            <p:cNvSpPr/>
            <p:nvPr/>
          </p:nvSpPr>
          <p:spPr>
            <a:xfrm>
              <a:off x="6944468" y="6707782"/>
              <a:ext cx="224154" cy="391795"/>
            </a:xfrm>
            <a:custGeom>
              <a:avLst/>
              <a:gdLst/>
              <a:ahLst/>
              <a:cxnLst/>
              <a:rect l="l" t="t" r="r" b="b"/>
              <a:pathLst>
                <a:path w="224154" h="391795">
                  <a:moveTo>
                    <a:pt x="223888" y="0"/>
                  </a:moveTo>
                  <a:lnTo>
                    <a:pt x="0" y="0"/>
                  </a:lnTo>
                  <a:lnTo>
                    <a:pt x="0" y="391781"/>
                  </a:lnTo>
                  <a:lnTo>
                    <a:pt x="223888" y="391781"/>
                  </a:lnTo>
                  <a:lnTo>
                    <a:pt x="223888" y="0"/>
                  </a:lnTo>
                  <a:close/>
                </a:path>
              </a:pathLst>
            </a:custGeom>
            <a:solidFill>
              <a:srgbClr val="E3E2E2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  <p:sp>
          <p:nvSpPr>
            <p:cNvPr id="277" name="object 277"/>
            <p:cNvSpPr/>
            <p:nvPr/>
          </p:nvSpPr>
          <p:spPr>
            <a:xfrm>
              <a:off x="7168356" y="6707782"/>
              <a:ext cx="224154" cy="391795"/>
            </a:xfrm>
            <a:custGeom>
              <a:avLst/>
              <a:gdLst/>
              <a:ahLst/>
              <a:cxnLst/>
              <a:rect l="l" t="t" r="r" b="b"/>
              <a:pathLst>
                <a:path w="224154" h="391795">
                  <a:moveTo>
                    <a:pt x="223887" y="0"/>
                  </a:moveTo>
                  <a:lnTo>
                    <a:pt x="0" y="0"/>
                  </a:lnTo>
                  <a:lnTo>
                    <a:pt x="0" y="391781"/>
                  </a:lnTo>
                  <a:lnTo>
                    <a:pt x="223887" y="391781"/>
                  </a:lnTo>
                  <a:lnTo>
                    <a:pt x="223887" y="0"/>
                  </a:lnTo>
                  <a:close/>
                </a:path>
              </a:pathLst>
            </a:custGeom>
            <a:solidFill>
              <a:srgbClr val="2A371E"/>
            </a:solidFill>
          </p:spPr>
          <p:txBody>
            <a:bodyPr wrap="square" lIns="0" tIns="0" rIns="0" bIns="0" rtlCol="0"/>
            <a:lstStyle/>
            <a:p>
              <a:endParaRPr sz="1301"/>
            </a:p>
          </p:txBody>
        </p:sp>
      </p:grpSp>
      <p:pic>
        <p:nvPicPr>
          <p:cNvPr id="278" name="object 278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3956386" y="3789630"/>
            <a:ext cx="83519" cy="114060"/>
          </a:xfrm>
          <a:prstGeom prst="rect">
            <a:avLst/>
          </a:prstGeom>
        </p:spPr>
      </p:pic>
      <p:sp>
        <p:nvSpPr>
          <p:cNvPr id="279" name="object 279"/>
          <p:cNvSpPr txBox="1"/>
          <p:nvPr/>
        </p:nvSpPr>
        <p:spPr>
          <a:xfrm>
            <a:off x="3538267" y="4283575"/>
            <a:ext cx="111087" cy="210843"/>
          </a:xfrm>
          <a:prstGeom prst="rect">
            <a:avLst/>
          </a:prstGeom>
        </p:spPr>
        <p:txBody>
          <a:bodyPr vert="horz" wrap="square" lIns="0" tIns="10557" rIns="0" bIns="0" rtlCol="0">
            <a:spAutoFit/>
          </a:bodyPr>
          <a:lstStyle/>
          <a:p>
            <a:pPr marL="9181">
              <a:spcBef>
                <a:spcPts val="82"/>
              </a:spcBef>
            </a:pPr>
            <a:r>
              <a:rPr sz="1301" b="1" spc="4" dirty="0">
                <a:solidFill>
                  <a:srgbClr val="A2B168"/>
                </a:solidFill>
              </a:rPr>
              <a:t>9</a:t>
            </a:r>
            <a:endParaRPr sz="1301"/>
          </a:p>
        </p:txBody>
      </p:sp>
      <p:sp>
        <p:nvSpPr>
          <p:cNvPr id="280" name="object 280"/>
          <p:cNvSpPr txBox="1"/>
          <p:nvPr/>
        </p:nvSpPr>
        <p:spPr>
          <a:xfrm>
            <a:off x="3211245" y="2177634"/>
            <a:ext cx="1061292" cy="295655"/>
          </a:xfrm>
          <a:prstGeom prst="rect">
            <a:avLst/>
          </a:prstGeom>
        </p:spPr>
        <p:txBody>
          <a:bodyPr vert="horz" wrap="square" lIns="0" tIns="11935" rIns="0" bIns="0" rtlCol="0">
            <a:spAutoFit/>
          </a:bodyPr>
          <a:lstStyle/>
          <a:p>
            <a:pPr marL="9181">
              <a:spcBef>
                <a:spcPts val="94"/>
              </a:spcBef>
              <a:tabLst>
                <a:tab pos="498519" algn="l"/>
              </a:tabLst>
            </a:pPr>
            <a:r>
              <a:rPr sz="1843" u="heavy" spc="1251" dirty="0">
                <a:solidFill>
                  <a:srgbClr val="2A371E"/>
                </a:solidFill>
                <a:uFill>
                  <a:solidFill>
                    <a:srgbClr val="2A371E"/>
                  </a:solidFill>
                </a:uFill>
                <a:latin typeface="Arial Black"/>
                <a:cs typeface="Arial Black"/>
              </a:rPr>
              <a:t> 	</a:t>
            </a:r>
            <a:r>
              <a:rPr sz="1843" u="heavy" spc="14" dirty="0">
                <a:solidFill>
                  <a:srgbClr val="2A371E"/>
                </a:solidFill>
                <a:uFill>
                  <a:solidFill>
                    <a:srgbClr val="2A371E"/>
                  </a:solidFill>
                </a:uFill>
                <a:latin typeface="Arial Black"/>
                <a:cs typeface="Arial Black"/>
              </a:rPr>
              <a:t>72</a:t>
            </a:r>
            <a:r>
              <a:rPr sz="1843" spc="11" dirty="0">
                <a:solidFill>
                  <a:srgbClr val="2A371E"/>
                </a:solidFill>
                <a:latin typeface="Arial Black"/>
                <a:cs typeface="Arial Black"/>
              </a:rPr>
              <a:t>,3</a:t>
            </a:r>
            <a:endParaRPr sz="1843">
              <a:latin typeface="Arial Black"/>
              <a:cs typeface="Arial Black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651949" y="4864910"/>
            <a:ext cx="386049" cy="276267"/>
          </a:xfrm>
          <a:prstGeom prst="rect">
            <a:avLst/>
          </a:prstGeom>
        </p:spPr>
        <p:txBody>
          <a:bodyPr vert="horz" wrap="square" lIns="0" tIns="9181" rIns="0" bIns="0" rtlCol="0">
            <a:spAutoFit/>
          </a:bodyPr>
          <a:lstStyle/>
          <a:p>
            <a:pPr marL="9181">
              <a:spcBef>
                <a:spcPts val="72"/>
              </a:spcBef>
            </a:pPr>
            <a:r>
              <a:rPr sz="1735" dirty="0">
                <a:solidFill>
                  <a:srgbClr val="2A371E"/>
                </a:solidFill>
                <a:latin typeface="Arial Black"/>
                <a:cs typeface="Arial Black"/>
              </a:rPr>
              <a:t>3,1</a:t>
            </a:r>
            <a:endParaRPr sz="1735">
              <a:latin typeface="Arial Black"/>
              <a:cs typeface="Arial Black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869939" y="5579875"/>
            <a:ext cx="649995" cy="390760"/>
          </a:xfrm>
          <a:prstGeom prst="rect">
            <a:avLst/>
          </a:prstGeom>
        </p:spPr>
        <p:txBody>
          <a:bodyPr vert="horz" wrap="square" lIns="0" tIns="12394" rIns="0" bIns="0" rtlCol="0">
            <a:spAutoFit/>
          </a:bodyPr>
          <a:lstStyle/>
          <a:p>
            <a:pPr marL="9181">
              <a:spcBef>
                <a:spcPts val="98"/>
              </a:spcBef>
            </a:pPr>
            <a:r>
              <a:rPr sz="2458" spc="14" dirty="0">
                <a:solidFill>
                  <a:srgbClr val="2A371E"/>
                </a:solidFill>
                <a:latin typeface="Arial Black"/>
                <a:cs typeface="Arial Black"/>
              </a:rPr>
              <a:t>186</a:t>
            </a:r>
            <a:endParaRPr sz="2458" dirty="0">
              <a:latin typeface="Arial Black"/>
              <a:cs typeface="Arial Black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307115" y="1394477"/>
            <a:ext cx="754655" cy="390760"/>
          </a:xfrm>
          <a:prstGeom prst="rect">
            <a:avLst/>
          </a:prstGeom>
        </p:spPr>
        <p:txBody>
          <a:bodyPr vert="horz" wrap="square" lIns="0" tIns="12394" rIns="0" bIns="0" rtlCol="0">
            <a:spAutoFit/>
          </a:bodyPr>
          <a:lstStyle/>
          <a:p>
            <a:pPr marL="9181">
              <a:spcBef>
                <a:spcPts val="98"/>
              </a:spcBef>
            </a:pPr>
            <a:r>
              <a:rPr sz="2458" spc="14" dirty="0">
                <a:solidFill>
                  <a:srgbClr val="2A371E"/>
                </a:solidFill>
                <a:latin typeface="Arial Black"/>
                <a:cs typeface="Arial Black"/>
              </a:rPr>
              <a:t>96,7</a:t>
            </a:r>
            <a:endParaRPr sz="2458">
              <a:latin typeface="Arial Black"/>
              <a:cs typeface="Arial Black"/>
            </a:endParaRPr>
          </a:p>
        </p:txBody>
      </p:sp>
      <p:sp>
        <p:nvSpPr>
          <p:cNvPr id="284" name="object 284"/>
          <p:cNvSpPr txBox="1">
            <a:spLocks noGrp="1"/>
          </p:cNvSpPr>
          <p:nvPr>
            <p:ph type="title"/>
          </p:nvPr>
        </p:nvSpPr>
        <p:spPr>
          <a:xfrm>
            <a:off x="8236172" y="1315379"/>
            <a:ext cx="254765" cy="523730"/>
          </a:xfrm>
          <a:prstGeom prst="rect">
            <a:avLst/>
          </a:prstGeom>
        </p:spPr>
        <p:txBody>
          <a:bodyPr vert="horz" wrap="square" lIns="0" tIns="11935" rIns="0" bIns="0" rtlCol="0" anchor="b" anchorCtr="0">
            <a:spAutoFit/>
          </a:bodyPr>
          <a:lstStyle/>
          <a:p>
            <a:pPr marL="9181">
              <a:spcBef>
                <a:spcPts val="94"/>
              </a:spcBef>
            </a:pPr>
            <a:r>
              <a:rPr sz="3325" spc="11" dirty="0">
                <a:solidFill>
                  <a:srgbClr val="2A371E"/>
                </a:solidFill>
                <a:latin typeface="Microsoft Sans Serif"/>
                <a:cs typeface="Microsoft Sans Serif"/>
              </a:rPr>
              <a:t>€</a:t>
            </a:r>
            <a:endParaRPr sz="3325" dirty="0">
              <a:latin typeface="Microsoft Sans Serif"/>
              <a:cs typeface="Microsoft Sans Serif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4804765" y="900061"/>
            <a:ext cx="586189" cy="266564"/>
          </a:xfrm>
          <a:prstGeom prst="rect">
            <a:avLst/>
          </a:prstGeom>
        </p:spPr>
        <p:txBody>
          <a:bodyPr vert="horz" wrap="square" lIns="0" tIns="10557" rIns="0" bIns="0" rtlCol="0">
            <a:spAutoFit/>
          </a:bodyPr>
          <a:lstStyle/>
          <a:p>
            <a:pPr marL="9181">
              <a:spcBef>
                <a:spcPts val="82"/>
              </a:spcBef>
            </a:pPr>
            <a:r>
              <a:rPr sz="1663" spc="7" dirty="0">
                <a:solidFill>
                  <a:srgbClr val="2A371E"/>
                </a:solidFill>
                <a:latin typeface="Arial Black"/>
                <a:cs typeface="Arial Black"/>
              </a:rPr>
              <a:t>2021</a:t>
            </a:r>
            <a:endParaRPr sz="1663">
              <a:latin typeface="Arial Black"/>
              <a:cs typeface="Arial Black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5230078" y="4506173"/>
            <a:ext cx="1531804" cy="376422"/>
          </a:xfrm>
          <a:prstGeom prst="rect">
            <a:avLst/>
          </a:prstGeom>
        </p:spPr>
        <p:txBody>
          <a:bodyPr vert="horz" wrap="square" lIns="0" tIns="9181" rIns="0" bIns="0" rtlCol="0">
            <a:spAutoFit/>
          </a:bodyPr>
          <a:lstStyle/>
          <a:p>
            <a:pPr marL="9181">
              <a:spcBef>
                <a:spcPts val="72"/>
              </a:spcBef>
              <a:tabLst>
                <a:tab pos="613279" algn="l"/>
              </a:tabLst>
            </a:pPr>
            <a:r>
              <a:rPr sz="2386" u="heavy" spc="1587" dirty="0">
                <a:solidFill>
                  <a:srgbClr val="2A371E"/>
                </a:solidFill>
                <a:uFill>
                  <a:solidFill>
                    <a:srgbClr val="A2B168"/>
                  </a:solidFill>
                </a:uFill>
                <a:latin typeface="Arial Black"/>
                <a:cs typeface="Arial Black"/>
              </a:rPr>
              <a:t> 	</a:t>
            </a:r>
            <a:r>
              <a:rPr sz="2386" dirty="0">
                <a:solidFill>
                  <a:srgbClr val="2A371E"/>
                </a:solidFill>
                <a:latin typeface="Arial Black"/>
                <a:cs typeface="Arial Black"/>
              </a:rPr>
              <a:t>-</a:t>
            </a:r>
            <a:r>
              <a:rPr sz="2386" spc="-69" dirty="0">
                <a:solidFill>
                  <a:srgbClr val="2A371E"/>
                </a:solidFill>
                <a:latin typeface="Arial Black"/>
                <a:cs typeface="Arial Black"/>
              </a:rPr>
              <a:t> </a:t>
            </a:r>
            <a:r>
              <a:rPr sz="2386" dirty="0">
                <a:solidFill>
                  <a:srgbClr val="2A371E"/>
                </a:solidFill>
                <a:latin typeface="Arial Black"/>
                <a:cs typeface="Arial Black"/>
              </a:rPr>
              <a:t>44,7</a:t>
            </a:r>
            <a:endParaRPr sz="2386">
              <a:latin typeface="Arial Black"/>
              <a:cs typeface="Arial Black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5847510" y="4883116"/>
            <a:ext cx="941024" cy="978578"/>
          </a:xfrm>
          <a:prstGeom prst="rect">
            <a:avLst/>
          </a:prstGeom>
        </p:spPr>
        <p:txBody>
          <a:bodyPr vert="horz" wrap="square" lIns="0" tIns="127612" rIns="0" bIns="0" rtlCol="0">
            <a:spAutoFit/>
          </a:bodyPr>
          <a:lstStyle/>
          <a:p>
            <a:pPr marL="9181">
              <a:spcBef>
                <a:spcPts val="1005"/>
              </a:spcBef>
            </a:pPr>
            <a:r>
              <a:rPr sz="2386" dirty="0">
                <a:solidFill>
                  <a:srgbClr val="2A371E"/>
                </a:solidFill>
                <a:latin typeface="Arial Black"/>
                <a:cs typeface="Arial Black"/>
              </a:rPr>
              <a:t>-</a:t>
            </a:r>
            <a:r>
              <a:rPr sz="2386" spc="-76" dirty="0">
                <a:solidFill>
                  <a:srgbClr val="2A371E"/>
                </a:solidFill>
                <a:latin typeface="Arial Black"/>
                <a:cs typeface="Arial Black"/>
              </a:rPr>
              <a:t> </a:t>
            </a:r>
            <a:r>
              <a:rPr sz="2386" dirty="0">
                <a:solidFill>
                  <a:srgbClr val="2A371E"/>
                </a:solidFill>
                <a:latin typeface="Arial Black"/>
                <a:cs typeface="Arial Black"/>
              </a:rPr>
              <a:t>12,0</a:t>
            </a:r>
            <a:endParaRPr sz="2386">
              <a:latin typeface="Arial Black"/>
              <a:cs typeface="Arial Black"/>
            </a:endParaRPr>
          </a:p>
          <a:p>
            <a:pPr marL="22493">
              <a:spcBef>
                <a:spcPts val="933"/>
              </a:spcBef>
            </a:pPr>
            <a:r>
              <a:rPr sz="2386" dirty="0">
                <a:solidFill>
                  <a:srgbClr val="2A371E"/>
                </a:solidFill>
                <a:latin typeface="Arial Black"/>
                <a:cs typeface="Arial Black"/>
              </a:rPr>
              <a:t>-</a:t>
            </a:r>
            <a:r>
              <a:rPr sz="2386" spc="-76" dirty="0">
                <a:solidFill>
                  <a:srgbClr val="2A371E"/>
                </a:solidFill>
                <a:latin typeface="Arial Black"/>
                <a:cs typeface="Arial Black"/>
              </a:rPr>
              <a:t> </a:t>
            </a:r>
            <a:r>
              <a:rPr sz="2386" dirty="0">
                <a:solidFill>
                  <a:srgbClr val="2A371E"/>
                </a:solidFill>
                <a:latin typeface="Arial Black"/>
                <a:cs typeface="Arial Black"/>
              </a:rPr>
              <a:t>11,3</a:t>
            </a:r>
            <a:endParaRPr sz="2386">
              <a:latin typeface="Arial Black"/>
              <a:cs typeface="Arial Black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6952482" y="4355702"/>
            <a:ext cx="701407" cy="1497202"/>
          </a:xfrm>
          <a:prstGeom prst="rect">
            <a:avLst/>
          </a:prstGeom>
        </p:spPr>
        <p:txBody>
          <a:bodyPr vert="horz" wrap="square" lIns="0" tIns="11935" rIns="0" bIns="0" rtlCol="0">
            <a:spAutoFit/>
          </a:bodyPr>
          <a:lstStyle/>
          <a:p>
            <a:pPr marL="9181">
              <a:spcBef>
                <a:spcPts val="94"/>
              </a:spcBef>
            </a:pPr>
            <a:r>
              <a:rPr sz="9651" spc="7" dirty="0">
                <a:solidFill>
                  <a:srgbClr val="2A371E"/>
                </a:solidFill>
                <a:latin typeface="Microsoft Sans Serif"/>
                <a:cs typeface="Microsoft Sans Serif"/>
              </a:rPr>
              <a:t>€</a:t>
            </a:r>
            <a:endParaRPr sz="9651">
              <a:latin typeface="Microsoft Sans Serif"/>
              <a:cs typeface="Microsoft Sans Serif"/>
            </a:endParaRPr>
          </a:p>
        </p:txBody>
      </p:sp>
      <p:sp>
        <p:nvSpPr>
          <p:cNvPr id="290" name="Прямоугольник: скругленные углы 289">
            <a:extLst>
              <a:ext uri="{FF2B5EF4-FFF2-40B4-BE49-F238E27FC236}">
                <a16:creationId xmlns:a16="http://schemas.microsoft.com/office/drawing/2014/main" id="{722CB582-8F02-4428-8817-20F2D58536C2}"/>
              </a:ext>
            </a:extLst>
          </p:cNvPr>
          <p:cNvSpPr/>
          <p:nvPr/>
        </p:nvSpPr>
        <p:spPr>
          <a:xfrm>
            <a:off x="2712529" y="156791"/>
            <a:ext cx="5112512" cy="37531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/>
              <a:t>                        </a:t>
            </a:r>
            <a:r>
              <a:rPr lang="kk-KZ" sz="1800" b="1" dirty="0"/>
              <a:t>ДАННЫЕ</a:t>
            </a:r>
            <a:r>
              <a:rPr lang="kk-KZ" dirty="0"/>
              <a:t>    </a:t>
            </a:r>
            <a:endParaRPr lang="ru-KZ" dirty="0"/>
          </a:p>
        </p:txBody>
      </p:sp>
      <p:pic>
        <p:nvPicPr>
          <p:cNvPr id="291" name="object 9">
            <a:extLst>
              <a:ext uri="{FF2B5EF4-FFF2-40B4-BE49-F238E27FC236}">
                <a16:creationId xmlns:a16="http://schemas.microsoft.com/office/drawing/2014/main" id="{E16235E4-5D95-4C2F-AD71-28C69707D7AC}"/>
              </a:ext>
            </a:extLst>
          </p:cNvPr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5229203" y="245931"/>
            <a:ext cx="861104" cy="224365"/>
          </a:xfrm>
          <a:prstGeom prst="rect">
            <a:avLst/>
          </a:prstGeom>
        </p:spPr>
      </p:pic>
      <p:sp>
        <p:nvSpPr>
          <p:cNvPr id="292" name="Номер слайда 2"/>
          <p:cNvSpPr>
            <a:spLocks noGrp="1"/>
          </p:cNvSpPr>
          <p:nvPr>
            <p:ph type="sldNum" sz="quarter" idx="15"/>
          </p:nvPr>
        </p:nvSpPr>
        <p:spPr>
          <a:xfrm>
            <a:off x="10707369" y="0"/>
            <a:ext cx="467544" cy="439678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93" name="Google Shape;160;p5">
            <a:extLst>
              <a:ext uri="{FF2B5EF4-FFF2-40B4-BE49-F238E27FC236}">
                <a16:creationId xmlns:a16="http://schemas.microsoft.com/office/drawing/2014/main" id="{49B23F99-DCA5-4414-926D-1B9D4F7B38C2}"/>
              </a:ext>
            </a:extLst>
          </p:cNvPr>
          <p:cNvPicPr preferRelativeResize="0"/>
          <p:nvPr/>
        </p:nvPicPr>
        <p:blipFill rotWithShape="1">
          <a:blip r:embed="rId135">
            <a:alphaModFix/>
          </a:blip>
          <a:srcRect/>
          <a:stretch/>
        </p:blipFill>
        <p:spPr>
          <a:xfrm>
            <a:off x="137643" y="95813"/>
            <a:ext cx="2105001" cy="4243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150;p5">
            <a:extLst>
              <a:ext uri="{FF2B5EF4-FFF2-40B4-BE49-F238E27FC236}">
                <a16:creationId xmlns:a16="http://schemas.microsoft.com/office/drawing/2014/main" id="{2A6380B1-6943-49A3-AB09-D9400427E21A}"/>
              </a:ext>
            </a:extLst>
          </p:cNvPr>
          <p:cNvCxnSpPr/>
          <p:nvPr/>
        </p:nvCxnSpPr>
        <p:spPr>
          <a:xfrm>
            <a:off x="510540" y="6669088"/>
            <a:ext cx="9270207" cy="0"/>
          </a:xfrm>
          <a:prstGeom prst="straightConnector1">
            <a:avLst/>
          </a:prstGeom>
          <a:noFill/>
          <a:ln w="12700" cap="flat" cmpd="sng">
            <a:solidFill>
              <a:srgbClr val="A8C01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0C9699-9BA8-4CFD-9ABD-AC1A7D54A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"/>
            <a:ext cx="9906000" cy="6845807"/>
          </a:xfrm>
          <a:prstGeom prst="rect">
            <a:avLst/>
          </a:prstGeom>
        </p:spPr>
      </p:pic>
      <p:sp>
        <p:nvSpPr>
          <p:cNvPr id="104" name="Google Shape;104;p2"/>
          <p:cNvSpPr/>
          <p:nvPr/>
        </p:nvSpPr>
        <p:spPr>
          <a:xfrm>
            <a:off x="1388616" y="1995533"/>
            <a:ext cx="245213" cy="3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37131" rIns="74283" bIns="37131" anchor="t" anchorCtr="0">
            <a:spAutoFit/>
          </a:bodyPr>
          <a:lstStyle/>
          <a:p>
            <a:pPr>
              <a:buSzPts val="1800"/>
            </a:pPr>
            <a:endParaRPr sz="1463" b="1">
              <a:solidFill>
                <a:srgbClr val="A8C0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836B5D-F1B7-4F1F-8AE3-8F0BC359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620688"/>
            <a:ext cx="8993530" cy="5788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C4BD8-50F5-48AB-AC8C-070C581EAE7B}"/>
              </a:ext>
            </a:extLst>
          </p:cNvPr>
          <p:cNvSpPr txBox="1"/>
          <p:nvPr/>
        </p:nvSpPr>
        <p:spPr>
          <a:xfrm>
            <a:off x="3584848" y="47986"/>
            <a:ext cx="503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АКТУАЛЬНОСТЬ: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ЭКОПРОДУКЦИИ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36458202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6638</TotalTime>
  <Words>3113</Words>
  <Application>Microsoft Office PowerPoint</Application>
  <PresentationFormat>Лист A4 (210x297 мм)</PresentationFormat>
  <Paragraphs>573</Paragraphs>
  <Slides>29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Arial</vt:lpstr>
      <vt:lpstr>Arial Black</vt:lpstr>
      <vt:lpstr>Arial Cyr</vt:lpstr>
      <vt:lpstr>Calibri</vt:lpstr>
      <vt:lpstr>Georgia</vt:lpstr>
      <vt:lpstr>Gill Sans MT</vt:lpstr>
      <vt:lpstr>Microsoft Sans Serif</vt:lpstr>
      <vt:lpstr>Symbol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€</vt:lpstr>
      <vt:lpstr>Презентация PowerPoint</vt:lpstr>
      <vt:lpstr>Презентация PowerPoint</vt:lpstr>
      <vt:lpstr>Презентация PowerPoint</vt:lpstr>
      <vt:lpstr>КОНЦЕПЦИЯ  ПО ОРГАНИЧЕСКОМУ ЗЕМЛЕДЕЛИЮ</vt:lpstr>
      <vt:lpstr>Презентация PowerPoint</vt:lpstr>
      <vt:lpstr>Презентация PowerPoint</vt:lpstr>
      <vt:lpstr>ЭКОЛОГИЧЕСКОЕ СОСТОЯНИЕ ПРИРОДНО-СЕЛЬСКОХОЗЯЙСТВЕННЫХ СИСТЕМ КАЗАХСТАНА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Мурсакина Мадина Уралбековна</dc:creator>
  <cp:lastModifiedBy>User</cp:lastModifiedBy>
  <cp:revision>325</cp:revision>
  <cp:lastPrinted>2023-09-27T02:38:41Z</cp:lastPrinted>
  <dcterms:created xsi:type="dcterms:W3CDTF">2021-04-30T06:45:51Z</dcterms:created>
  <dcterms:modified xsi:type="dcterms:W3CDTF">2023-10-10T07:16:33Z</dcterms:modified>
</cp:coreProperties>
</file>